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77.jpg" ContentType="image/jp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100.jpg" ContentType="image/jpg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3"/>
  </p:notesMasterIdLst>
  <p:handoutMasterIdLst>
    <p:handoutMasterId r:id="rId94"/>
  </p:handoutMasterIdLst>
  <p:sldIdLst>
    <p:sldId id="415" r:id="rId2"/>
    <p:sldId id="437" r:id="rId3"/>
    <p:sldId id="276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7" r:id="rId14"/>
    <p:sldId id="278" r:id="rId15"/>
    <p:sldId id="279" r:id="rId16"/>
    <p:sldId id="280" r:id="rId17"/>
    <p:sldId id="282" r:id="rId18"/>
    <p:sldId id="281" r:id="rId19"/>
    <p:sldId id="285" r:id="rId20"/>
    <p:sldId id="284" r:id="rId21"/>
    <p:sldId id="287" r:id="rId22"/>
    <p:sldId id="406" r:id="rId23"/>
    <p:sldId id="288" r:id="rId24"/>
    <p:sldId id="289" r:id="rId25"/>
    <p:sldId id="290" r:id="rId26"/>
    <p:sldId id="291" r:id="rId27"/>
    <p:sldId id="314" r:id="rId28"/>
    <p:sldId id="312" r:id="rId29"/>
    <p:sldId id="408" r:id="rId30"/>
    <p:sldId id="315" r:id="rId31"/>
    <p:sldId id="316" r:id="rId32"/>
    <p:sldId id="317" r:id="rId33"/>
    <p:sldId id="318" r:id="rId34"/>
    <p:sldId id="319" r:id="rId35"/>
    <p:sldId id="320" r:id="rId36"/>
    <p:sldId id="433" r:id="rId37"/>
    <p:sldId id="438" r:id="rId38"/>
    <p:sldId id="321" r:id="rId39"/>
    <p:sldId id="322" r:id="rId40"/>
    <p:sldId id="323" r:id="rId41"/>
    <p:sldId id="324" r:id="rId42"/>
    <p:sldId id="325" r:id="rId43"/>
    <p:sldId id="409" r:id="rId44"/>
    <p:sldId id="326" r:id="rId45"/>
    <p:sldId id="327" r:id="rId46"/>
    <p:sldId id="328" r:id="rId47"/>
    <p:sldId id="439" r:id="rId48"/>
    <p:sldId id="440" r:id="rId49"/>
    <p:sldId id="332" r:id="rId50"/>
    <p:sldId id="333" r:id="rId51"/>
    <p:sldId id="334" r:id="rId52"/>
    <p:sldId id="335" r:id="rId53"/>
    <p:sldId id="336" r:id="rId54"/>
    <p:sldId id="338" r:id="rId55"/>
    <p:sldId id="339" r:id="rId56"/>
    <p:sldId id="340" r:id="rId57"/>
    <p:sldId id="341" r:id="rId58"/>
    <p:sldId id="342" r:id="rId59"/>
    <p:sldId id="344" r:id="rId60"/>
    <p:sldId id="345" r:id="rId61"/>
    <p:sldId id="346" r:id="rId62"/>
    <p:sldId id="365" r:id="rId63"/>
    <p:sldId id="411" r:id="rId64"/>
    <p:sldId id="366" r:id="rId65"/>
    <p:sldId id="368" r:id="rId66"/>
    <p:sldId id="369" r:id="rId67"/>
    <p:sldId id="380" r:id="rId68"/>
    <p:sldId id="382" r:id="rId69"/>
    <p:sldId id="383" r:id="rId70"/>
    <p:sldId id="384" r:id="rId71"/>
    <p:sldId id="435" r:id="rId72"/>
    <p:sldId id="386" r:id="rId73"/>
    <p:sldId id="387" r:id="rId74"/>
    <p:sldId id="441" r:id="rId75"/>
    <p:sldId id="388" r:id="rId76"/>
    <p:sldId id="389" r:id="rId77"/>
    <p:sldId id="390" r:id="rId78"/>
    <p:sldId id="393" r:id="rId79"/>
    <p:sldId id="394" r:id="rId80"/>
    <p:sldId id="395" r:id="rId81"/>
    <p:sldId id="396" r:id="rId82"/>
    <p:sldId id="397" r:id="rId83"/>
    <p:sldId id="398" r:id="rId84"/>
    <p:sldId id="399" r:id="rId85"/>
    <p:sldId id="400" r:id="rId86"/>
    <p:sldId id="436" r:id="rId87"/>
    <p:sldId id="401" r:id="rId88"/>
    <p:sldId id="403" r:id="rId89"/>
    <p:sldId id="404" r:id="rId90"/>
    <p:sldId id="442" r:id="rId91"/>
    <p:sldId id="410" r:id="rId92"/>
  </p:sldIdLst>
  <p:sldSz cx="7620000" cy="5715000"/>
  <p:notesSz cx="14630400" cy="822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0" userDrawn="1">
          <p15:clr>
            <a:srgbClr val="A4A3A4"/>
          </p15:clr>
        </p15:guide>
        <p15:guide id="2" pos="11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vadei Lorenzo (IFAG DES SDF SCS SLM)" initials="SL(DSSS" lastIdx="2" clrIdx="0">
    <p:extLst>
      <p:ext uri="{19B8F6BF-5375-455C-9EA6-DF929625EA0E}">
        <p15:presenceInfo xmlns:p15="http://schemas.microsoft.com/office/powerpoint/2012/main" userId="S-1-5-21-839522115-1659004503-725345543-1054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>
      <p:cViewPr varScale="1">
        <p:scale>
          <a:sx n="99" d="100"/>
          <a:sy n="99" d="100"/>
        </p:scale>
        <p:origin x="1267" y="67"/>
      </p:cViewPr>
      <p:guideLst>
        <p:guide orient="horz" pos="2000"/>
        <p:guide pos="112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quarter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it-IT" smtClean="0"/>
              <a:t>2018-04-12</a:t>
            </a:r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ftr" sz="quarter" idx="2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3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9228B-9B80-4878-B297-AD92C6901A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049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it-IT" smtClean="0"/>
              <a:t>2018-04-12</a:t>
            </a:r>
            <a:endParaRPr lang="de-DE"/>
          </a:p>
        </p:txBody>
      </p:sp>
      <p:sp>
        <p:nvSpPr>
          <p:cNvPr id="4" name="IFXSHAPE"/>
          <p:cNvSpPr>
            <a:spLocks noGrp="1" noRot="1" noChangeAspect="1"/>
          </p:cNvSpPr>
          <p:nvPr>
            <p:ph type="sldImg" idx="2"/>
          </p:nvPr>
        </p:nvSpPr>
        <p:spPr>
          <a:xfrm>
            <a:off x="2439988" y="1028700"/>
            <a:ext cx="9750425" cy="7313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body" sz="quarter" idx="3"/>
          </p:nvPr>
        </p:nvSpPr>
        <p:spPr>
          <a:xfrm>
            <a:off x="1463675" y="8497094"/>
            <a:ext cx="11703050" cy="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2CAD4-ACD8-464B-90FC-C0509E3D3AC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60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9436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1pPr>
    <a:lvl2pPr marL="297180" algn="l" defTabSz="59436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2pPr>
    <a:lvl3pPr marL="594360" algn="l" defTabSz="59436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3pPr>
    <a:lvl4pPr marL="891540" algn="l" defTabSz="59436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4pPr>
    <a:lvl5pPr marL="1188720" algn="l" defTabSz="59436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5pPr>
    <a:lvl6pPr marL="1485900" algn="l" defTabSz="59436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6pPr>
    <a:lvl7pPr marL="1783080" algn="l" defTabSz="59436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7pPr>
    <a:lvl8pPr marL="2080260" algn="l" defTabSz="59436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8pPr>
    <a:lvl9pPr marL="2377440" algn="l" defTabSz="59436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2018-04-11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10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r>
              <a:rPr lang="de-DE" dirty="0" smtClean="0"/>
              <a:t>here</a:t>
            </a:r>
            <a:endParaRPr lang="de-DE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2DAB6-FF09-490E-B401-7612B1B166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17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B92BC-091B-4735-93B4-279B6C6A758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784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06088-D6BF-4F28-AB93-AACCCE5235F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2331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70AD-C8B2-4412-BF28-4419E486DAD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492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7CCD1-4740-49B8-89FC-6DFF17C904C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137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D188B-4205-428E-8E46-C6C53510285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31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1118D-E3B5-4A93-A11C-10ADB505F7B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095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423A-E8CB-4769-9B8C-4F36953204E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837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2AAB-8FC6-4F6E-B20E-268E1B29EC5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481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A9522-BD05-4536-8884-0D53F843103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11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2018-04-11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86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45B85-C0DA-47F2-BA26-91E762CC032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984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B9737-7DE4-46B0-BBD6-1330E46680D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243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4A9D2-C152-4562-9DB0-B5DF3E85AF1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445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73CD-7356-4BBE-890A-1C56540DA49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1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r>
              <a:rPr lang="de-DE" dirty="0" smtClean="0"/>
              <a:t>here</a:t>
            </a:r>
            <a:endParaRPr lang="de-DE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FCF0C-84C0-474D-92ED-2A9A479ADE7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720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r>
              <a:rPr lang="de-DE" dirty="0" smtClean="0"/>
              <a:t>Union Bound – second</a:t>
            </a:r>
            <a:r>
              <a:rPr lang="de-DE" baseline="0" dirty="0" smtClean="0"/>
              <a:t> part disequation</a:t>
            </a:r>
            <a:endParaRPr lang="de-DE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81651-7433-42FF-A1E1-DEC7D5C324E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573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2088" y="1028700"/>
            <a:ext cx="11706225" cy="87788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61721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3364-7ED6-453F-84C3-AEE00CCA303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169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83D77-D357-4B3F-8294-A59F0845F03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527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2BCD-2ABE-4DD3-ABD4-45D224A1939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351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511C-52A6-4EFB-9DCB-5B44019A599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48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7D00F-B0AD-4A07-8973-1786425089B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9781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EF881-A4BC-4D8C-BA17-C4B47E70C38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771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7DDCF2-CD82-492B-9613-54901D5D1D6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160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3EE75-DB80-441A-9B62-9C13745E0332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363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CC40F-81E1-485F-8787-98F60C29556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990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DA694C-F0BC-46F0-BB45-0AF82A444F2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666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0E023-C83A-4679-B904-D45643B72C8A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465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B8C3D-3682-4BC4-B178-5051BB61569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9051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20ACE-AD01-4A07-BF28-499B728E9DA2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019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8875C-6D65-4596-890A-220952A6CC2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836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r>
              <a:rPr lang="de-DE" dirty="0" smtClean="0"/>
              <a:t>here</a:t>
            </a:r>
            <a:endParaRPr lang="de-DE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6F8FA-7E89-42CE-8956-FE01CCCBDDE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002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A7400-0B1B-4368-8660-DDE95E5D4C4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0800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4BFE5-3B0E-4B90-B855-6FBAFFD5DAFF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4484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9A528-6A27-4E90-BCD5-72E565AEF32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869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8B12A-D209-4534-9B75-B49852DAA6CF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025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AAAAB-F6DA-4522-A6B4-E0CF5CCA6C38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6702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B29A6-1AA9-4806-B300-527B36DC366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020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6039-DDD9-43B2-A91F-9E580A0BC08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959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95F03-819D-477D-A27E-D7BBEED68104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481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r>
              <a:rPr lang="de-DE" dirty="0" smtClean="0"/>
              <a:t>here</a:t>
            </a:r>
            <a:endParaRPr lang="de-DE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CF0E1-7756-4240-AEF5-F698BDA54DD3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343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EBCA-55B6-44CE-BB94-0336E66F5C10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262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68E-56D2-4429-AA06-C55E6074520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9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66673-9255-45FE-957D-5B0F350D664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7174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B1D63-9D8F-48F4-9BCC-43BFE1FF8534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5229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D46BC-7DDF-414B-BB02-BA0E85EE61FC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527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r>
              <a:rPr lang="de-DE" dirty="0" smtClean="0"/>
              <a:t>here</a:t>
            </a:r>
            <a:endParaRPr lang="de-DE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3E7D6-2CCE-4DDF-94D3-B88A6634C0A0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2777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r>
              <a:rPr lang="de-DE" dirty="0" smtClean="0"/>
              <a:t>here</a:t>
            </a:r>
            <a:endParaRPr lang="de-DE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72947-2326-4473-AAD5-F1E4B35EC9CA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153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D0FE5-4A3E-410C-8E2C-820A9AD20C5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1507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04C24-D38B-4BDD-A51D-5BFFDEC522E5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4171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C204-A6B9-471A-A456-601B09B7E939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98107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22D79-C9B5-4FAF-967E-59BEC124C8A8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185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C91857-4347-43FB-858E-A384A0A7FD35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9226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268BB-4F3A-4D35-9EA0-9D30B409D5CC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465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2912A-E062-45EE-AD9E-91932F22AAF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5898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41FC7-D658-40A5-BD28-1B850E56945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2949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8D4D5-86C0-4F44-9F99-42C98A9E7542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5963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47704-6F6F-4799-BF0E-F090DE7FEEE3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0165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056FA-511D-4FCE-8AA5-8507344BEB94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1269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6CCCB-392E-4981-8C5E-70D2CCB8C501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8159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DA29-6C10-4214-99D2-1430922A9FEA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399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5344-E00D-4EC6-B196-56F13C83A52F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4634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F71B5-993A-44F1-AFBF-44AE0EE09568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8438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C05F7-D6DE-4D01-95F1-38D3BCDBDE9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7404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8D4D5-86C0-4F44-9F99-42C98A9E7542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581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2858E-BDF8-4C24-9AA5-7C36DEDA7A8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3958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2E2CF-6F02-40FD-AB76-E1162DEB068E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4046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35E53-7633-4CF9-9074-B3C9A0E8AED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5716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35E53-7633-4CF9-9074-B3C9A0E8AED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9742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D4E95-B04B-42A2-8433-11B7A82D0212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6154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DD49E-0B50-4C28-8B6C-A65025DEF7DF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6841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C1871-E270-4F38-A464-10686874FA7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259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B3F95-CB2C-4196-8D53-846F7F0AA4B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7936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94CEF-C636-47AA-BA7E-BFC87F1EA009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5503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6C609-BC12-479A-9B94-20B7D5398DB4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1019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51AAC-B538-41F8-B32F-77F09580BF69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81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0244D-F4DF-41AF-AC26-D7EDB9C5960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8815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2C5EE-5F83-4AD8-972D-AC90AEC1745E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0700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B93BB-BD02-4CFE-AC64-6C060578D3C3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9102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47921-355D-44BF-AE96-61075EA1863C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4960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C5736-164E-4748-BBBF-FDE4828E61C3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108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8D4D5-86C0-4F44-9F99-42C98A9E7542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79715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D8421-799B-4874-B735-C3B07F4A99E0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2263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0E7C2-981E-4F7E-85AE-6F8A4AD8AF7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07876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465263" y="1028700"/>
            <a:ext cx="11699875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94CAF-37A0-4608-BA5A-D17B5C7DD9CB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1436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9FF2B-5A32-4BE6-B1F7-21891C46FB3B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654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94C1B-58D3-47B5-BEC9-6A30D8399CF5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697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8497094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25433-8904-409F-BBDF-54604F7010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11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Presentati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209020" y="38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0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tx1"/>
              </a:buClr>
              <a:defRPr sz="1167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0" name="Freihandform 7"/>
          <p:cNvSpPr/>
          <p:nvPr/>
        </p:nvSpPr>
        <p:spPr bwMode="auto">
          <a:xfrm>
            <a:off x="-17051" y="-6464"/>
            <a:ext cx="7643508" cy="4031952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289 w 9162742"/>
              <a:gd name="connsiteY0" fmla="*/ 5433024 h 5433024"/>
              <a:gd name="connsiteX1" fmla="*/ 9162742 w 9162742"/>
              <a:gd name="connsiteY1" fmla="*/ 3663696 h 5433024"/>
              <a:gd name="connsiteX2" fmla="*/ 9162742 w 9162742"/>
              <a:gd name="connsiteY2" fmla="*/ 0 h 5433024"/>
              <a:gd name="connsiteX3" fmla="*/ 6302 w 9162742"/>
              <a:gd name="connsiteY3" fmla="*/ 6178 h 5433024"/>
              <a:gd name="connsiteX4" fmla="*/ 289 w 9162742"/>
              <a:gd name="connsiteY4" fmla="*/ 5433024 h 5433024"/>
              <a:gd name="connsiteX0" fmla="*/ 289 w 9170491"/>
              <a:gd name="connsiteY0" fmla="*/ 5433024 h 5433024"/>
              <a:gd name="connsiteX1" fmla="*/ 9170491 w 9170491"/>
              <a:gd name="connsiteY1" fmla="*/ 5035296 h 5433024"/>
              <a:gd name="connsiteX2" fmla="*/ 9162742 w 9170491"/>
              <a:gd name="connsiteY2" fmla="*/ 0 h 5433024"/>
              <a:gd name="connsiteX3" fmla="*/ 6302 w 9170491"/>
              <a:gd name="connsiteY3" fmla="*/ 6178 h 5433024"/>
              <a:gd name="connsiteX4" fmla="*/ 289 w 9170491"/>
              <a:gd name="connsiteY4" fmla="*/ 5433024 h 5433024"/>
              <a:gd name="connsiteX0" fmla="*/ 172 w 9178256"/>
              <a:gd name="connsiteY0" fmla="*/ 5565580 h 5565580"/>
              <a:gd name="connsiteX1" fmla="*/ 9178256 w 9178256"/>
              <a:gd name="connsiteY1" fmla="*/ 5035296 h 5565580"/>
              <a:gd name="connsiteX2" fmla="*/ 9170507 w 9178256"/>
              <a:gd name="connsiteY2" fmla="*/ 0 h 5565580"/>
              <a:gd name="connsiteX3" fmla="*/ 14067 w 9178256"/>
              <a:gd name="connsiteY3" fmla="*/ 6178 h 5565580"/>
              <a:gd name="connsiteX4" fmla="*/ 172 w 9178256"/>
              <a:gd name="connsiteY4" fmla="*/ 5565580 h 5565580"/>
              <a:gd name="connsiteX0" fmla="*/ 290 w 9170491"/>
              <a:gd name="connsiteY0" fmla="*/ 5534990 h 5534990"/>
              <a:gd name="connsiteX1" fmla="*/ 9170491 w 9170491"/>
              <a:gd name="connsiteY1" fmla="*/ 5035296 h 5534990"/>
              <a:gd name="connsiteX2" fmla="*/ 9162742 w 9170491"/>
              <a:gd name="connsiteY2" fmla="*/ 0 h 5534990"/>
              <a:gd name="connsiteX3" fmla="*/ 6302 w 9170491"/>
              <a:gd name="connsiteY3" fmla="*/ 6178 h 5534990"/>
              <a:gd name="connsiteX4" fmla="*/ 290 w 9170491"/>
              <a:gd name="connsiteY4" fmla="*/ 5534990 h 5534990"/>
              <a:gd name="connsiteX0" fmla="*/ 2009 w 9172210"/>
              <a:gd name="connsiteY0" fmla="*/ 5539833 h 5539833"/>
              <a:gd name="connsiteX1" fmla="*/ 9172210 w 9172210"/>
              <a:gd name="connsiteY1" fmla="*/ 5040139 h 5539833"/>
              <a:gd name="connsiteX2" fmla="*/ 9164461 w 9172210"/>
              <a:gd name="connsiteY2" fmla="*/ 4843 h 5539833"/>
              <a:gd name="connsiteX3" fmla="*/ 0 w 9172210"/>
              <a:gd name="connsiteY3" fmla="*/ 0 h 5539833"/>
              <a:gd name="connsiteX4" fmla="*/ 2009 w 9172210"/>
              <a:gd name="connsiteY4" fmla="*/ 5539833 h 553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2210" h="5539833">
                <a:moveTo>
                  <a:pt x="2009" y="5539833"/>
                </a:moveTo>
                <a:lnTo>
                  <a:pt x="9172210" y="5040139"/>
                </a:lnTo>
                <a:lnTo>
                  <a:pt x="9164461" y="4843"/>
                </a:lnTo>
                <a:lnTo>
                  <a:pt x="0" y="0"/>
                </a:lnTo>
                <a:cubicBezTo>
                  <a:pt x="2115" y="1353285"/>
                  <a:pt x="-106" y="4186548"/>
                  <a:pt x="2009" y="5539833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1" name="Gruppieren 29"/>
          <p:cNvGrpSpPr/>
          <p:nvPr/>
        </p:nvGrpSpPr>
        <p:grpSpPr>
          <a:xfrm>
            <a:off x="-15619" y="-5148"/>
            <a:ext cx="7655218" cy="4038659"/>
            <a:chOff x="-18745" y="-6181"/>
            <a:chExt cx="9186261" cy="5134712"/>
          </a:xfrm>
        </p:grpSpPr>
        <p:cxnSp>
          <p:nvCxnSpPr>
            <p:cNvPr id="24" name="Gerade Verbindung 10"/>
            <p:cNvCxnSpPr/>
            <p:nvPr/>
          </p:nvCxnSpPr>
          <p:spPr>
            <a:xfrm>
              <a:off x="1763686" y="4327581"/>
              <a:ext cx="221104" cy="80095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16"/>
            <p:cNvCxnSpPr/>
            <p:nvPr/>
          </p:nvCxnSpPr>
          <p:spPr>
            <a:xfrm>
              <a:off x="-18745" y="3034791"/>
              <a:ext cx="1782431" cy="129278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0"/>
            <p:cNvCxnSpPr/>
            <p:nvPr/>
          </p:nvCxnSpPr>
          <p:spPr>
            <a:xfrm flipH="1">
              <a:off x="1763686" y="2452028"/>
              <a:ext cx="7403830" cy="1875551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25"/>
            <p:cNvCxnSpPr/>
            <p:nvPr/>
          </p:nvCxnSpPr>
          <p:spPr>
            <a:xfrm>
              <a:off x="8332180" y="-6181"/>
              <a:ext cx="835336" cy="164077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lipse 28"/>
            <p:cNvSpPr/>
            <p:nvPr/>
          </p:nvSpPr>
          <p:spPr bwMode="auto">
            <a:xfrm>
              <a:off x="1696758" y="4238090"/>
              <a:ext cx="144016" cy="18308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333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9" name="Gerade Verbindung 36"/>
            <p:cNvCxnSpPr/>
            <p:nvPr/>
          </p:nvCxnSpPr>
          <p:spPr>
            <a:xfrm flipH="1">
              <a:off x="6454016" y="6096"/>
              <a:ext cx="1070310" cy="489186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fik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2079" y="4673467"/>
            <a:ext cx="1168009" cy="612972"/>
          </a:xfrm>
          <a:prstGeom prst="rect">
            <a:avLst/>
          </a:prstGeom>
        </p:spPr>
      </p:pic>
      <p:sp>
        <p:nvSpPr>
          <p:cNvPr id="35" name="IFXSHAPE"/>
          <p:cNvSpPr>
            <a:spLocks noGrp="1"/>
          </p:cNvSpPr>
          <p:nvPr>
            <p:ph type="ctrTitle" hasCustomPrompt="1"/>
          </p:nvPr>
        </p:nvSpPr>
        <p:spPr>
          <a:xfrm>
            <a:off x="390000" y="1518335"/>
            <a:ext cx="5280000" cy="461665"/>
          </a:xfrm>
        </p:spPr>
        <p:txBody>
          <a:bodyPr vert="horz" lIns="0" tIns="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30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endParaRPr lang="en-GB" dirty="0"/>
          </a:p>
        </p:txBody>
      </p:sp>
      <p:sp>
        <p:nvSpPr>
          <p:cNvPr id="3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390000" y="4428001"/>
            <a:ext cx="5280000" cy="51308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1667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09020" y="53086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0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6484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3F75EE97-9AD6-40A8-B4F9-803890DC35B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09021" y="1057010"/>
            <a:ext cx="7201379" cy="1930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09021" y="3217334"/>
            <a:ext cx="3540393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869533" y="3217334"/>
            <a:ext cx="3540868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9367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A21387AF-4D4D-40D7-8430-70DABC4F8A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09021" y="1057011"/>
            <a:ext cx="7200800" cy="1027222"/>
          </a:xfrm>
          <a:prstGeom prst="rect">
            <a:avLst/>
          </a:prstGeom>
        </p:spPr>
        <p:txBody>
          <a:bodyPr/>
          <a:lstStyle>
            <a:lvl1pPr>
              <a:spcAft>
                <a:spcPts val="250"/>
              </a:spcAft>
              <a:defRPr/>
            </a:lvl1pPr>
            <a:lvl2pPr>
              <a:spcAft>
                <a:spcPts val="250"/>
              </a:spcAft>
              <a:defRPr/>
            </a:lvl2pPr>
            <a:lvl3pPr>
              <a:spcAft>
                <a:spcPts val="25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09021" y="2317444"/>
            <a:ext cx="3540393" cy="1621517"/>
          </a:xfrm>
          <a:prstGeom prst="rect">
            <a:avLst/>
          </a:prstGeom>
        </p:spPr>
        <p:txBody>
          <a:bodyPr/>
          <a:lstStyle>
            <a:lvl1pPr>
              <a:spcAft>
                <a:spcPts val="250"/>
              </a:spcAft>
              <a:defRPr/>
            </a:lvl1pPr>
            <a:lvl2pPr>
              <a:spcAft>
                <a:spcPts val="250"/>
              </a:spcAft>
              <a:defRPr/>
            </a:lvl2pPr>
            <a:lvl3pPr>
              <a:spcAft>
                <a:spcPts val="250"/>
              </a:spcAft>
              <a:defRPr/>
            </a:lvl3pPr>
            <a:lvl4pPr>
              <a:spcAft>
                <a:spcPts val="250"/>
              </a:spcAft>
              <a:defRPr/>
            </a:lvl4pPr>
            <a:lvl5pPr>
              <a:spcAft>
                <a:spcPts val="25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869532" y="2317444"/>
            <a:ext cx="3540393" cy="1621517"/>
          </a:xfrm>
          <a:prstGeom prst="rect">
            <a:avLst/>
          </a:prstGeom>
        </p:spPr>
        <p:txBody>
          <a:bodyPr/>
          <a:lstStyle>
            <a:lvl1pPr>
              <a:spcAft>
                <a:spcPts val="250"/>
              </a:spcAft>
              <a:defRPr/>
            </a:lvl1pPr>
            <a:lvl2pPr>
              <a:spcAft>
                <a:spcPts val="250"/>
              </a:spcAft>
              <a:defRPr/>
            </a:lvl2pPr>
            <a:lvl3pPr>
              <a:spcAft>
                <a:spcPts val="250"/>
              </a:spcAft>
              <a:defRPr/>
            </a:lvl3pPr>
            <a:lvl4pPr>
              <a:spcAft>
                <a:spcPts val="250"/>
              </a:spcAft>
              <a:defRPr/>
            </a:lvl4pPr>
            <a:lvl5pPr>
              <a:spcAft>
                <a:spcPts val="25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09021" y="4237655"/>
            <a:ext cx="7200800" cy="1080472"/>
          </a:xfrm>
          <a:prstGeom prst="rect">
            <a:avLst/>
          </a:prstGeom>
        </p:spPr>
        <p:txBody>
          <a:bodyPr/>
          <a:lstStyle>
            <a:lvl1pPr>
              <a:spcAft>
                <a:spcPts val="250"/>
              </a:spcAft>
              <a:defRPr/>
            </a:lvl1pPr>
            <a:lvl2pPr>
              <a:spcAft>
                <a:spcPts val="250"/>
              </a:spcAft>
              <a:defRPr/>
            </a:lvl2pPr>
            <a:lvl3pPr>
              <a:spcAft>
                <a:spcPts val="25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44959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838C3299-7991-40B7-BFB6-6EEB17FB02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09022" y="1057012"/>
            <a:ext cx="2340240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669647" y="1057012"/>
            <a:ext cx="2280708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5070740" y="1057012"/>
            <a:ext cx="2340260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51101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88791290-7065-4012-972E-CBF77AA2583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09021" y="1057012"/>
            <a:ext cx="7200800" cy="1140354"/>
          </a:xfrm>
          <a:prstGeom prst="rect">
            <a:avLst/>
          </a:prstGeom>
        </p:spPr>
        <p:txBody>
          <a:bodyPr/>
          <a:lstStyle>
            <a:lvl1pPr>
              <a:spcAft>
                <a:spcPts val="250"/>
              </a:spcAft>
              <a:defRPr/>
            </a:lvl1pPr>
            <a:lvl2pPr>
              <a:spcAft>
                <a:spcPts val="250"/>
              </a:spcAft>
              <a:defRPr/>
            </a:lvl2pPr>
            <a:lvl3pPr>
              <a:spcAft>
                <a:spcPts val="25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09021" y="2317750"/>
            <a:ext cx="2460625" cy="3000376"/>
          </a:xfrm>
          <a:prstGeom prst="rect">
            <a:avLst/>
          </a:prstGeom>
        </p:spPr>
        <p:txBody>
          <a:bodyPr/>
          <a:lstStyle>
            <a:lvl1pPr>
              <a:spcAft>
                <a:spcPts val="250"/>
              </a:spcAft>
              <a:defRPr/>
            </a:lvl1pPr>
            <a:lvl2pPr>
              <a:spcAft>
                <a:spcPts val="250"/>
              </a:spcAft>
              <a:defRPr/>
            </a:lvl2pPr>
            <a:lvl3pPr>
              <a:spcAft>
                <a:spcPts val="250"/>
              </a:spcAft>
              <a:defRPr/>
            </a:lvl3pPr>
            <a:lvl4pPr>
              <a:spcAft>
                <a:spcPts val="250"/>
              </a:spcAft>
              <a:defRPr/>
            </a:lvl4pPr>
            <a:lvl5pPr>
              <a:spcAft>
                <a:spcPts val="25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790033" y="2317750"/>
            <a:ext cx="2160323" cy="3000376"/>
          </a:xfrm>
          <a:prstGeom prst="rect">
            <a:avLst/>
          </a:prstGeom>
        </p:spPr>
        <p:txBody>
          <a:bodyPr/>
          <a:lstStyle>
            <a:lvl1pPr>
              <a:spcAft>
                <a:spcPts val="250"/>
              </a:spcAft>
              <a:defRPr/>
            </a:lvl1pPr>
            <a:lvl2pPr>
              <a:spcAft>
                <a:spcPts val="250"/>
              </a:spcAft>
              <a:defRPr/>
            </a:lvl2pPr>
            <a:lvl3pPr>
              <a:spcAft>
                <a:spcPts val="250"/>
              </a:spcAft>
              <a:defRPr/>
            </a:lvl3pPr>
            <a:lvl4pPr>
              <a:spcAft>
                <a:spcPts val="250"/>
              </a:spcAft>
              <a:defRPr/>
            </a:lvl4pPr>
            <a:lvl5pPr>
              <a:spcAft>
                <a:spcPts val="25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5070742" y="2317750"/>
            <a:ext cx="2340239" cy="3000376"/>
          </a:xfrm>
          <a:prstGeom prst="rect">
            <a:avLst/>
          </a:prstGeom>
        </p:spPr>
        <p:txBody>
          <a:bodyPr/>
          <a:lstStyle>
            <a:lvl1pPr>
              <a:spcAft>
                <a:spcPts val="250"/>
              </a:spcAft>
              <a:defRPr/>
            </a:lvl1pPr>
            <a:lvl2pPr>
              <a:spcAft>
                <a:spcPts val="250"/>
              </a:spcAft>
              <a:defRPr/>
            </a:lvl2pPr>
            <a:lvl3pPr>
              <a:spcAft>
                <a:spcPts val="250"/>
              </a:spcAft>
              <a:defRPr/>
            </a:lvl3pPr>
            <a:lvl4pPr>
              <a:spcAft>
                <a:spcPts val="250"/>
              </a:spcAft>
              <a:defRPr/>
            </a:lvl4pPr>
            <a:lvl5pPr>
              <a:spcAft>
                <a:spcPts val="25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44418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F8FF8228-D669-42E1-9936-4E11866E875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09021" y="1057012"/>
            <a:ext cx="1740193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167"/>
            </a:lvl3pPr>
            <a:lvl4pPr>
              <a:defRPr sz="1000"/>
            </a:lvl4pPr>
            <a:lvl5pPr>
              <a:defRPr sz="917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070367" y="1057012"/>
            <a:ext cx="1680104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167"/>
            </a:lvl3pPr>
            <a:lvl4pPr>
              <a:defRPr sz="1000"/>
            </a:lvl4pPr>
            <a:lvl5pPr>
              <a:defRPr sz="917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869534" y="1057012"/>
            <a:ext cx="1680104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167"/>
            </a:lvl3pPr>
            <a:lvl4pPr>
              <a:defRPr sz="1000"/>
            </a:lvl4pPr>
            <a:lvl5pPr>
              <a:defRPr sz="917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5670021" y="1057012"/>
            <a:ext cx="1740193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167"/>
            </a:lvl3pPr>
            <a:lvl4pPr>
              <a:defRPr sz="1000"/>
            </a:lvl4pPr>
            <a:lvl5pPr>
              <a:defRPr sz="917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415927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20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8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E2ACBDA8-7A9B-4200-9035-D4A7FE25B37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09021" y="1057012"/>
            <a:ext cx="7200800" cy="11403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250"/>
              </a:spcAft>
              <a:defRPr sz="1333"/>
            </a:lvl1pPr>
            <a:lvl2pPr>
              <a:spcAft>
                <a:spcPts val="250"/>
              </a:spcAft>
              <a:defRPr sz="1333"/>
            </a:lvl2pPr>
            <a:lvl3pPr>
              <a:spcAft>
                <a:spcPts val="250"/>
              </a:spcAft>
              <a:defRPr sz="1167"/>
            </a:lvl3pPr>
            <a:lvl4pPr>
              <a:buNone/>
              <a:defRPr/>
            </a:lvl4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09021" y="2317750"/>
            <a:ext cx="1740193" cy="3000376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  <a:lvl2pPr>
              <a:defRPr sz="1333"/>
            </a:lvl2pPr>
            <a:lvl3pPr>
              <a:defRPr sz="1167"/>
            </a:lvl3pPr>
            <a:lvl4pPr>
              <a:defRPr sz="1000"/>
            </a:lvl4pPr>
            <a:lvl5pPr>
              <a:defRPr sz="917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070367" y="2317750"/>
            <a:ext cx="1680104" cy="3000376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  <a:lvl2pPr>
              <a:defRPr sz="1333"/>
            </a:lvl2pPr>
            <a:lvl3pPr>
              <a:defRPr sz="1167"/>
            </a:lvl3pPr>
            <a:lvl4pPr>
              <a:defRPr sz="1000"/>
            </a:lvl4pPr>
            <a:lvl5pPr>
              <a:defRPr sz="917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3869534" y="2317750"/>
            <a:ext cx="1680104" cy="3000376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  <a:lvl2pPr>
              <a:defRPr sz="1333"/>
            </a:lvl2pPr>
            <a:lvl3pPr>
              <a:defRPr sz="1167"/>
            </a:lvl3pPr>
            <a:lvl4pPr>
              <a:defRPr sz="1000"/>
            </a:lvl4pPr>
            <a:lvl5pPr>
              <a:defRPr sz="917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5670021" y="2317750"/>
            <a:ext cx="1740193" cy="3000376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  <a:lvl2pPr>
              <a:defRPr sz="1333"/>
            </a:lvl2pPr>
            <a:lvl3pPr>
              <a:defRPr sz="1167"/>
            </a:lvl3pPr>
            <a:lvl4pPr>
              <a:defRPr sz="1000"/>
            </a:lvl4pPr>
            <a:lvl5pPr>
              <a:defRPr sz="917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9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015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E220D91E-5203-4AE5-B578-92C174887FE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40611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3A25BB5D-0EC2-4AA4-87CB-4B94D9F8F00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736712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6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4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F91EB9E2-6113-48B2-B162-CA62C133485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198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09021" y="1057011"/>
            <a:ext cx="7201379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5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83793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Presentation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209020" y="38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0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tx1"/>
              </a:buClr>
              <a:defRPr sz="1167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16" name="Freihandform 21"/>
          <p:cNvSpPr/>
          <p:nvPr/>
        </p:nvSpPr>
        <p:spPr bwMode="auto">
          <a:xfrm>
            <a:off x="-10367" y="-15217"/>
            <a:ext cx="7638023" cy="2728701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482 w 9162935"/>
              <a:gd name="connsiteY0" fmla="*/ 4053675 h 4053675"/>
              <a:gd name="connsiteX1" fmla="*/ 9162935 w 9162935"/>
              <a:gd name="connsiteY1" fmla="*/ 3663696 h 4053675"/>
              <a:gd name="connsiteX2" fmla="*/ 9162935 w 9162935"/>
              <a:gd name="connsiteY2" fmla="*/ 0 h 4053675"/>
              <a:gd name="connsiteX3" fmla="*/ 1900 w 9162935"/>
              <a:gd name="connsiteY3" fmla="*/ 51 h 4053675"/>
              <a:gd name="connsiteX4" fmla="*/ 482 w 9162935"/>
              <a:gd name="connsiteY4" fmla="*/ 4053675 h 4053675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72125"/>
              <a:gd name="connsiteY0" fmla="*/ 4065928 h 4065928"/>
              <a:gd name="connsiteX1" fmla="*/ 9172125 w 9172125"/>
              <a:gd name="connsiteY1" fmla="*/ 3663696 h 4065928"/>
              <a:gd name="connsiteX2" fmla="*/ 9162935 w 9172125"/>
              <a:gd name="connsiteY2" fmla="*/ 0 h 4065928"/>
              <a:gd name="connsiteX3" fmla="*/ 1900 w 9172125"/>
              <a:gd name="connsiteY3" fmla="*/ 12304 h 4065928"/>
              <a:gd name="connsiteX4" fmla="*/ 482 w 9172125"/>
              <a:gd name="connsiteY4" fmla="*/ 4065928 h 4065928"/>
              <a:gd name="connsiteX0" fmla="*/ 147 w 9187556"/>
              <a:gd name="connsiteY0" fmla="*/ 4249019 h 4249019"/>
              <a:gd name="connsiteX1" fmla="*/ 9187556 w 9187556"/>
              <a:gd name="connsiteY1" fmla="*/ 3663696 h 4249019"/>
              <a:gd name="connsiteX2" fmla="*/ 9178366 w 9187556"/>
              <a:gd name="connsiteY2" fmla="*/ 0 h 4249019"/>
              <a:gd name="connsiteX3" fmla="*/ 17331 w 9187556"/>
              <a:gd name="connsiteY3" fmla="*/ 12304 h 4249019"/>
              <a:gd name="connsiteX4" fmla="*/ 147 w 9187556"/>
              <a:gd name="connsiteY4" fmla="*/ 4249019 h 4249019"/>
              <a:gd name="connsiteX0" fmla="*/ 482 w 9187891"/>
              <a:gd name="connsiteY0" fmla="*/ 4271226 h 4271226"/>
              <a:gd name="connsiteX1" fmla="*/ 9187891 w 9187891"/>
              <a:gd name="connsiteY1" fmla="*/ 3685903 h 4271226"/>
              <a:gd name="connsiteX2" fmla="*/ 9178701 w 9187891"/>
              <a:gd name="connsiteY2" fmla="*/ 22207 h 4271226"/>
              <a:gd name="connsiteX3" fmla="*/ 1901 w 9187891"/>
              <a:gd name="connsiteY3" fmla="*/ 0 h 4271226"/>
              <a:gd name="connsiteX4" fmla="*/ 482 w 9187891"/>
              <a:gd name="connsiteY4" fmla="*/ 4271226 h 42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891" h="4271226">
                <a:moveTo>
                  <a:pt x="482" y="4271226"/>
                </a:moveTo>
                <a:cubicBezTo>
                  <a:pt x="3057696" y="4137149"/>
                  <a:pt x="6130677" y="3819980"/>
                  <a:pt x="9187891" y="3685903"/>
                </a:cubicBezTo>
                <a:cubicBezTo>
                  <a:pt x="9184828" y="2464671"/>
                  <a:pt x="9181764" y="1243439"/>
                  <a:pt x="9178701" y="22207"/>
                </a:cubicBezTo>
                <a:lnTo>
                  <a:pt x="1901" y="0"/>
                </a:lnTo>
                <a:cubicBezTo>
                  <a:pt x="4016" y="1353285"/>
                  <a:pt x="-1633" y="2917941"/>
                  <a:pt x="482" y="427122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551" t="-6791" r="-1" b="-143007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7" name="Gruppieren 22"/>
          <p:cNvGrpSpPr/>
          <p:nvPr/>
        </p:nvGrpSpPr>
        <p:grpSpPr>
          <a:xfrm>
            <a:off x="-28639" y="-20846"/>
            <a:ext cx="7647317" cy="2869745"/>
            <a:chOff x="-34367" y="-25016"/>
            <a:chExt cx="9176780" cy="3443694"/>
          </a:xfrm>
        </p:grpSpPr>
        <p:cxnSp>
          <p:nvCxnSpPr>
            <p:cNvPr id="18" name="Gerade Verbindung 23"/>
            <p:cNvCxnSpPr/>
            <p:nvPr/>
          </p:nvCxnSpPr>
          <p:spPr>
            <a:xfrm>
              <a:off x="2843808" y="1941117"/>
              <a:ext cx="767704" cy="1477561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24"/>
            <p:cNvCxnSpPr/>
            <p:nvPr/>
          </p:nvCxnSpPr>
          <p:spPr>
            <a:xfrm>
              <a:off x="-34367" y="1355169"/>
              <a:ext cx="2878175" cy="58594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6"/>
            <p:cNvCxnSpPr/>
            <p:nvPr/>
          </p:nvCxnSpPr>
          <p:spPr>
            <a:xfrm flipH="1">
              <a:off x="2843808" y="-25016"/>
              <a:ext cx="983328" cy="1966133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9"/>
            <p:cNvCxnSpPr/>
            <p:nvPr/>
          </p:nvCxnSpPr>
          <p:spPr>
            <a:xfrm>
              <a:off x="5220072" y="-6096"/>
              <a:ext cx="3922341" cy="231177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30"/>
            <p:cNvSpPr/>
            <p:nvPr/>
          </p:nvSpPr>
          <p:spPr bwMode="auto">
            <a:xfrm>
              <a:off x="2784763" y="1841894"/>
              <a:ext cx="144016" cy="1728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333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26" name="Grafik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2079" y="4673467"/>
            <a:ext cx="1168009" cy="612972"/>
          </a:xfrm>
          <a:prstGeom prst="rect">
            <a:avLst/>
          </a:prstGeom>
        </p:spPr>
      </p:pic>
      <p:sp>
        <p:nvSpPr>
          <p:cNvPr id="35" name="IFXSHAPE"/>
          <p:cNvSpPr>
            <a:spLocks noGrp="1"/>
          </p:cNvSpPr>
          <p:nvPr>
            <p:ph type="ctrTitle" hasCustomPrompt="1"/>
          </p:nvPr>
        </p:nvSpPr>
        <p:spPr>
          <a:xfrm>
            <a:off x="390000" y="3024000"/>
            <a:ext cx="6870000" cy="461665"/>
          </a:xfrm>
        </p:spPr>
        <p:txBody>
          <a:bodyPr vert="horz" lIns="0" tIns="0" rIns="0" bIns="0" rtlCol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30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endParaRPr lang="en-GB" dirty="0"/>
          </a:p>
        </p:txBody>
      </p:sp>
      <p:sp>
        <p:nvSpPr>
          <p:cNvPr id="3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390000" y="4428001"/>
            <a:ext cx="5280000" cy="51308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1667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09020" y="53086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0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7864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Presentation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209020" y="38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0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tx1"/>
              </a:buClr>
              <a:defRPr sz="1167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32" name="Freihandform 24"/>
          <p:cNvSpPr/>
          <p:nvPr/>
        </p:nvSpPr>
        <p:spPr bwMode="auto">
          <a:xfrm>
            <a:off x="2260597" y="-15218"/>
            <a:ext cx="3100459" cy="2582055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  <a:gd name="connsiteX0" fmla="*/ 5293017 w 6356372"/>
              <a:gd name="connsiteY0" fmla="*/ 3844333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293017 w 6356372"/>
              <a:gd name="connsiteY4" fmla="*/ 3844333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912949 w 6356372"/>
              <a:gd name="connsiteY4" fmla="*/ 2005201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090546 w 6356372"/>
              <a:gd name="connsiteY4" fmla="*/ 2280575 h 4066755"/>
              <a:gd name="connsiteX5" fmla="*/ 5912949 w 6356372"/>
              <a:gd name="connsiteY5" fmla="*/ 2005201 h 4066755"/>
              <a:gd name="connsiteX0" fmla="*/ 5912949 w 6384655"/>
              <a:gd name="connsiteY0" fmla="*/ 2005201 h 4066755"/>
              <a:gd name="connsiteX1" fmla="*/ 6356372 w 6384655"/>
              <a:gd name="connsiteY1" fmla="*/ 0 h 4066755"/>
              <a:gd name="connsiteX2" fmla="*/ 0 w 6384655"/>
              <a:gd name="connsiteY2" fmla="*/ 1628355 h 4066755"/>
              <a:gd name="connsiteX3" fmla="*/ 0 w 6384655"/>
              <a:gd name="connsiteY3" fmla="*/ 4066755 h 4066755"/>
              <a:gd name="connsiteX4" fmla="*/ 6384655 w 6384655"/>
              <a:gd name="connsiteY4" fmla="*/ 2807518 h 4066755"/>
              <a:gd name="connsiteX5" fmla="*/ 5912949 w 6384655"/>
              <a:gd name="connsiteY5" fmla="*/ 2005201 h 4066755"/>
              <a:gd name="connsiteX0" fmla="*/ 5912949 w 6384655"/>
              <a:gd name="connsiteY0" fmla="*/ 2005201 h 2807518"/>
              <a:gd name="connsiteX1" fmla="*/ 6356372 w 6384655"/>
              <a:gd name="connsiteY1" fmla="*/ 0 h 2807518"/>
              <a:gd name="connsiteX2" fmla="*/ 0 w 6384655"/>
              <a:gd name="connsiteY2" fmla="*/ 1628355 h 2807518"/>
              <a:gd name="connsiteX3" fmla="*/ 4587498 w 6384655"/>
              <a:gd name="connsiteY3" fmla="*/ 2217291 h 2807518"/>
              <a:gd name="connsiteX4" fmla="*/ 6384655 w 6384655"/>
              <a:gd name="connsiteY4" fmla="*/ 2807518 h 2807518"/>
              <a:gd name="connsiteX5" fmla="*/ 5912949 w 6384655"/>
              <a:gd name="connsiteY5" fmla="*/ 2005201 h 2807518"/>
              <a:gd name="connsiteX0" fmla="*/ 5912949 w 6384655"/>
              <a:gd name="connsiteY0" fmla="*/ 2005201 h 2981874"/>
              <a:gd name="connsiteX1" fmla="*/ 6356372 w 6384655"/>
              <a:gd name="connsiteY1" fmla="*/ 0 h 2981874"/>
              <a:gd name="connsiteX2" fmla="*/ 0 w 6384655"/>
              <a:gd name="connsiteY2" fmla="*/ 1628355 h 2981874"/>
              <a:gd name="connsiteX3" fmla="*/ 3146155 w 6384655"/>
              <a:gd name="connsiteY3" fmla="*/ 2981874 h 2981874"/>
              <a:gd name="connsiteX4" fmla="*/ 6384655 w 6384655"/>
              <a:gd name="connsiteY4" fmla="*/ 2807518 h 2981874"/>
              <a:gd name="connsiteX5" fmla="*/ 5912949 w 6384655"/>
              <a:gd name="connsiteY5" fmla="*/ 2005201 h 2981874"/>
              <a:gd name="connsiteX0" fmla="*/ 3138752 w 3610458"/>
              <a:gd name="connsiteY0" fmla="*/ 2005201 h 2981874"/>
              <a:gd name="connsiteX1" fmla="*/ 3582175 w 3610458"/>
              <a:gd name="connsiteY1" fmla="*/ 0 h 2981874"/>
              <a:gd name="connsiteX2" fmla="*/ 0 w 3610458"/>
              <a:gd name="connsiteY2" fmla="*/ 16531 h 2981874"/>
              <a:gd name="connsiteX3" fmla="*/ 371958 w 3610458"/>
              <a:gd name="connsiteY3" fmla="*/ 2981874 h 2981874"/>
              <a:gd name="connsiteX4" fmla="*/ 3610458 w 3610458"/>
              <a:gd name="connsiteY4" fmla="*/ 2807518 h 2981874"/>
              <a:gd name="connsiteX5" fmla="*/ 3138752 w 3610458"/>
              <a:gd name="connsiteY5" fmla="*/ 2005201 h 2981874"/>
              <a:gd name="connsiteX0" fmla="*/ 3138752 w 3610458"/>
              <a:gd name="connsiteY0" fmla="*/ 1988670 h 2965343"/>
              <a:gd name="connsiteX1" fmla="*/ 3558927 w 3610458"/>
              <a:gd name="connsiteY1" fmla="*/ 14466 h 2965343"/>
              <a:gd name="connsiteX2" fmla="*/ 0 w 3610458"/>
              <a:gd name="connsiteY2" fmla="*/ 0 h 2965343"/>
              <a:gd name="connsiteX3" fmla="*/ 371958 w 3610458"/>
              <a:gd name="connsiteY3" fmla="*/ 2965343 h 2965343"/>
              <a:gd name="connsiteX4" fmla="*/ 3610458 w 3610458"/>
              <a:gd name="connsiteY4" fmla="*/ 2790987 h 2965343"/>
              <a:gd name="connsiteX5" fmla="*/ 3138752 w 3610458"/>
              <a:gd name="connsiteY5" fmla="*/ 1988670 h 2965343"/>
              <a:gd name="connsiteX0" fmla="*/ 3076759 w 3548465"/>
              <a:gd name="connsiteY0" fmla="*/ 1974205 h 2950878"/>
              <a:gd name="connsiteX1" fmla="*/ 3496934 w 3548465"/>
              <a:gd name="connsiteY1" fmla="*/ 1 h 2950878"/>
              <a:gd name="connsiteX2" fmla="*/ 0 w 3548465"/>
              <a:gd name="connsiteY2" fmla="*/ 285168 h 2950878"/>
              <a:gd name="connsiteX3" fmla="*/ 309965 w 3548465"/>
              <a:gd name="connsiteY3" fmla="*/ 2950878 h 2950878"/>
              <a:gd name="connsiteX4" fmla="*/ 3548465 w 3548465"/>
              <a:gd name="connsiteY4" fmla="*/ 2776522 h 2950878"/>
              <a:gd name="connsiteX5" fmla="*/ 3076759 w 3548465"/>
              <a:gd name="connsiteY5" fmla="*/ 1974205 h 2950878"/>
              <a:gd name="connsiteX0" fmla="*/ 3154251 w 3625957"/>
              <a:gd name="connsiteY0" fmla="*/ 1978338 h 2955011"/>
              <a:gd name="connsiteX1" fmla="*/ 3574426 w 3625957"/>
              <a:gd name="connsiteY1" fmla="*/ 4134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78338 h 2955011"/>
              <a:gd name="connsiteX1" fmla="*/ 3589924 w 3625957"/>
              <a:gd name="connsiteY1" fmla="*/ 4133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84537 h 2961210"/>
              <a:gd name="connsiteX1" fmla="*/ 3589924 w 3625957"/>
              <a:gd name="connsiteY1" fmla="*/ 0 h 2961210"/>
              <a:gd name="connsiteX2" fmla="*/ 0 w 3625957"/>
              <a:gd name="connsiteY2" fmla="*/ 6199 h 2961210"/>
              <a:gd name="connsiteX3" fmla="*/ 387457 w 3625957"/>
              <a:gd name="connsiteY3" fmla="*/ 2961210 h 2961210"/>
              <a:gd name="connsiteX4" fmla="*/ 3625957 w 3625957"/>
              <a:gd name="connsiteY4" fmla="*/ 2786854 h 2961210"/>
              <a:gd name="connsiteX5" fmla="*/ 3154251 w 3625957"/>
              <a:gd name="connsiteY5" fmla="*/ 1984537 h 2961210"/>
              <a:gd name="connsiteX0" fmla="*/ 3154251 w 3589924"/>
              <a:gd name="connsiteY0" fmla="*/ 1984537 h 3297658"/>
              <a:gd name="connsiteX1" fmla="*/ 3589924 w 3589924"/>
              <a:gd name="connsiteY1" fmla="*/ 0 h 3297658"/>
              <a:gd name="connsiteX2" fmla="*/ 0 w 3589924"/>
              <a:gd name="connsiteY2" fmla="*/ 6199 h 3297658"/>
              <a:gd name="connsiteX3" fmla="*/ 387457 w 3589924"/>
              <a:gd name="connsiteY3" fmla="*/ 2961210 h 3297658"/>
              <a:gd name="connsiteX4" fmla="*/ 3231819 w 3589924"/>
              <a:gd name="connsiteY4" fmla="*/ 3297658 h 3297658"/>
              <a:gd name="connsiteX5" fmla="*/ 3154251 w 3589924"/>
              <a:gd name="connsiteY5" fmla="*/ 1984537 h 3297658"/>
              <a:gd name="connsiteX0" fmla="*/ 3154251 w 3712667"/>
              <a:gd name="connsiteY0" fmla="*/ 1984537 h 3136850"/>
              <a:gd name="connsiteX1" fmla="*/ 3589924 w 3712667"/>
              <a:gd name="connsiteY1" fmla="*/ 0 h 3136850"/>
              <a:gd name="connsiteX2" fmla="*/ 0 w 3712667"/>
              <a:gd name="connsiteY2" fmla="*/ 6199 h 3136850"/>
              <a:gd name="connsiteX3" fmla="*/ 387457 w 3712667"/>
              <a:gd name="connsiteY3" fmla="*/ 2961210 h 3136850"/>
              <a:gd name="connsiteX4" fmla="*/ 3712667 w 3712667"/>
              <a:gd name="connsiteY4" fmla="*/ 3136850 h 3136850"/>
              <a:gd name="connsiteX5" fmla="*/ 3154251 w 3712667"/>
              <a:gd name="connsiteY5" fmla="*/ 1984537 h 3136850"/>
              <a:gd name="connsiteX0" fmla="*/ 2760113 w 3712667"/>
              <a:gd name="connsiteY0" fmla="*/ 2372369 h 3136850"/>
              <a:gd name="connsiteX1" fmla="*/ 3589924 w 3712667"/>
              <a:gd name="connsiteY1" fmla="*/ 0 h 3136850"/>
              <a:gd name="connsiteX2" fmla="*/ 0 w 3712667"/>
              <a:gd name="connsiteY2" fmla="*/ 6199 h 3136850"/>
              <a:gd name="connsiteX3" fmla="*/ 387457 w 3712667"/>
              <a:gd name="connsiteY3" fmla="*/ 2961210 h 3136850"/>
              <a:gd name="connsiteX4" fmla="*/ 3712667 w 3712667"/>
              <a:gd name="connsiteY4" fmla="*/ 3136850 h 3136850"/>
              <a:gd name="connsiteX5" fmla="*/ 2760113 w 3712667"/>
              <a:gd name="connsiteY5" fmla="*/ 2372369 h 3136850"/>
              <a:gd name="connsiteX0" fmla="*/ 3130603 w 3712667"/>
              <a:gd name="connsiteY0" fmla="*/ 2258857 h 3136850"/>
              <a:gd name="connsiteX1" fmla="*/ 3589924 w 3712667"/>
              <a:gd name="connsiteY1" fmla="*/ 0 h 3136850"/>
              <a:gd name="connsiteX2" fmla="*/ 0 w 3712667"/>
              <a:gd name="connsiteY2" fmla="*/ 6199 h 3136850"/>
              <a:gd name="connsiteX3" fmla="*/ 387457 w 3712667"/>
              <a:gd name="connsiteY3" fmla="*/ 2961210 h 3136850"/>
              <a:gd name="connsiteX4" fmla="*/ 3712667 w 3712667"/>
              <a:gd name="connsiteY4" fmla="*/ 3136850 h 3136850"/>
              <a:gd name="connsiteX5" fmla="*/ 3130603 w 3712667"/>
              <a:gd name="connsiteY5" fmla="*/ 2258857 h 3136850"/>
              <a:gd name="connsiteX0" fmla="*/ 3130603 w 3712667"/>
              <a:gd name="connsiteY0" fmla="*/ 2268317 h 3146310"/>
              <a:gd name="connsiteX1" fmla="*/ 3645104 w 3712667"/>
              <a:gd name="connsiteY1" fmla="*/ 0 h 3146310"/>
              <a:gd name="connsiteX2" fmla="*/ 0 w 3712667"/>
              <a:gd name="connsiteY2" fmla="*/ 15659 h 3146310"/>
              <a:gd name="connsiteX3" fmla="*/ 387457 w 3712667"/>
              <a:gd name="connsiteY3" fmla="*/ 2970670 h 3146310"/>
              <a:gd name="connsiteX4" fmla="*/ 3712667 w 3712667"/>
              <a:gd name="connsiteY4" fmla="*/ 3146310 h 3146310"/>
              <a:gd name="connsiteX5" fmla="*/ 3130603 w 3712667"/>
              <a:gd name="connsiteY5" fmla="*/ 2268317 h 3146310"/>
              <a:gd name="connsiteX0" fmla="*/ 3122721 w 3704785"/>
              <a:gd name="connsiteY0" fmla="*/ 2268317 h 3146310"/>
              <a:gd name="connsiteX1" fmla="*/ 3637222 w 3704785"/>
              <a:gd name="connsiteY1" fmla="*/ 0 h 3146310"/>
              <a:gd name="connsiteX2" fmla="*/ 0 w 3704785"/>
              <a:gd name="connsiteY2" fmla="*/ 6199 h 3146310"/>
              <a:gd name="connsiteX3" fmla="*/ 379575 w 3704785"/>
              <a:gd name="connsiteY3" fmla="*/ 2970670 h 3146310"/>
              <a:gd name="connsiteX4" fmla="*/ 3704785 w 3704785"/>
              <a:gd name="connsiteY4" fmla="*/ 3146310 h 3146310"/>
              <a:gd name="connsiteX5" fmla="*/ 3122721 w 3704785"/>
              <a:gd name="connsiteY5" fmla="*/ 2268317 h 3146310"/>
              <a:gd name="connsiteX0" fmla="*/ 3122721 w 3704785"/>
              <a:gd name="connsiteY0" fmla="*/ 2268317 h 3311207"/>
              <a:gd name="connsiteX1" fmla="*/ 3637222 w 3704785"/>
              <a:gd name="connsiteY1" fmla="*/ 0 h 3311207"/>
              <a:gd name="connsiteX2" fmla="*/ 0 w 3704785"/>
              <a:gd name="connsiteY2" fmla="*/ 6199 h 3311207"/>
              <a:gd name="connsiteX3" fmla="*/ 426871 w 3704785"/>
              <a:gd name="connsiteY3" fmla="*/ 3311207 h 3311207"/>
              <a:gd name="connsiteX4" fmla="*/ 3704785 w 3704785"/>
              <a:gd name="connsiteY4" fmla="*/ 3146310 h 3311207"/>
              <a:gd name="connsiteX5" fmla="*/ 3122721 w 3704785"/>
              <a:gd name="connsiteY5" fmla="*/ 2268317 h 3311207"/>
              <a:gd name="connsiteX0" fmla="*/ 3130604 w 3712668"/>
              <a:gd name="connsiteY0" fmla="*/ 2271627 h 3314517"/>
              <a:gd name="connsiteX1" fmla="*/ 3645105 w 3712668"/>
              <a:gd name="connsiteY1" fmla="*/ 3310 h 3314517"/>
              <a:gd name="connsiteX2" fmla="*/ 0 w 3712668"/>
              <a:gd name="connsiteY2" fmla="*/ 0 h 3314517"/>
              <a:gd name="connsiteX3" fmla="*/ 434754 w 3712668"/>
              <a:gd name="connsiteY3" fmla="*/ 3314517 h 3314517"/>
              <a:gd name="connsiteX4" fmla="*/ 3712668 w 3712668"/>
              <a:gd name="connsiteY4" fmla="*/ 3149620 h 3314517"/>
              <a:gd name="connsiteX5" fmla="*/ 3130604 w 3712668"/>
              <a:gd name="connsiteY5" fmla="*/ 2271627 h 3314517"/>
              <a:gd name="connsiteX0" fmla="*/ 3130604 w 3712668"/>
              <a:gd name="connsiteY0" fmla="*/ 2277826 h 3320716"/>
              <a:gd name="connsiteX1" fmla="*/ 3629339 w 3712668"/>
              <a:gd name="connsiteY1" fmla="*/ 0 h 3320716"/>
              <a:gd name="connsiteX2" fmla="*/ 0 w 3712668"/>
              <a:gd name="connsiteY2" fmla="*/ 6199 h 3320716"/>
              <a:gd name="connsiteX3" fmla="*/ 434754 w 3712668"/>
              <a:gd name="connsiteY3" fmla="*/ 3320716 h 3320716"/>
              <a:gd name="connsiteX4" fmla="*/ 3712668 w 3712668"/>
              <a:gd name="connsiteY4" fmla="*/ 3155819 h 3320716"/>
              <a:gd name="connsiteX5" fmla="*/ 3130604 w 3712668"/>
              <a:gd name="connsiteY5" fmla="*/ 2277826 h 3320716"/>
              <a:gd name="connsiteX0" fmla="*/ 3130604 w 3712668"/>
              <a:gd name="connsiteY0" fmla="*/ 2277826 h 3320716"/>
              <a:gd name="connsiteX1" fmla="*/ 3660870 w 3712668"/>
              <a:gd name="connsiteY1" fmla="*/ 0 h 3320716"/>
              <a:gd name="connsiteX2" fmla="*/ 0 w 3712668"/>
              <a:gd name="connsiteY2" fmla="*/ 6199 h 3320716"/>
              <a:gd name="connsiteX3" fmla="*/ 434754 w 3712668"/>
              <a:gd name="connsiteY3" fmla="*/ 3320716 h 3320716"/>
              <a:gd name="connsiteX4" fmla="*/ 3712668 w 3712668"/>
              <a:gd name="connsiteY4" fmla="*/ 3155819 h 3320716"/>
              <a:gd name="connsiteX5" fmla="*/ 3130604 w 3712668"/>
              <a:gd name="connsiteY5" fmla="*/ 2277826 h 3320716"/>
              <a:gd name="connsiteX0" fmla="*/ 3130604 w 3712668"/>
              <a:gd name="connsiteY0" fmla="*/ 2271627 h 3314517"/>
              <a:gd name="connsiteX1" fmla="*/ 3660870 w 3712668"/>
              <a:gd name="connsiteY1" fmla="*/ 260024 h 3314517"/>
              <a:gd name="connsiteX2" fmla="*/ 0 w 3712668"/>
              <a:gd name="connsiteY2" fmla="*/ 0 h 3314517"/>
              <a:gd name="connsiteX3" fmla="*/ 434754 w 3712668"/>
              <a:gd name="connsiteY3" fmla="*/ 3314517 h 3314517"/>
              <a:gd name="connsiteX4" fmla="*/ 3712668 w 3712668"/>
              <a:gd name="connsiteY4" fmla="*/ 3149620 h 3314517"/>
              <a:gd name="connsiteX5" fmla="*/ 3130604 w 3712668"/>
              <a:gd name="connsiteY5" fmla="*/ 2271627 h 3314517"/>
              <a:gd name="connsiteX0" fmla="*/ 3130604 w 3712668"/>
              <a:gd name="connsiteY0" fmla="*/ 2271627 h 3314517"/>
              <a:gd name="connsiteX1" fmla="*/ 3652988 w 3712668"/>
              <a:gd name="connsiteY1" fmla="*/ 3309 h 3314517"/>
              <a:gd name="connsiteX2" fmla="*/ 0 w 3712668"/>
              <a:gd name="connsiteY2" fmla="*/ 0 h 3314517"/>
              <a:gd name="connsiteX3" fmla="*/ 434754 w 3712668"/>
              <a:gd name="connsiteY3" fmla="*/ 3314517 h 3314517"/>
              <a:gd name="connsiteX4" fmla="*/ 3712668 w 3712668"/>
              <a:gd name="connsiteY4" fmla="*/ 3149620 h 3314517"/>
              <a:gd name="connsiteX5" fmla="*/ 3130604 w 3712668"/>
              <a:gd name="connsiteY5" fmla="*/ 2271627 h 3314517"/>
              <a:gd name="connsiteX0" fmla="*/ 3130604 w 3712668"/>
              <a:gd name="connsiteY0" fmla="*/ 2271627 h 3314517"/>
              <a:gd name="connsiteX1" fmla="*/ 3645106 w 3712668"/>
              <a:gd name="connsiteY1" fmla="*/ 3309 h 3314517"/>
              <a:gd name="connsiteX2" fmla="*/ 0 w 3712668"/>
              <a:gd name="connsiteY2" fmla="*/ 0 h 3314517"/>
              <a:gd name="connsiteX3" fmla="*/ 434754 w 3712668"/>
              <a:gd name="connsiteY3" fmla="*/ 3314517 h 3314517"/>
              <a:gd name="connsiteX4" fmla="*/ 3712668 w 3712668"/>
              <a:gd name="connsiteY4" fmla="*/ 3149620 h 3314517"/>
              <a:gd name="connsiteX5" fmla="*/ 3130604 w 3712668"/>
              <a:gd name="connsiteY5" fmla="*/ 2271627 h 3314517"/>
              <a:gd name="connsiteX0" fmla="*/ 3130604 w 3712668"/>
              <a:gd name="connsiteY0" fmla="*/ 2287335 h 3330225"/>
              <a:gd name="connsiteX1" fmla="*/ 3652989 w 3712668"/>
              <a:gd name="connsiteY1" fmla="*/ 0 h 3330225"/>
              <a:gd name="connsiteX2" fmla="*/ 0 w 3712668"/>
              <a:gd name="connsiteY2" fmla="*/ 15708 h 3330225"/>
              <a:gd name="connsiteX3" fmla="*/ 434754 w 3712668"/>
              <a:gd name="connsiteY3" fmla="*/ 3330225 h 3330225"/>
              <a:gd name="connsiteX4" fmla="*/ 3712668 w 3712668"/>
              <a:gd name="connsiteY4" fmla="*/ 3165328 h 3330225"/>
              <a:gd name="connsiteX5" fmla="*/ 3130604 w 3712668"/>
              <a:gd name="connsiteY5" fmla="*/ 2287335 h 3330225"/>
              <a:gd name="connsiteX0" fmla="*/ 3138487 w 3720551"/>
              <a:gd name="connsiteY0" fmla="*/ 2290752 h 3333642"/>
              <a:gd name="connsiteX1" fmla="*/ 3660872 w 3720551"/>
              <a:gd name="connsiteY1" fmla="*/ 3417 h 3333642"/>
              <a:gd name="connsiteX2" fmla="*/ 0 w 3720551"/>
              <a:gd name="connsiteY2" fmla="*/ 0 h 3333642"/>
              <a:gd name="connsiteX3" fmla="*/ 442637 w 3720551"/>
              <a:gd name="connsiteY3" fmla="*/ 3333642 h 3333642"/>
              <a:gd name="connsiteX4" fmla="*/ 3720551 w 3720551"/>
              <a:gd name="connsiteY4" fmla="*/ 3168745 h 3333642"/>
              <a:gd name="connsiteX5" fmla="*/ 3138487 w 3720551"/>
              <a:gd name="connsiteY5" fmla="*/ 2290752 h 3333642"/>
              <a:gd name="connsiteX0" fmla="*/ 3138487 w 3720551"/>
              <a:gd name="connsiteY0" fmla="*/ 2290752 h 3327492"/>
              <a:gd name="connsiteX1" fmla="*/ 3660872 w 3720551"/>
              <a:gd name="connsiteY1" fmla="*/ 3417 h 3327492"/>
              <a:gd name="connsiteX2" fmla="*/ 0 w 3720551"/>
              <a:gd name="connsiteY2" fmla="*/ 0 h 3327492"/>
              <a:gd name="connsiteX3" fmla="*/ 447717 w 3720551"/>
              <a:gd name="connsiteY3" fmla="*/ 3327492 h 3327492"/>
              <a:gd name="connsiteX4" fmla="*/ 3720551 w 3720551"/>
              <a:gd name="connsiteY4" fmla="*/ 3168745 h 3327492"/>
              <a:gd name="connsiteX5" fmla="*/ 3138487 w 3720551"/>
              <a:gd name="connsiteY5" fmla="*/ 2290752 h 332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0551" h="3327492">
                <a:moveTo>
                  <a:pt x="3138487" y="2290752"/>
                </a:moveTo>
                <a:lnTo>
                  <a:pt x="3660872" y="3417"/>
                </a:lnTo>
                <a:lnTo>
                  <a:pt x="0" y="0"/>
                </a:lnTo>
                <a:lnTo>
                  <a:pt x="447717" y="3327492"/>
                </a:lnTo>
                <a:lnTo>
                  <a:pt x="3720551" y="3168745"/>
                </a:lnTo>
                <a:lnTo>
                  <a:pt x="3138487" y="229075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356" t="-27353" r="-3094" b="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6" name="Grafik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2079" y="4673467"/>
            <a:ext cx="1168009" cy="612972"/>
          </a:xfrm>
          <a:prstGeom prst="rect">
            <a:avLst/>
          </a:prstGeom>
        </p:spPr>
      </p:pic>
      <p:sp>
        <p:nvSpPr>
          <p:cNvPr id="35" name="IFXSHAPE"/>
          <p:cNvSpPr>
            <a:spLocks noGrp="1"/>
          </p:cNvSpPr>
          <p:nvPr>
            <p:ph type="ctrTitle" hasCustomPrompt="1"/>
          </p:nvPr>
        </p:nvSpPr>
        <p:spPr>
          <a:xfrm>
            <a:off x="390000" y="3024000"/>
            <a:ext cx="6870000" cy="461665"/>
          </a:xfrm>
        </p:spPr>
        <p:txBody>
          <a:bodyPr vert="horz" lIns="0" tIns="0" rIns="0" bIns="0" rtlCol="0" anchor="t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30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endParaRPr lang="en-GB" dirty="0"/>
          </a:p>
        </p:txBody>
      </p:sp>
      <p:sp>
        <p:nvSpPr>
          <p:cNvPr id="3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390000" y="4428001"/>
            <a:ext cx="5280000" cy="51308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1667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15" name="Freihandform 17"/>
          <p:cNvSpPr/>
          <p:nvPr/>
        </p:nvSpPr>
        <p:spPr bwMode="auto">
          <a:xfrm>
            <a:off x="4876757" y="-15218"/>
            <a:ext cx="2747478" cy="2458707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1005256 w 5341036"/>
              <a:gd name="connsiteY2" fmla="*/ 0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729058 w 5341036"/>
              <a:gd name="connsiteY2" fmla="*/ 10332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1879002 w 5341036"/>
              <a:gd name="connsiteY4" fmla="*/ 2303695 h 3649980"/>
              <a:gd name="connsiteX5" fmla="*/ 5341036 w 5341036"/>
              <a:gd name="connsiteY5" fmla="*/ 3649980 h 364998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811870 w 5341036"/>
              <a:gd name="connsiteY4" fmla="*/ 2778976 h 3649980"/>
              <a:gd name="connsiteX5" fmla="*/ 5341036 w 5341036"/>
              <a:gd name="connsiteY5" fmla="*/ 3649980 h 3649980"/>
              <a:gd name="connsiteX0" fmla="*/ 5328482 w 5341036"/>
              <a:gd name="connsiteY0" fmla="*/ 1831512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28482 w 5341036"/>
              <a:gd name="connsiteY5" fmla="*/ 1831512 h 2778976"/>
              <a:gd name="connsiteX0" fmla="*/ 5315928 w 5341036"/>
              <a:gd name="connsiteY0" fmla="*/ 2606427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15928 w 5341036"/>
              <a:gd name="connsiteY5" fmla="*/ 2606427 h 2778976"/>
              <a:gd name="connsiteX0" fmla="*/ 5341038 w 5342245"/>
              <a:gd name="connsiteY0" fmla="*/ 2616759 h 2778976"/>
              <a:gd name="connsiteX1" fmla="*/ 5341036 w 5342245"/>
              <a:gd name="connsiteY1" fmla="*/ 0 h 2778976"/>
              <a:gd name="connsiteX2" fmla="*/ 729058 w 5342245"/>
              <a:gd name="connsiteY2" fmla="*/ 10332 h 2778976"/>
              <a:gd name="connsiteX3" fmla="*/ 0 w 5342245"/>
              <a:gd name="connsiteY3" fmla="*/ 2004747 h 2778976"/>
              <a:gd name="connsiteX4" fmla="*/ 811870 w 5342245"/>
              <a:gd name="connsiteY4" fmla="*/ 2778976 h 2778976"/>
              <a:gd name="connsiteX5" fmla="*/ 5341038 w 5342245"/>
              <a:gd name="connsiteY5" fmla="*/ 2616759 h 2778976"/>
              <a:gd name="connsiteX0" fmla="*/ 5341038 w 5342245"/>
              <a:gd name="connsiteY0" fmla="*/ 2616759 h 2789487"/>
              <a:gd name="connsiteX1" fmla="*/ 5341036 w 5342245"/>
              <a:gd name="connsiteY1" fmla="*/ 0 h 2789487"/>
              <a:gd name="connsiteX2" fmla="*/ 729058 w 5342245"/>
              <a:gd name="connsiteY2" fmla="*/ 10332 h 2789487"/>
              <a:gd name="connsiteX3" fmla="*/ 0 w 5342245"/>
              <a:gd name="connsiteY3" fmla="*/ 2004747 h 2789487"/>
              <a:gd name="connsiteX4" fmla="*/ 786211 w 5342245"/>
              <a:gd name="connsiteY4" fmla="*/ 2789487 h 2789487"/>
              <a:gd name="connsiteX5" fmla="*/ 5341038 w 5342245"/>
              <a:gd name="connsiteY5" fmla="*/ 2616759 h 2789487"/>
              <a:gd name="connsiteX0" fmla="*/ 4611980 w 4613187"/>
              <a:gd name="connsiteY0" fmla="*/ 2616759 h 2789487"/>
              <a:gd name="connsiteX1" fmla="*/ 4611978 w 4613187"/>
              <a:gd name="connsiteY1" fmla="*/ 0 h 2789487"/>
              <a:gd name="connsiteX2" fmla="*/ 0 w 4613187"/>
              <a:gd name="connsiteY2" fmla="*/ 10332 h 2789487"/>
              <a:gd name="connsiteX3" fmla="*/ 448856 w 4613187"/>
              <a:gd name="connsiteY3" fmla="*/ 2004747 h 2789487"/>
              <a:gd name="connsiteX4" fmla="*/ 57153 w 4613187"/>
              <a:gd name="connsiteY4" fmla="*/ 2789487 h 2789487"/>
              <a:gd name="connsiteX5" fmla="*/ 4611980 w 4613187"/>
              <a:gd name="connsiteY5" fmla="*/ 2616759 h 2789487"/>
              <a:gd name="connsiteX0" fmla="*/ 5213004 w 5214211"/>
              <a:gd name="connsiteY0" fmla="*/ 2616759 h 2789487"/>
              <a:gd name="connsiteX1" fmla="*/ 5213002 w 5214211"/>
              <a:gd name="connsiteY1" fmla="*/ 0 h 2789487"/>
              <a:gd name="connsiteX2" fmla="*/ 601024 w 5214211"/>
              <a:gd name="connsiteY2" fmla="*/ 10332 h 2789487"/>
              <a:gd name="connsiteX3" fmla="*/ 0 w 5214211"/>
              <a:gd name="connsiteY3" fmla="*/ 1762230 h 2789487"/>
              <a:gd name="connsiteX4" fmla="*/ 658177 w 5214211"/>
              <a:gd name="connsiteY4" fmla="*/ 2789487 h 2789487"/>
              <a:gd name="connsiteX5" fmla="*/ 5213004 w 5214211"/>
              <a:gd name="connsiteY5" fmla="*/ 2616759 h 2789487"/>
              <a:gd name="connsiteX0" fmla="*/ 5213004 w 5214211"/>
              <a:gd name="connsiteY0" fmla="*/ 2616759 h 2789487"/>
              <a:gd name="connsiteX1" fmla="*/ 5213002 w 5214211"/>
              <a:gd name="connsiteY1" fmla="*/ 0 h 2789487"/>
              <a:gd name="connsiteX2" fmla="*/ 805881 w 5214211"/>
              <a:gd name="connsiteY2" fmla="*/ 18695 h 2789487"/>
              <a:gd name="connsiteX3" fmla="*/ 0 w 5214211"/>
              <a:gd name="connsiteY3" fmla="*/ 1762230 h 2789487"/>
              <a:gd name="connsiteX4" fmla="*/ 658177 w 5214211"/>
              <a:gd name="connsiteY4" fmla="*/ 2789487 h 2789487"/>
              <a:gd name="connsiteX5" fmla="*/ 5213004 w 5214211"/>
              <a:gd name="connsiteY5" fmla="*/ 2616759 h 2789487"/>
              <a:gd name="connsiteX0" fmla="*/ 5213004 w 5214211"/>
              <a:gd name="connsiteY0" fmla="*/ 2616759 h 2789487"/>
              <a:gd name="connsiteX1" fmla="*/ 5213002 w 5214211"/>
              <a:gd name="connsiteY1" fmla="*/ 0 h 2789487"/>
              <a:gd name="connsiteX2" fmla="*/ 716256 w 5214211"/>
              <a:gd name="connsiteY2" fmla="*/ 1970 h 2789487"/>
              <a:gd name="connsiteX3" fmla="*/ 0 w 5214211"/>
              <a:gd name="connsiteY3" fmla="*/ 1762230 h 2789487"/>
              <a:gd name="connsiteX4" fmla="*/ 658177 w 5214211"/>
              <a:gd name="connsiteY4" fmla="*/ 2789487 h 2789487"/>
              <a:gd name="connsiteX5" fmla="*/ 5213004 w 5214211"/>
              <a:gd name="connsiteY5" fmla="*/ 2616759 h 2789487"/>
              <a:gd name="connsiteX0" fmla="*/ 5213004 w 5214211"/>
              <a:gd name="connsiteY0" fmla="*/ 2616759 h 2616759"/>
              <a:gd name="connsiteX1" fmla="*/ 5213002 w 5214211"/>
              <a:gd name="connsiteY1" fmla="*/ 0 h 2616759"/>
              <a:gd name="connsiteX2" fmla="*/ 716256 w 5214211"/>
              <a:gd name="connsiteY2" fmla="*/ 1970 h 2616759"/>
              <a:gd name="connsiteX3" fmla="*/ 0 w 5214211"/>
              <a:gd name="connsiteY3" fmla="*/ 1762230 h 2616759"/>
              <a:gd name="connsiteX4" fmla="*/ 1848894 w 5214211"/>
              <a:gd name="connsiteY4" fmla="*/ 2488431 h 2616759"/>
              <a:gd name="connsiteX5" fmla="*/ 5213004 w 5214211"/>
              <a:gd name="connsiteY5" fmla="*/ 2616759 h 2616759"/>
              <a:gd name="connsiteX0" fmla="*/ 5213004 w 5214211"/>
              <a:gd name="connsiteY0" fmla="*/ 2616759 h 2739311"/>
              <a:gd name="connsiteX1" fmla="*/ 5213002 w 5214211"/>
              <a:gd name="connsiteY1" fmla="*/ 0 h 2739311"/>
              <a:gd name="connsiteX2" fmla="*/ 716256 w 5214211"/>
              <a:gd name="connsiteY2" fmla="*/ 1970 h 2739311"/>
              <a:gd name="connsiteX3" fmla="*/ 0 w 5214211"/>
              <a:gd name="connsiteY3" fmla="*/ 1762230 h 2739311"/>
              <a:gd name="connsiteX4" fmla="*/ 1016672 w 5214211"/>
              <a:gd name="connsiteY4" fmla="*/ 2739311 h 2739311"/>
              <a:gd name="connsiteX5" fmla="*/ 5213004 w 5214211"/>
              <a:gd name="connsiteY5" fmla="*/ 2616759 h 2739311"/>
              <a:gd name="connsiteX0" fmla="*/ 5213004 w 5214211"/>
              <a:gd name="connsiteY0" fmla="*/ 2616759 h 2781124"/>
              <a:gd name="connsiteX1" fmla="*/ 5213002 w 5214211"/>
              <a:gd name="connsiteY1" fmla="*/ 0 h 2781124"/>
              <a:gd name="connsiteX2" fmla="*/ 716256 w 5214211"/>
              <a:gd name="connsiteY2" fmla="*/ 1970 h 2781124"/>
              <a:gd name="connsiteX3" fmla="*/ 0 w 5214211"/>
              <a:gd name="connsiteY3" fmla="*/ 1762230 h 2781124"/>
              <a:gd name="connsiteX4" fmla="*/ 1016672 w 5214211"/>
              <a:gd name="connsiteY4" fmla="*/ 2781124 h 2781124"/>
              <a:gd name="connsiteX5" fmla="*/ 5213004 w 5214211"/>
              <a:gd name="connsiteY5" fmla="*/ 2616759 h 2781124"/>
              <a:gd name="connsiteX0" fmla="*/ 5264218 w 5265425"/>
              <a:gd name="connsiteY0" fmla="*/ 2616759 h 2781124"/>
              <a:gd name="connsiteX1" fmla="*/ 5264216 w 5265425"/>
              <a:gd name="connsiteY1" fmla="*/ 0 h 2781124"/>
              <a:gd name="connsiteX2" fmla="*/ 767470 w 5265425"/>
              <a:gd name="connsiteY2" fmla="*/ 1970 h 2781124"/>
              <a:gd name="connsiteX3" fmla="*/ 0 w 5265425"/>
              <a:gd name="connsiteY3" fmla="*/ 1804043 h 2781124"/>
              <a:gd name="connsiteX4" fmla="*/ 1067886 w 5265425"/>
              <a:gd name="connsiteY4" fmla="*/ 2781124 h 2781124"/>
              <a:gd name="connsiteX5" fmla="*/ 5264218 w 5265425"/>
              <a:gd name="connsiteY5" fmla="*/ 2616759 h 2781124"/>
              <a:gd name="connsiteX0" fmla="*/ 5264218 w 5265425"/>
              <a:gd name="connsiteY0" fmla="*/ 2616759 h 2781124"/>
              <a:gd name="connsiteX1" fmla="*/ 5264216 w 5265425"/>
              <a:gd name="connsiteY1" fmla="*/ 0 h 2781124"/>
              <a:gd name="connsiteX2" fmla="*/ 754665 w 5265425"/>
              <a:gd name="connsiteY2" fmla="*/ 10326 h 2781124"/>
              <a:gd name="connsiteX3" fmla="*/ 0 w 5265425"/>
              <a:gd name="connsiteY3" fmla="*/ 1804043 h 2781124"/>
              <a:gd name="connsiteX4" fmla="*/ 1067886 w 5265425"/>
              <a:gd name="connsiteY4" fmla="*/ 2781124 h 2781124"/>
              <a:gd name="connsiteX5" fmla="*/ 5264218 w 5265425"/>
              <a:gd name="connsiteY5" fmla="*/ 2616759 h 2781124"/>
              <a:gd name="connsiteX0" fmla="*/ 5353842 w 5355049"/>
              <a:gd name="connsiteY0" fmla="*/ 2616759 h 2781124"/>
              <a:gd name="connsiteX1" fmla="*/ 5353840 w 5355049"/>
              <a:gd name="connsiteY1" fmla="*/ 0 h 2781124"/>
              <a:gd name="connsiteX2" fmla="*/ 844289 w 5355049"/>
              <a:gd name="connsiteY2" fmla="*/ 10326 h 2781124"/>
              <a:gd name="connsiteX3" fmla="*/ 0 w 5355049"/>
              <a:gd name="connsiteY3" fmla="*/ 2012950 h 2781124"/>
              <a:gd name="connsiteX4" fmla="*/ 1157510 w 5355049"/>
              <a:gd name="connsiteY4" fmla="*/ 2781124 h 2781124"/>
              <a:gd name="connsiteX5" fmla="*/ 5353842 w 5355049"/>
              <a:gd name="connsiteY5" fmla="*/ 2616759 h 2781124"/>
              <a:gd name="connsiteX0" fmla="*/ 5353842 w 5355049"/>
              <a:gd name="connsiteY0" fmla="*/ 2616759 h 2789481"/>
              <a:gd name="connsiteX1" fmla="*/ 5353840 w 5355049"/>
              <a:gd name="connsiteY1" fmla="*/ 0 h 2789481"/>
              <a:gd name="connsiteX2" fmla="*/ 844289 w 5355049"/>
              <a:gd name="connsiteY2" fmla="*/ 10326 h 2789481"/>
              <a:gd name="connsiteX3" fmla="*/ 0 w 5355049"/>
              <a:gd name="connsiteY3" fmla="*/ 2012950 h 2789481"/>
              <a:gd name="connsiteX4" fmla="*/ 927049 w 5355049"/>
              <a:gd name="connsiteY4" fmla="*/ 2789481 h 2789481"/>
              <a:gd name="connsiteX5" fmla="*/ 5353842 w 5355049"/>
              <a:gd name="connsiteY5" fmla="*/ 2616759 h 2789481"/>
              <a:gd name="connsiteX0" fmla="*/ 5353842 w 5355049"/>
              <a:gd name="connsiteY0" fmla="*/ 2616759 h 2781124"/>
              <a:gd name="connsiteX1" fmla="*/ 5353840 w 5355049"/>
              <a:gd name="connsiteY1" fmla="*/ 0 h 2781124"/>
              <a:gd name="connsiteX2" fmla="*/ 844289 w 5355049"/>
              <a:gd name="connsiteY2" fmla="*/ 10326 h 2781124"/>
              <a:gd name="connsiteX3" fmla="*/ 0 w 5355049"/>
              <a:gd name="connsiteY3" fmla="*/ 2012950 h 2781124"/>
              <a:gd name="connsiteX4" fmla="*/ 914245 w 5355049"/>
              <a:gd name="connsiteY4" fmla="*/ 2781124 h 2781124"/>
              <a:gd name="connsiteX5" fmla="*/ 5353842 w 5355049"/>
              <a:gd name="connsiteY5" fmla="*/ 2616759 h 2781124"/>
              <a:gd name="connsiteX0" fmla="*/ 5353842 w 5370343"/>
              <a:gd name="connsiteY0" fmla="*/ 2616759 h 2781124"/>
              <a:gd name="connsiteX1" fmla="*/ 5370343 w 5370343"/>
              <a:gd name="connsiteY1" fmla="*/ 0 h 2781124"/>
              <a:gd name="connsiteX2" fmla="*/ 844289 w 5370343"/>
              <a:gd name="connsiteY2" fmla="*/ 10326 h 2781124"/>
              <a:gd name="connsiteX3" fmla="*/ 0 w 5370343"/>
              <a:gd name="connsiteY3" fmla="*/ 2012950 h 2781124"/>
              <a:gd name="connsiteX4" fmla="*/ 914245 w 5370343"/>
              <a:gd name="connsiteY4" fmla="*/ 2781124 h 2781124"/>
              <a:gd name="connsiteX5" fmla="*/ 5353842 w 5370343"/>
              <a:gd name="connsiteY5" fmla="*/ 2616759 h 2781124"/>
              <a:gd name="connsiteX0" fmla="*/ 5370345 w 5371551"/>
              <a:gd name="connsiteY0" fmla="*/ 2611374 h 2781124"/>
              <a:gd name="connsiteX1" fmla="*/ 5370343 w 5371551"/>
              <a:gd name="connsiteY1" fmla="*/ 0 h 2781124"/>
              <a:gd name="connsiteX2" fmla="*/ 844289 w 5371551"/>
              <a:gd name="connsiteY2" fmla="*/ 10326 h 2781124"/>
              <a:gd name="connsiteX3" fmla="*/ 0 w 5371551"/>
              <a:gd name="connsiteY3" fmla="*/ 2012950 h 2781124"/>
              <a:gd name="connsiteX4" fmla="*/ 914245 w 5371551"/>
              <a:gd name="connsiteY4" fmla="*/ 2781124 h 2781124"/>
              <a:gd name="connsiteX5" fmla="*/ 5370345 w 5371551"/>
              <a:gd name="connsiteY5" fmla="*/ 2611374 h 2781124"/>
              <a:gd name="connsiteX0" fmla="*/ 5370345 w 5395173"/>
              <a:gd name="connsiteY0" fmla="*/ 2627529 h 2797279"/>
              <a:gd name="connsiteX1" fmla="*/ 5395173 w 5395173"/>
              <a:gd name="connsiteY1" fmla="*/ 0 h 2797279"/>
              <a:gd name="connsiteX2" fmla="*/ 844289 w 5395173"/>
              <a:gd name="connsiteY2" fmla="*/ 26481 h 2797279"/>
              <a:gd name="connsiteX3" fmla="*/ 0 w 5395173"/>
              <a:gd name="connsiteY3" fmla="*/ 2029105 h 2797279"/>
              <a:gd name="connsiteX4" fmla="*/ 914245 w 5395173"/>
              <a:gd name="connsiteY4" fmla="*/ 2797279 h 2797279"/>
              <a:gd name="connsiteX5" fmla="*/ 5370345 w 5395173"/>
              <a:gd name="connsiteY5" fmla="*/ 2627529 h 2797279"/>
              <a:gd name="connsiteX0" fmla="*/ 5370345 w 5370404"/>
              <a:gd name="connsiteY0" fmla="*/ 2601048 h 2770798"/>
              <a:gd name="connsiteX1" fmla="*/ 5155154 w 5370404"/>
              <a:gd name="connsiteY1" fmla="*/ 237392 h 2770798"/>
              <a:gd name="connsiteX2" fmla="*/ 844289 w 5370404"/>
              <a:gd name="connsiteY2" fmla="*/ 0 h 2770798"/>
              <a:gd name="connsiteX3" fmla="*/ 0 w 5370404"/>
              <a:gd name="connsiteY3" fmla="*/ 2002624 h 2770798"/>
              <a:gd name="connsiteX4" fmla="*/ 914245 w 5370404"/>
              <a:gd name="connsiteY4" fmla="*/ 2770798 h 2770798"/>
              <a:gd name="connsiteX5" fmla="*/ 5370345 w 5370404"/>
              <a:gd name="connsiteY5" fmla="*/ 2601048 h 2770798"/>
              <a:gd name="connsiteX0" fmla="*/ 5370345 w 5371553"/>
              <a:gd name="connsiteY0" fmla="*/ 2601048 h 2770798"/>
              <a:gd name="connsiteX1" fmla="*/ 5370344 w 5371553"/>
              <a:gd name="connsiteY1" fmla="*/ 5830 h 2770798"/>
              <a:gd name="connsiteX2" fmla="*/ 844289 w 5371553"/>
              <a:gd name="connsiteY2" fmla="*/ 0 h 2770798"/>
              <a:gd name="connsiteX3" fmla="*/ 0 w 5371553"/>
              <a:gd name="connsiteY3" fmla="*/ 2002624 h 2770798"/>
              <a:gd name="connsiteX4" fmla="*/ 914245 w 5371553"/>
              <a:gd name="connsiteY4" fmla="*/ 2770798 h 2770798"/>
              <a:gd name="connsiteX5" fmla="*/ 5370345 w 5371553"/>
              <a:gd name="connsiteY5" fmla="*/ 2601048 h 277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553" h="2770798">
                <a:moveTo>
                  <a:pt x="5370345" y="2601048"/>
                </a:moveTo>
                <a:cubicBezTo>
                  <a:pt x="5374530" y="1990544"/>
                  <a:pt x="5366159" y="616334"/>
                  <a:pt x="5370344" y="5830"/>
                </a:cubicBezTo>
                <a:lnTo>
                  <a:pt x="844289" y="0"/>
                </a:lnTo>
                <a:lnTo>
                  <a:pt x="0" y="2002624"/>
                </a:lnTo>
                <a:lnTo>
                  <a:pt x="914245" y="2770798"/>
                </a:lnTo>
                <a:lnTo>
                  <a:pt x="5370345" y="2601048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341" t="-17426" r="-32049" b="-2059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Freihandform 23"/>
          <p:cNvSpPr/>
          <p:nvPr/>
        </p:nvSpPr>
        <p:spPr bwMode="auto">
          <a:xfrm>
            <a:off x="-11037" y="-11970"/>
            <a:ext cx="2642221" cy="2736861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  <a:gd name="connsiteX0" fmla="*/ 2470367 w 4000500"/>
              <a:gd name="connsiteY0" fmla="*/ 0 h 1991533"/>
              <a:gd name="connsiteX1" fmla="*/ 0 w 4000500"/>
              <a:gd name="connsiteY1" fmla="*/ 10333 h 1991533"/>
              <a:gd name="connsiteX2" fmla="*/ 0 w 4000500"/>
              <a:gd name="connsiteY2" fmla="*/ 1625773 h 1991533"/>
              <a:gd name="connsiteX3" fmla="*/ 4000500 w 4000500"/>
              <a:gd name="connsiteY3" fmla="*/ 1991533 h 1991533"/>
              <a:gd name="connsiteX4" fmla="*/ 2470367 w 4000500"/>
              <a:gd name="connsiteY4" fmla="*/ 0 h 1991533"/>
              <a:gd name="connsiteX0" fmla="*/ 1540469 w 4000500"/>
              <a:gd name="connsiteY0" fmla="*/ 196311 h 1981200"/>
              <a:gd name="connsiteX1" fmla="*/ 0 w 4000500"/>
              <a:gd name="connsiteY1" fmla="*/ 0 h 1981200"/>
              <a:gd name="connsiteX2" fmla="*/ 0 w 4000500"/>
              <a:gd name="connsiteY2" fmla="*/ 1615440 h 1981200"/>
              <a:gd name="connsiteX3" fmla="*/ 4000500 w 4000500"/>
              <a:gd name="connsiteY3" fmla="*/ 1981200 h 1981200"/>
              <a:gd name="connsiteX4" fmla="*/ 1540469 w 4000500"/>
              <a:gd name="connsiteY4" fmla="*/ 196311 h 1981200"/>
              <a:gd name="connsiteX0" fmla="*/ 2788083 w 4000500"/>
              <a:gd name="connsiteY0" fmla="*/ 0 h 1981201"/>
              <a:gd name="connsiteX1" fmla="*/ 0 w 4000500"/>
              <a:gd name="connsiteY1" fmla="*/ 1 h 1981201"/>
              <a:gd name="connsiteX2" fmla="*/ 0 w 4000500"/>
              <a:gd name="connsiteY2" fmla="*/ 1615441 h 1981201"/>
              <a:gd name="connsiteX3" fmla="*/ 4000500 w 4000500"/>
              <a:gd name="connsiteY3" fmla="*/ 1981201 h 1981201"/>
              <a:gd name="connsiteX4" fmla="*/ 2788083 w 4000500"/>
              <a:gd name="connsiteY4" fmla="*/ 0 h 1981201"/>
              <a:gd name="connsiteX0" fmla="*/ 2788083 w 2788083"/>
              <a:gd name="connsiteY0" fmla="*/ 0 h 1615441"/>
              <a:gd name="connsiteX1" fmla="*/ 0 w 2788083"/>
              <a:gd name="connsiteY1" fmla="*/ 1 h 1615441"/>
              <a:gd name="connsiteX2" fmla="*/ 0 w 2788083"/>
              <a:gd name="connsiteY2" fmla="*/ 1615441 h 1615441"/>
              <a:gd name="connsiteX3" fmla="*/ 2233693 w 2788083"/>
              <a:gd name="connsiteY3" fmla="*/ 1485254 h 1615441"/>
              <a:gd name="connsiteX4" fmla="*/ 2788083 w 2788083"/>
              <a:gd name="connsiteY4" fmla="*/ 0 h 1615441"/>
              <a:gd name="connsiteX0" fmla="*/ 2788083 w 3155842"/>
              <a:gd name="connsiteY0" fmla="*/ 0 h 2993757"/>
              <a:gd name="connsiteX1" fmla="*/ 0 w 3155842"/>
              <a:gd name="connsiteY1" fmla="*/ 1 h 2993757"/>
              <a:gd name="connsiteX2" fmla="*/ 0 w 3155842"/>
              <a:gd name="connsiteY2" fmla="*/ 1615441 h 2993757"/>
              <a:gd name="connsiteX3" fmla="*/ 3155842 w 3155842"/>
              <a:gd name="connsiteY3" fmla="*/ 2993757 h 2993757"/>
              <a:gd name="connsiteX4" fmla="*/ 2788083 w 3155842"/>
              <a:gd name="connsiteY4" fmla="*/ 0 h 2993757"/>
              <a:gd name="connsiteX0" fmla="*/ 2788083 w 3155842"/>
              <a:gd name="connsiteY0" fmla="*/ 0 h 3134276"/>
              <a:gd name="connsiteX1" fmla="*/ 0 w 3155842"/>
              <a:gd name="connsiteY1" fmla="*/ 1 h 3134276"/>
              <a:gd name="connsiteX2" fmla="*/ 7749 w 3155842"/>
              <a:gd name="connsiteY2" fmla="*/ 3134276 h 3134276"/>
              <a:gd name="connsiteX3" fmla="*/ 3155842 w 3155842"/>
              <a:gd name="connsiteY3" fmla="*/ 2993757 h 3134276"/>
              <a:gd name="connsiteX4" fmla="*/ 2788083 w 3155842"/>
              <a:gd name="connsiteY4" fmla="*/ 0 h 3134276"/>
              <a:gd name="connsiteX0" fmla="*/ 2796268 w 3164027"/>
              <a:gd name="connsiteY0" fmla="*/ 0 h 3155297"/>
              <a:gd name="connsiteX1" fmla="*/ 8185 w 3164027"/>
              <a:gd name="connsiteY1" fmla="*/ 1 h 3155297"/>
              <a:gd name="connsiteX2" fmla="*/ 0 w 3164027"/>
              <a:gd name="connsiteY2" fmla="*/ 3155297 h 3155297"/>
              <a:gd name="connsiteX3" fmla="*/ 3164027 w 3164027"/>
              <a:gd name="connsiteY3" fmla="*/ 2993757 h 3155297"/>
              <a:gd name="connsiteX4" fmla="*/ 2796268 w 3164027"/>
              <a:gd name="connsiteY4" fmla="*/ 0 h 3155297"/>
              <a:gd name="connsiteX0" fmla="*/ 2796268 w 3140127"/>
              <a:gd name="connsiteY0" fmla="*/ 0 h 3155297"/>
              <a:gd name="connsiteX1" fmla="*/ 8185 w 3140127"/>
              <a:gd name="connsiteY1" fmla="*/ 1 h 3155297"/>
              <a:gd name="connsiteX2" fmla="*/ 0 w 3140127"/>
              <a:gd name="connsiteY2" fmla="*/ 3155297 h 3155297"/>
              <a:gd name="connsiteX3" fmla="*/ 3140127 w 3140127"/>
              <a:gd name="connsiteY3" fmla="*/ 2951716 h 3155297"/>
              <a:gd name="connsiteX4" fmla="*/ 2796268 w 3140127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51716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62225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72736 h 3155297"/>
              <a:gd name="connsiteX4" fmla="*/ 2796268 w 3156060"/>
              <a:gd name="connsiteY4" fmla="*/ 0 h 3155297"/>
              <a:gd name="connsiteX0" fmla="*/ 2788897 w 3148689"/>
              <a:gd name="connsiteY0" fmla="*/ 0 h 3507674"/>
              <a:gd name="connsiteX1" fmla="*/ 814 w 3148689"/>
              <a:gd name="connsiteY1" fmla="*/ 1 h 3507674"/>
              <a:gd name="connsiteX2" fmla="*/ 596 w 3148689"/>
              <a:gd name="connsiteY2" fmla="*/ 3507674 h 3507674"/>
              <a:gd name="connsiteX3" fmla="*/ 3148689 w 3148689"/>
              <a:gd name="connsiteY3" fmla="*/ 2972736 h 3507674"/>
              <a:gd name="connsiteX4" fmla="*/ 2788897 w 3148689"/>
              <a:gd name="connsiteY4" fmla="*/ 0 h 3507674"/>
              <a:gd name="connsiteX0" fmla="*/ 2788897 w 3180556"/>
              <a:gd name="connsiteY0" fmla="*/ 0 h 3507674"/>
              <a:gd name="connsiteX1" fmla="*/ 814 w 3180556"/>
              <a:gd name="connsiteY1" fmla="*/ 1 h 3507674"/>
              <a:gd name="connsiteX2" fmla="*/ 596 w 3180556"/>
              <a:gd name="connsiteY2" fmla="*/ 3507674 h 3507674"/>
              <a:gd name="connsiteX3" fmla="*/ 3180556 w 3180556"/>
              <a:gd name="connsiteY3" fmla="*/ 3315591 h 3507674"/>
              <a:gd name="connsiteX4" fmla="*/ 2788897 w 3180556"/>
              <a:gd name="connsiteY4" fmla="*/ 0 h 3507674"/>
              <a:gd name="connsiteX0" fmla="*/ 2788897 w 3204457"/>
              <a:gd name="connsiteY0" fmla="*/ 0 h 3507674"/>
              <a:gd name="connsiteX1" fmla="*/ 814 w 3204457"/>
              <a:gd name="connsiteY1" fmla="*/ 1 h 3507674"/>
              <a:gd name="connsiteX2" fmla="*/ 596 w 3204457"/>
              <a:gd name="connsiteY2" fmla="*/ 3507674 h 3507674"/>
              <a:gd name="connsiteX3" fmla="*/ 3204457 w 3204457"/>
              <a:gd name="connsiteY3" fmla="*/ 3306067 h 3507674"/>
              <a:gd name="connsiteX4" fmla="*/ 2788897 w 3204457"/>
              <a:gd name="connsiteY4" fmla="*/ 0 h 350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457" h="3507674">
                <a:moveTo>
                  <a:pt x="2788897" y="0"/>
                </a:moveTo>
                <a:lnTo>
                  <a:pt x="814" y="1"/>
                </a:lnTo>
                <a:cubicBezTo>
                  <a:pt x="-1914" y="1051766"/>
                  <a:pt x="3324" y="2455909"/>
                  <a:pt x="596" y="3507674"/>
                </a:cubicBezTo>
                <a:lnTo>
                  <a:pt x="3204457" y="3306067"/>
                </a:lnTo>
                <a:lnTo>
                  <a:pt x="2788897" y="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72" t="-9068" r="-39807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1" name="Gruppieren 25"/>
          <p:cNvGrpSpPr/>
          <p:nvPr/>
        </p:nvGrpSpPr>
        <p:grpSpPr>
          <a:xfrm>
            <a:off x="2260597" y="-15218"/>
            <a:ext cx="3100460" cy="2582055"/>
            <a:chOff x="2752267" y="-10095"/>
            <a:chExt cx="3720552" cy="3298252"/>
          </a:xfrm>
        </p:grpSpPr>
        <p:cxnSp>
          <p:nvCxnSpPr>
            <p:cNvPr id="24" name="Gerade Verbindung 26"/>
            <p:cNvCxnSpPr/>
            <p:nvPr/>
          </p:nvCxnSpPr>
          <p:spPr>
            <a:xfrm flipH="1">
              <a:off x="4083848" y="2260527"/>
              <a:ext cx="1806906" cy="102426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37"/>
            <p:cNvCxnSpPr/>
            <p:nvPr/>
          </p:nvCxnSpPr>
          <p:spPr>
            <a:xfrm flipH="1" flipV="1">
              <a:off x="2752267" y="-10095"/>
              <a:ext cx="447717" cy="329825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38"/>
            <p:cNvCxnSpPr>
              <a:stCxn id="15" idx="2"/>
            </p:cNvCxnSpPr>
            <p:nvPr/>
          </p:nvCxnSpPr>
          <p:spPr>
            <a:xfrm>
              <a:off x="6409870" y="-10095"/>
              <a:ext cx="3269" cy="338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39"/>
            <p:cNvSpPr/>
            <p:nvPr/>
          </p:nvSpPr>
          <p:spPr bwMode="auto">
            <a:xfrm>
              <a:off x="5818588" y="2174422"/>
              <a:ext cx="144016" cy="18394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333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0" name="Gerade Verbindung 40"/>
            <p:cNvCxnSpPr/>
            <p:nvPr/>
          </p:nvCxnSpPr>
          <p:spPr>
            <a:xfrm flipH="1">
              <a:off x="5890754" y="-6709"/>
              <a:ext cx="522385" cy="226723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41"/>
            <p:cNvCxnSpPr/>
            <p:nvPr/>
          </p:nvCxnSpPr>
          <p:spPr>
            <a:xfrm>
              <a:off x="5890754" y="2260527"/>
              <a:ext cx="582065" cy="87006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09020" y="53086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0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8935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50131FAE-86BF-4D3F-87D8-02D631855E8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55767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6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4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8782213A-9E9B-4968-A7C9-3F47EA169A3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09021" y="1057012"/>
            <a:ext cx="7201379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5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69891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38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36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B332E499-559A-43B0-A190-65E63A3D324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809583" y="1057010"/>
            <a:ext cx="6601397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333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809585" y="1597078"/>
            <a:ext cx="6601397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333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809585" y="2137146"/>
            <a:ext cx="6601397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333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809585" y="2677212"/>
            <a:ext cx="6601397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333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809585" y="3217280"/>
            <a:ext cx="6601397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333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809585" y="3757348"/>
            <a:ext cx="6601397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333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809585" y="4297416"/>
            <a:ext cx="6601397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333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809585" y="4837482"/>
            <a:ext cx="6601397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333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09021" y="1057010"/>
            <a:ext cx="3990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167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09021" y="1597161"/>
            <a:ext cx="3990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167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09021" y="2137312"/>
            <a:ext cx="3990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167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09021" y="2677462"/>
            <a:ext cx="3990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167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09021" y="3217613"/>
            <a:ext cx="3990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167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09021" y="3757764"/>
            <a:ext cx="3990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167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09021" y="4297916"/>
            <a:ext cx="3990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167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09021" y="4838066"/>
            <a:ext cx="3990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167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37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25483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7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5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4C81484E-A7A2-411E-9975-E0028124241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09021" y="1057012"/>
            <a:ext cx="3540393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869532" y="1057012"/>
            <a:ext cx="3540868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6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9198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6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B8F003A0-9A46-4250-9686-6169482919E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5" y="1"/>
            <a:ext cx="7622034" cy="5713477"/>
          </a:xfrm>
          <a:prstGeom prst="rect">
            <a:avLst/>
          </a:prstGeom>
        </p:spPr>
      </p:pic>
      <p:sp>
        <p:nvSpPr>
          <p:cNvPr id="1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09600" y="1057011"/>
            <a:ext cx="6096000" cy="20399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None/>
              <a:defRPr sz="3000"/>
            </a:lvl1pPr>
          </a:lstStyle>
          <a:p>
            <a:pPr lvl="0"/>
            <a:r>
              <a:rPr lang="en-GB" dirty="0" smtClean="0"/>
              <a:t>Click to enter section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dt" sz="half" idx="15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54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3569970" y="5461000"/>
            <a:ext cx="480060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6929597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F6B8A7AE-C3A0-4D30-BCB8-BC1416F0CE2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09021" y="1057010"/>
            <a:ext cx="3540393" cy="1930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869532" y="1057010"/>
            <a:ext cx="3540868" cy="1930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09021" y="3217334"/>
            <a:ext cx="3540393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3869532" y="3217334"/>
            <a:ext cx="3540868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09020" y="5461000"/>
            <a:ext cx="240030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84830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sldNum" sz="quarter" idx="4"/>
          </p:nvPr>
        </p:nvSpPr>
        <p:spPr>
          <a:xfrm>
            <a:off x="6929597" y="5461000"/>
            <a:ext cx="240030" cy="254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167"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079842B9-CF1A-491D-BA64-F3AF0A36CB0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ftr" sz="quarter" idx="3"/>
          </p:nvPr>
        </p:nvSpPr>
        <p:spPr>
          <a:xfrm>
            <a:off x="3569970" y="5461000"/>
            <a:ext cx="480060" cy="254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4" y="5451245"/>
            <a:ext cx="7621514" cy="26218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4" y="1"/>
            <a:ext cx="7621514" cy="759103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09600" y="157267"/>
            <a:ext cx="6096000" cy="60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09021" y="1057012"/>
            <a:ext cx="7200636" cy="42611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2"/>
          </p:nvPr>
        </p:nvSpPr>
        <p:spPr>
          <a:xfrm>
            <a:off x="209020" y="5461000"/>
            <a:ext cx="240030" cy="254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583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2018-04-12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47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1583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67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67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67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67" b="1">
          <a:solidFill>
            <a:schemeClr val="tx2"/>
          </a:solidFill>
          <a:latin typeface="Arial" charset="0"/>
        </a:defRPr>
      </a:lvl5pPr>
      <a:lvl6pPr marL="380985" algn="l" rtl="0" eaLnBrk="1" fontAlgn="base" hangingPunct="1">
        <a:spcBef>
          <a:spcPct val="0"/>
        </a:spcBef>
        <a:spcAft>
          <a:spcPct val="0"/>
        </a:spcAft>
        <a:defRPr sz="2167" b="1">
          <a:solidFill>
            <a:schemeClr val="tx2"/>
          </a:solidFill>
          <a:latin typeface="Arial" charset="0"/>
        </a:defRPr>
      </a:lvl6pPr>
      <a:lvl7pPr marL="761970" algn="l" rtl="0" eaLnBrk="1" fontAlgn="base" hangingPunct="1">
        <a:spcBef>
          <a:spcPct val="0"/>
        </a:spcBef>
        <a:spcAft>
          <a:spcPct val="0"/>
        </a:spcAft>
        <a:defRPr sz="2167" b="1">
          <a:solidFill>
            <a:schemeClr val="tx2"/>
          </a:solidFill>
          <a:latin typeface="Arial" charset="0"/>
        </a:defRPr>
      </a:lvl7pPr>
      <a:lvl8pPr marL="1142954" algn="l" rtl="0" eaLnBrk="1" fontAlgn="base" hangingPunct="1">
        <a:spcBef>
          <a:spcPct val="0"/>
        </a:spcBef>
        <a:spcAft>
          <a:spcPct val="0"/>
        </a:spcAft>
        <a:defRPr sz="2167" b="1">
          <a:solidFill>
            <a:schemeClr val="tx2"/>
          </a:solidFill>
          <a:latin typeface="Arial" charset="0"/>
        </a:defRPr>
      </a:lvl8pPr>
      <a:lvl9pPr marL="1523939" algn="l" rtl="0" eaLnBrk="1" fontAlgn="base" hangingPunct="1">
        <a:spcBef>
          <a:spcPct val="0"/>
        </a:spcBef>
        <a:spcAft>
          <a:spcPct val="0"/>
        </a:spcAft>
        <a:defRPr sz="2167" b="1">
          <a:solidFill>
            <a:schemeClr val="tx2"/>
          </a:solidFill>
          <a:latin typeface="Arial" charset="0"/>
        </a:defRPr>
      </a:lvl9pPr>
    </p:titleStyle>
    <p:bodyStyle>
      <a:lvl1pPr marL="239990" indent="-239990" algn="l" rtl="0" eaLnBrk="1" fontAlgn="base" hangingPunct="1">
        <a:spcBef>
          <a:spcPts val="0"/>
        </a:spcBef>
        <a:spcAft>
          <a:spcPts val="10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15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479981" indent="-239990" algn="l" rtl="0" eaLnBrk="1" fontAlgn="base" hangingPunct="1">
        <a:spcBef>
          <a:spcPts val="0"/>
        </a:spcBef>
        <a:spcAft>
          <a:spcPts val="75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500">
          <a:solidFill>
            <a:schemeClr val="tx1"/>
          </a:solidFill>
          <a:latin typeface="Verdana" pitchFamily="34" charset="0"/>
        </a:defRPr>
      </a:lvl2pPr>
      <a:lvl3pPr marL="719971" indent="-239990" algn="l" rtl="0" eaLnBrk="1" fontAlgn="base" hangingPunct="1">
        <a:spcBef>
          <a:spcPts val="0"/>
        </a:spcBef>
        <a:spcAft>
          <a:spcPts val="500"/>
        </a:spcAft>
        <a:buClr>
          <a:schemeClr val="accent1"/>
        </a:buClr>
        <a:buSzPct val="100000"/>
        <a:buFont typeface="Verdana" pitchFamily="34" charset="0"/>
        <a:buChar char="–"/>
        <a:defRPr sz="1333" baseline="0">
          <a:solidFill>
            <a:schemeClr val="tx1"/>
          </a:solidFill>
          <a:latin typeface="Verdana" pitchFamily="34" charset="0"/>
        </a:defRPr>
      </a:lvl3pPr>
      <a:lvl4pPr marL="899964" indent="-179993" algn="l" rtl="0" eaLnBrk="1" fontAlgn="base" hangingPunct="1">
        <a:spcBef>
          <a:spcPts val="0"/>
        </a:spcBef>
        <a:spcAft>
          <a:spcPts val="25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167" baseline="0">
          <a:solidFill>
            <a:schemeClr val="tx1"/>
          </a:solidFill>
          <a:latin typeface="Verdana" pitchFamily="34" charset="0"/>
        </a:defRPr>
      </a:lvl4pPr>
      <a:lvl5pPr marL="1079957" indent="-179993" algn="l" rtl="0" eaLnBrk="1" fontAlgn="base" hangingPunct="1">
        <a:spcBef>
          <a:spcPts val="0"/>
        </a:spcBef>
        <a:spcAft>
          <a:spcPts val="25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000" baseline="0">
          <a:solidFill>
            <a:schemeClr val="tx1"/>
          </a:solidFill>
          <a:latin typeface="Verdana" pitchFamily="34" charset="0"/>
        </a:defRPr>
      </a:lvl5pPr>
      <a:lvl6pPr marL="1079957" indent="-179993" algn="l" rtl="0" eaLnBrk="1" fontAlgn="base" hangingPunct="1">
        <a:spcBef>
          <a:spcPts val="0"/>
        </a:spcBef>
        <a:spcAft>
          <a:spcPts val="250"/>
        </a:spcAft>
        <a:buClr>
          <a:schemeClr val="accent1"/>
        </a:buClr>
        <a:buFont typeface="Verdana" pitchFamily="34" charset="0"/>
        <a:buNone/>
        <a:defRPr sz="1167" baseline="0">
          <a:solidFill>
            <a:schemeClr val="tx1"/>
          </a:solidFill>
          <a:latin typeface="Verdana" pitchFamily="34" charset="0"/>
        </a:defRPr>
      </a:lvl6pPr>
      <a:lvl7pPr marL="2095416" indent="-190492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1667">
          <a:solidFill>
            <a:srgbClr val="666666"/>
          </a:solidFill>
          <a:latin typeface="+mn-lt"/>
        </a:defRPr>
      </a:lvl7pPr>
      <a:lvl8pPr marL="2476401" indent="-190492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1667">
          <a:solidFill>
            <a:srgbClr val="666666"/>
          </a:solidFill>
          <a:latin typeface="+mn-lt"/>
        </a:defRPr>
      </a:lvl8pPr>
      <a:lvl9pPr marL="2857386" indent="-190492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1667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jp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.caltech.edu/telecourse.html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gruber.userweb.mwn.de/17.18.statlearn/17.18.statlear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60000" y="4301244"/>
            <a:ext cx="4400000" cy="512961"/>
          </a:xfrm>
        </p:spPr>
        <p:txBody>
          <a:bodyPr/>
          <a:lstStyle/>
          <a:p>
            <a:r>
              <a:rPr lang="de-DE" dirty="0" smtClean="0"/>
              <a:t>Wolfgang Ecker, Elena Zennaro, </a:t>
            </a:r>
            <a:r>
              <a:rPr lang="de-DE" dirty="0"/>
              <a:t>Lorenzo </a:t>
            </a:r>
            <a:r>
              <a:rPr lang="de-DE" dirty="0" smtClean="0"/>
              <a:t>Servadei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3635" y="1731665"/>
            <a:ext cx="7676000" cy="461665"/>
          </a:xfrm>
        </p:spPr>
        <p:txBody>
          <a:bodyPr/>
          <a:lstStyle/>
          <a:p>
            <a:r>
              <a:rPr lang="en-US" dirty="0" smtClean="0"/>
              <a:t>Machine </a:t>
            </a:r>
            <a:r>
              <a:rPr lang="en-US" dirty="0"/>
              <a:t>learning: </a:t>
            </a:r>
            <a:r>
              <a:rPr lang="en-US" dirty="0" smtClean="0"/>
              <a:t>Methods </a:t>
            </a:r>
            <a:r>
              <a:rPr lang="en-US" dirty="0"/>
              <a:t>and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30332" y="2042219"/>
            <a:ext cx="843028" cy="1254787"/>
          </a:xfrm>
          <a:custGeom>
            <a:avLst/>
            <a:gdLst/>
            <a:ahLst/>
            <a:cxnLst/>
            <a:rect l="l" t="t" r="r" b="b"/>
            <a:pathLst>
              <a:path w="1618615" h="2409190">
                <a:moveTo>
                  <a:pt x="903236" y="0"/>
                </a:moveTo>
                <a:lnTo>
                  <a:pt x="0" y="0"/>
                </a:lnTo>
                <a:lnTo>
                  <a:pt x="0" y="2408656"/>
                </a:lnTo>
                <a:lnTo>
                  <a:pt x="1618310" y="2408656"/>
                </a:lnTo>
                <a:lnTo>
                  <a:pt x="903236" y="0"/>
                </a:lnTo>
                <a:close/>
              </a:path>
            </a:pathLst>
          </a:custGeom>
          <a:solidFill>
            <a:srgbClr val="FFEFEF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3" name="object 3"/>
          <p:cNvSpPr/>
          <p:nvPr/>
        </p:nvSpPr>
        <p:spPr>
          <a:xfrm>
            <a:off x="5930332" y="2042219"/>
            <a:ext cx="843028" cy="1254787"/>
          </a:xfrm>
          <a:custGeom>
            <a:avLst/>
            <a:gdLst/>
            <a:ahLst/>
            <a:cxnLst/>
            <a:rect l="l" t="t" r="r" b="b"/>
            <a:pathLst>
              <a:path w="1618615" h="2409190">
                <a:moveTo>
                  <a:pt x="903236" y="0"/>
                </a:moveTo>
                <a:lnTo>
                  <a:pt x="1618310" y="2408656"/>
                </a:lnTo>
                <a:lnTo>
                  <a:pt x="0" y="2408656"/>
                </a:lnTo>
                <a:lnTo>
                  <a:pt x="0" y="0"/>
                </a:lnTo>
                <a:lnTo>
                  <a:pt x="903236" y="0"/>
                </a:lnTo>
                <a:close/>
              </a:path>
            </a:pathLst>
          </a:custGeom>
          <a:ln w="3763">
            <a:solidFill>
              <a:srgbClr val="FFE0E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" name="object 4"/>
          <p:cNvSpPr/>
          <p:nvPr/>
        </p:nvSpPr>
        <p:spPr>
          <a:xfrm>
            <a:off x="6400768" y="2042219"/>
            <a:ext cx="784159" cy="1254787"/>
          </a:xfrm>
          <a:custGeom>
            <a:avLst/>
            <a:gdLst/>
            <a:ahLst/>
            <a:cxnLst/>
            <a:rect l="l" t="t" r="r" b="b"/>
            <a:pathLst>
              <a:path w="1505584" h="2409190">
                <a:moveTo>
                  <a:pt x="1505394" y="0"/>
                </a:moveTo>
                <a:lnTo>
                  <a:pt x="0" y="0"/>
                </a:lnTo>
                <a:lnTo>
                  <a:pt x="715073" y="2408656"/>
                </a:lnTo>
                <a:lnTo>
                  <a:pt x="1505394" y="2408656"/>
                </a:lnTo>
                <a:lnTo>
                  <a:pt x="1505394" y="0"/>
                </a:lnTo>
                <a:close/>
              </a:path>
            </a:pathLst>
          </a:custGeom>
          <a:solidFill>
            <a:srgbClr val="C3E6FF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5" name="object 5"/>
          <p:cNvSpPr/>
          <p:nvPr/>
        </p:nvSpPr>
        <p:spPr>
          <a:xfrm>
            <a:off x="6400767" y="2042219"/>
            <a:ext cx="784159" cy="1254787"/>
          </a:xfrm>
          <a:custGeom>
            <a:avLst/>
            <a:gdLst/>
            <a:ahLst/>
            <a:cxnLst/>
            <a:rect l="l" t="t" r="r" b="b"/>
            <a:pathLst>
              <a:path w="1505584" h="2409190">
                <a:moveTo>
                  <a:pt x="0" y="0"/>
                </a:moveTo>
                <a:lnTo>
                  <a:pt x="1505394" y="0"/>
                </a:lnTo>
                <a:lnTo>
                  <a:pt x="1505394" y="2408656"/>
                </a:lnTo>
                <a:lnTo>
                  <a:pt x="715073" y="2408656"/>
                </a:lnTo>
                <a:lnTo>
                  <a:pt x="0" y="0"/>
                </a:lnTo>
                <a:close/>
              </a:path>
            </a:pathLst>
          </a:custGeom>
          <a:ln w="3763">
            <a:solidFill>
              <a:srgbClr val="86CEFF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" name="object 6"/>
          <p:cNvSpPr/>
          <p:nvPr/>
        </p:nvSpPr>
        <p:spPr>
          <a:xfrm>
            <a:off x="4342587" y="2453851"/>
            <a:ext cx="1254787" cy="823516"/>
          </a:xfrm>
          <a:custGeom>
            <a:avLst/>
            <a:gdLst/>
            <a:ahLst/>
            <a:cxnLst/>
            <a:rect l="l" t="t" r="r" b="b"/>
            <a:pathLst>
              <a:path w="2409190" h="1581150">
                <a:moveTo>
                  <a:pt x="0" y="0"/>
                </a:moveTo>
                <a:lnTo>
                  <a:pt x="0" y="1580680"/>
                </a:lnTo>
                <a:lnTo>
                  <a:pt x="2408656" y="1580680"/>
                </a:lnTo>
                <a:lnTo>
                  <a:pt x="2408656" y="978522"/>
                </a:lnTo>
                <a:lnTo>
                  <a:pt x="0" y="0"/>
                </a:lnTo>
                <a:close/>
              </a:path>
            </a:pathLst>
          </a:custGeom>
          <a:solidFill>
            <a:srgbClr val="FFEFEF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7" name="object 7"/>
          <p:cNvSpPr/>
          <p:nvPr/>
        </p:nvSpPr>
        <p:spPr>
          <a:xfrm>
            <a:off x="4342587" y="2453851"/>
            <a:ext cx="1254787" cy="823516"/>
          </a:xfrm>
          <a:custGeom>
            <a:avLst/>
            <a:gdLst/>
            <a:ahLst/>
            <a:cxnLst/>
            <a:rect l="l" t="t" r="r" b="b"/>
            <a:pathLst>
              <a:path w="2409190" h="1581150">
                <a:moveTo>
                  <a:pt x="0" y="0"/>
                </a:moveTo>
                <a:lnTo>
                  <a:pt x="2408656" y="978522"/>
                </a:lnTo>
                <a:lnTo>
                  <a:pt x="2408656" y="1580680"/>
                </a:lnTo>
                <a:lnTo>
                  <a:pt x="0" y="1580680"/>
                </a:lnTo>
                <a:lnTo>
                  <a:pt x="0" y="0"/>
                </a:lnTo>
                <a:close/>
              </a:path>
            </a:pathLst>
          </a:custGeom>
          <a:ln w="3763">
            <a:solidFill>
              <a:srgbClr val="FFE0E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8" name="object 8"/>
          <p:cNvSpPr/>
          <p:nvPr/>
        </p:nvSpPr>
        <p:spPr>
          <a:xfrm>
            <a:off x="4342587" y="2022615"/>
            <a:ext cx="1254787" cy="940924"/>
          </a:xfrm>
          <a:custGeom>
            <a:avLst/>
            <a:gdLst/>
            <a:ahLst/>
            <a:cxnLst/>
            <a:rect l="l" t="t" r="r" b="b"/>
            <a:pathLst>
              <a:path w="2409190" h="1806575">
                <a:moveTo>
                  <a:pt x="2408656" y="0"/>
                </a:moveTo>
                <a:lnTo>
                  <a:pt x="0" y="0"/>
                </a:lnTo>
                <a:lnTo>
                  <a:pt x="0" y="827976"/>
                </a:lnTo>
                <a:lnTo>
                  <a:pt x="2408656" y="1806498"/>
                </a:lnTo>
                <a:lnTo>
                  <a:pt x="2408656" y="0"/>
                </a:lnTo>
                <a:close/>
              </a:path>
            </a:pathLst>
          </a:custGeom>
          <a:solidFill>
            <a:srgbClr val="C3E6FF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9" name="object 9"/>
          <p:cNvSpPr/>
          <p:nvPr/>
        </p:nvSpPr>
        <p:spPr>
          <a:xfrm>
            <a:off x="4342587" y="2022615"/>
            <a:ext cx="1254787" cy="940924"/>
          </a:xfrm>
          <a:custGeom>
            <a:avLst/>
            <a:gdLst/>
            <a:ahLst/>
            <a:cxnLst/>
            <a:rect l="l" t="t" r="r" b="b"/>
            <a:pathLst>
              <a:path w="2409190" h="1806575">
                <a:moveTo>
                  <a:pt x="0" y="827976"/>
                </a:moveTo>
                <a:lnTo>
                  <a:pt x="0" y="0"/>
                </a:lnTo>
                <a:lnTo>
                  <a:pt x="2408656" y="0"/>
                </a:lnTo>
                <a:lnTo>
                  <a:pt x="2408656" y="1806498"/>
                </a:lnTo>
                <a:lnTo>
                  <a:pt x="0" y="827976"/>
                </a:lnTo>
                <a:close/>
              </a:path>
            </a:pathLst>
          </a:custGeom>
          <a:ln w="3763">
            <a:solidFill>
              <a:srgbClr val="86CEFF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0" name="object 10"/>
          <p:cNvSpPr/>
          <p:nvPr/>
        </p:nvSpPr>
        <p:spPr>
          <a:xfrm>
            <a:off x="4342587" y="2453852"/>
            <a:ext cx="1254787" cy="509653"/>
          </a:xfrm>
          <a:custGeom>
            <a:avLst/>
            <a:gdLst/>
            <a:ahLst/>
            <a:cxnLst/>
            <a:rect l="l" t="t" r="r" b="b"/>
            <a:pathLst>
              <a:path w="2409190" h="978535">
                <a:moveTo>
                  <a:pt x="0" y="0"/>
                </a:moveTo>
                <a:lnTo>
                  <a:pt x="2408656" y="978522"/>
                </a:lnTo>
              </a:path>
            </a:pathLst>
          </a:custGeom>
          <a:ln w="1505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1" name="object 11"/>
          <p:cNvSpPr/>
          <p:nvPr/>
        </p:nvSpPr>
        <p:spPr>
          <a:xfrm>
            <a:off x="6400767" y="2042219"/>
            <a:ext cx="372732" cy="1254787"/>
          </a:xfrm>
          <a:custGeom>
            <a:avLst/>
            <a:gdLst/>
            <a:ahLst/>
            <a:cxnLst/>
            <a:rect l="l" t="t" r="r" b="b"/>
            <a:pathLst>
              <a:path w="715644" h="2409190">
                <a:moveTo>
                  <a:pt x="0" y="0"/>
                </a:moveTo>
                <a:lnTo>
                  <a:pt x="715073" y="2408656"/>
                </a:lnTo>
              </a:path>
            </a:pathLst>
          </a:custGeom>
          <a:ln w="1505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2" name="object 12"/>
          <p:cNvSpPr txBox="1"/>
          <p:nvPr/>
        </p:nvSpPr>
        <p:spPr>
          <a:xfrm>
            <a:off x="5205062" y="2937282"/>
            <a:ext cx="75407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912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26653" y="2584451"/>
            <a:ext cx="75407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91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1873" y="2721664"/>
            <a:ext cx="75407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91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0678" y="2408035"/>
            <a:ext cx="75407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91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32628" y="2329626"/>
            <a:ext cx="72099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91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15017" y="2760863"/>
            <a:ext cx="72099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91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58202" y="2172812"/>
            <a:ext cx="72099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91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48247" y="3015688"/>
            <a:ext cx="72099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91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55593" y="2231618"/>
            <a:ext cx="75407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912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08424" y="2408034"/>
            <a:ext cx="75407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912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33999" y="2584449"/>
            <a:ext cx="75407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912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69220" y="2721663"/>
            <a:ext cx="75407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912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12407" y="2937280"/>
            <a:ext cx="75407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912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45947" y="2172815"/>
            <a:ext cx="72099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912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39973" y="2349230"/>
            <a:ext cx="72099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912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02762" y="2721665"/>
            <a:ext cx="72099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91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96789" y="2996088"/>
            <a:ext cx="72099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912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48250" y="2212019"/>
            <a:ext cx="75407" cy="14870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912" b="1" spc="7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912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30331" y="2042219"/>
            <a:ext cx="1254787" cy="1254787"/>
          </a:xfrm>
          <a:custGeom>
            <a:avLst/>
            <a:gdLst/>
            <a:ahLst/>
            <a:cxnLst/>
            <a:rect l="l" t="t" r="r" b="b"/>
            <a:pathLst>
              <a:path w="2409190" h="2409190">
                <a:moveTo>
                  <a:pt x="0" y="2408656"/>
                </a:moveTo>
                <a:lnTo>
                  <a:pt x="2408669" y="2408656"/>
                </a:lnTo>
                <a:lnTo>
                  <a:pt x="2408669" y="0"/>
                </a:lnTo>
                <a:lnTo>
                  <a:pt x="0" y="0"/>
                </a:lnTo>
                <a:lnTo>
                  <a:pt x="0" y="2408656"/>
                </a:lnTo>
                <a:close/>
              </a:path>
            </a:pathLst>
          </a:custGeom>
          <a:ln w="7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31" name="object 31"/>
          <p:cNvSpPr/>
          <p:nvPr/>
        </p:nvSpPr>
        <p:spPr>
          <a:xfrm>
            <a:off x="4342587" y="2022607"/>
            <a:ext cx="1254787" cy="1254787"/>
          </a:xfrm>
          <a:custGeom>
            <a:avLst/>
            <a:gdLst/>
            <a:ahLst/>
            <a:cxnLst/>
            <a:rect l="l" t="t" r="r" b="b"/>
            <a:pathLst>
              <a:path w="2409190" h="2409190">
                <a:moveTo>
                  <a:pt x="0" y="2408669"/>
                </a:moveTo>
                <a:lnTo>
                  <a:pt x="2408656" y="2408669"/>
                </a:lnTo>
                <a:lnTo>
                  <a:pt x="2408656" y="0"/>
                </a:lnTo>
                <a:lnTo>
                  <a:pt x="0" y="0"/>
                </a:lnTo>
                <a:lnTo>
                  <a:pt x="0" y="2408669"/>
                </a:lnTo>
                <a:close/>
              </a:path>
            </a:pathLst>
          </a:custGeom>
          <a:ln w="7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32" name="object 32"/>
          <p:cNvSpPr txBox="1"/>
          <p:nvPr/>
        </p:nvSpPr>
        <p:spPr>
          <a:xfrm>
            <a:off x="4863042" y="3345656"/>
            <a:ext cx="1755510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i="1" spc="-91" dirty="0">
                <a:latin typeface="Times New Roman"/>
                <a:cs typeface="Times New Roman"/>
              </a:rPr>
              <a:t>`linearly </a:t>
            </a:r>
            <a:r>
              <a:rPr sz="1537" i="1" spc="-67" dirty="0">
                <a:latin typeface="Times New Roman"/>
                <a:cs typeface="Times New Roman"/>
              </a:rPr>
              <a:t>separable'</a:t>
            </a:r>
            <a:r>
              <a:rPr sz="1537" i="1" spc="-55" dirty="0">
                <a:latin typeface="Times New Roman"/>
                <a:cs typeface="Times New Roman"/>
              </a:rPr>
              <a:t> </a:t>
            </a:r>
            <a:r>
              <a:rPr sz="1537" i="1" spc="-42" dirty="0">
                <a:latin typeface="Times New Roman"/>
                <a:cs typeface="Times New Roman"/>
              </a:rPr>
              <a:t>data</a:t>
            </a:r>
            <a:endParaRPr sz="1537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7614" y="2061697"/>
            <a:ext cx="3819288" cy="783626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667" spc="-28" dirty="0" err="1">
                <a:latin typeface="+mn-lt"/>
                <a:cs typeface="Times New Roman"/>
              </a:rPr>
              <a:t>Introdu</a:t>
            </a:r>
            <a:r>
              <a:rPr lang="de-DE" sz="1667" spc="-28" dirty="0">
                <a:latin typeface="+mn-lt"/>
                <a:cs typeface="Times New Roman"/>
              </a:rPr>
              <a:t>c</a:t>
            </a:r>
            <a:r>
              <a:rPr sz="1667" spc="21" dirty="0">
                <a:latin typeface="+mn-lt"/>
                <a:cs typeface="Times New Roman"/>
              </a:rPr>
              <a:t>e </a:t>
            </a:r>
            <a:r>
              <a:rPr sz="1667" spc="-73" dirty="0">
                <a:latin typeface="+mn-lt"/>
                <a:cs typeface="Times New Roman"/>
              </a:rPr>
              <a:t>an </a:t>
            </a:r>
            <a:r>
              <a:rPr sz="1667" spc="-18" dirty="0" err="1">
                <a:latin typeface="+mn-lt"/>
                <a:cs typeface="Times New Roman"/>
              </a:rPr>
              <a:t>arti</a:t>
            </a:r>
            <a:r>
              <a:rPr lang="de-DE" sz="1667" spc="-18" dirty="0">
                <a:latin typeface="+mn-lt"/>
                <a:cs typeface="Times New Roman"/>
              </a:rPr>
              <a:t>fic</a:t>
            </a:r>
            <a:r>
              <a:rPr sz="1667" spc="23" dirty="0" err="1">
                <a:latin typeface="+mn-lt"/>
                <a:cs typeface="Times New Roman"/>
              </a:rPr>
              <a:t>ial</a:t>
            </a:r>
            <a:r>
              <a:rPr sz="1667" spc="23" dirty="0">
                <a:latin typeface="+mn-lt"/>
                <a:cs typeface="Times New Roman"/>
              </a:rPr>
              <a:t> </a:t>
            </a:r>
            <a:r>
              <a:rPr lang="de-DE" sz="1667" spc="23" dirty="0">
                <a:latin typeface="+mn-lt"/>
                <a:cs typeface="Times New Roman"/>
              </a:rPr>
              <a:t>c</a:t>
            </a:r>
            <a:r>
              <a:rPr sz="1667" spc="-39" dirty="0" err="1">
                <a:latin typeface="+mn-lt"/>
                <a:cs typeface="Times New Roman"/>
              </a:rPr>
              <a:t>oordinate</a:t>
            </a:r>
            <a:r>
              <a:rPr sz="1667" spc="-39" dirty="0">
                <a:latin typeface="+mn-lt"/>
                <a:cs typeface="Times New Roman"/>
              </a:rPr>
              <a:t> </a:t>
            </a:r>
            <a:r>
              <a:rPr lang="de-DE" sz="1667" spc="-39" dirty="0">
                <a:latin typeface="+mn-lt"/>
                <a:cs typeface="Times New Roman"/>
              </a:rPr>
              <a:t> </a:t>
            </a:r>
          </a:p>
          <a:p>
            <a:pPr marL="6615">
              <a:spcBef>
                <a:spcPts val="65"/>
              </a:spcBef>
            </a:pPr>
            <a:r>
              <a:rPr lang="de-DE" sz="1667" i="1" spc="73" dirty="0">
                <a:latin typeface="+mn-lt"/>
                <a:cs typeface="Times New Roman"/>
              </a:rPr>
              <a:t>x</a:t>
            </a:r>
            <a:r>
              <a:rPr sz="1167" spc="109" baseline="-12195" dirty="0">
                <a:latin typeface="+mn-lt"/>
                <a:cs typeface="Arial"/>
              </a:rPr>
              <a:t>0</a:t>
            </a:r>
            <a:r>
              <a:rPr sz="1602" spc="109" baseline="-12195" dirty="0">
                <a:latin typeface="+mn-lt"/>
                <a:cs typeface="Arial"/>
              </a:rPr>
              <a:t> </a:t>
            </a:r>
            <a:r>
              <a:rPr sz="1537" spc="307" dirty="0">
                <a:latin typeface="Arial"/>
                <a:cs typeface="Arial"/>
              </a:rPr>
              <a:t>=</a:t>
            </a:r>
            <a:r>
              <a:rPr sz="1537" spc="-47" dirty="0">
                <a:latin typeface="Arial"/>
                <a:cs typeface="Arial"/>
              </a:rPr>
              <a:t> </a:t>
            </a:r>
            <a:r>
              <a:rPr sz="1537" spc="-104" dirty="0">
                <a:latin typeface="Arial"/>
                <a:cs typeface="Arial"/>
              </a:rPr>
              <a:t>1</a:t>
            </a:r>
            <a:r>
              <a:rPr lang="de-DE" sz="1667" spc="-104" dirty="0">
                <a:latin typeface="+mn-lt"/>
                <a:cs typeface="Times New Roman"/>
              </a:rPr>
              <a:t>:</a:t>
            </a:r>
          </a:p>
          <a:p>
            <a:pPr marL="6615">
              <a:spcBef>
                <a:spcPts val="65"/>
              </a:spcBef>
            </a:pPr>
            <a:endParaRPr sz="1537" dirty="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2010" y="3458369"/>
            <a:ext cx="3387990" cy="51976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667" spc="-88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sz="1667" spc="34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</a:t>
            </a:r>
            <a:r>
              <a:rPr lang="de-DE" sz="1667" spc="3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667" spc="-3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 </a:t>
            </a:r>
            <a:r>
              <a:rPr sz="1667" spc="-4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form, </a:t>
            </a:r>
            <a:r>
              <a:rPr sz="1667" spc="-1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1667" spc="-2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</a:t>
            </a:r>
            <a:r>
              <a:rPr lang="de-DE" sz="1667" spc="-2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667" spc="-26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eptron</a:t>
            </a:r>
            <a:r>
              <a:rPr sz="1667" spc="289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spc="-39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implements</a:t>
            </a:r>
            <a:r>
              <a:rPr lang="de-DE" sz="1667" spc="-39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sz="166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1583" y="4135278"/>
            <a:ext cx="1631074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i="1" spc="122" dirty="0">
                <a:latin typeface="Times New Roman"/>
                <a:cs typeface="Times New Roman"/>
              </a:rPr>
              <a:t>h</a:t>
            </a:r>
            <a:r>
              <a:rPr sz="1537" spc="83" dirty="0">
                <a:latin typeface="Arial"/>
                <a:cs typeface="Arial"/>
              </a:rPr>
              <a:t>(</a:t>
            </a:r>
            <a:r>
              <a:rPr sz="1537" b="1" spc="23" dirty="0">
                <a:latin typeface="Verdana"/>
                <a:cs typeface="Verdana"/>
              </a:rPr>
              <a:t>x</a:t>
            </a:r>
            <a:r>
              <a:rPr sz="1537" spc="88" dirty="0">
                <a:latin typeface="Arial"/>
                <a:cs typeface="Arial"/>
              </a:rPr>
              <a:t>)</a:t>
            </a:r>
            <a:r>
              <a:rPr sz="1537" spc="7" dirty="0">
                <a:latin typeface="Arial"/>
                <a:cs typeface="Arial"/>
              </a:rPr>
              <a:t> </a:t>
            </a:r>
            <a:r>
              <a:rPr sz="1537" spc="307" dirty="0">
                <a:latin typeface="Arial"/>
                <a:cs typeface="Arial"/>
              </a:rPr>
              <a:t>=</a:t>
            </a:r>
            <a:r>
              <a:rPr sz="1537" spc="2" dirty="0">
                <a:latin typeface="Arial"/>
                <a:cs typeface="Arial"/>
              </a:rPr>
              <a:t> </a:t>
            </a:r>
            <a:r>
              <a:rPr sz="1537" i="1" spc="-65" dirty="0">
                <a:latin typeface="Times New Roman"/>
                <a:cs typeface="Times New Roman"/>
              </a:rPr>
              <a:t>sig</a:t>
            </a:r>
            <a:r>
              <a:rPr sz="1537" i="1" spc="-78" dirty="0">
                <a:latin typeface="Times New Roman"/>
                <a:cs typeface="Times New Roman"/>
              </a:rPr>
              <a:t>n</a:t>
            </a:r>
            <a:r>
              <a:rPr lang="de-DE" sz="1537" i="1" spc="-78" dirty="0">
                <a:latin typeface="Times New Roman"/>
                <a:cs typeface="Times New Roman"/>
              </a:rPr>
              <a:t>  </a:t>
            </a:r>
            <a:r>
              <a:rPr sz="1537" spc="83" dirty="0">
                <a:latin typeface="Arial"/>
                <a:cs typeface="Arial"/>
              </a:rPr>
              <a:t>(</a:t>
            </a:r>
            <a:r>
              <a:rPr sz="1537" b="1" spc="52" dirty="0" err="1">
                <a:solidFill>
                  <a:srgbClr val="EC008C"/>
                </a:solidFill>
                <a:latin typeface="Verdana"/>
                <a:cs typeface="Verdana"/>
              </a:rPr>
              <a:t>w</a:t>
            </a:r>
            <a:r>
              <a:rPr sz="875" i="1" spc="407" baseline="83333" dirty="0" err="1">
                <a:latin typeface="Times New Roman"/>
                <a:cs typeface="Times New Roman"/>
              </a:rPr>
              <a:t>T</a:t>
            </a:r>
            <a:r>
              <a:rPr sz="1537" b="1" spc="23" dirty="0" err="1">
                <a:latin typeface="Verdana"/>
                <a:cs typeface="Verdana"/>
              </a:rPr>
              <a:t>x</a:t>
            </a:r>
            <a:r>
              <a:rPr sz="1537" spc="88" dirty="0">
                <a:latin typeface="Arial"/>
                <a:cs typeface="Arial"/>
              </a:rPr>
              <a:t>)</a:t>
            </a:r>
            <a:endParaRPr sz="1537" dirty="0">
              <a:latin typeface="Arial"/>
              <a:cs typeface="Arial"/>
            </a:endParaRPr>
          </a:p>
        </p:txBody>
      </p:sp>
      <p:sp>
        <p:nvSpPr>
          <p:cNvPr id="61" name="object 12"/>
          <p:cNvSpPr txBox="1"/>
          <p:nvPr/>
        </p:nvSpPr>
        <p:spPr>
          <a:xfrm>
            <a:off x="1910278" y="1267181"/>
            <a:ext cx="84336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</a:pPr>
            <a:r>
              <a:rPr sz="1067" i="1" spc="23" dirty="0">
                <a:latin typeface="Times New Roman"/>
                <a:cs typeface="Times New Roman"/>
              </a:rPr>
              <a:t>d</a:t>
            </a:r>
            <a:endParaRPr sz="1067" dirty="0">
              <a:latin typeface="Times New Roman"/>
              <a:cs typeface="Times New Roman"/>
            </a:endParaRPr>
          </a:p>
        </p:txBody>
      </p:sp>
      <p:sp>
        <p:nvSpPr>
          <p:cNvPr id="63" name="object 14"/>
          <p:cNvSpPr txBox="1"/>
          <p:nvPr/>
        </p:nvSpPr>
        <p:spPr>
          <a:xfrm>
            <a:off x="1863924" y="1670285"/>
            <a:ext cx="234818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</a:pPr>
            <a:r>
              <a:rPr sz="1067" i="1" spc="70" dirty="0">
                <a:latin typeface="Times New Roman"/>
                <a:cs typeface="Times New Roman"/>
              </a:rPr>
              <a:t>i</a:t>
            </a:r>
            <a:r>
              <a:rPr sz="1067" spc="213" dirty="0">
                <a:latin typeface="Arial"/>
                <a:cs typeface="Arial"/>
              </a:rPr>
              <a:t>=</a:t>
            </a:r>
            <a:r>
              <a:rPr sz="1067" spc="-57" dirty="0">
                <a:latin typeface="Arial"/>
                <a:cs typeface="Arial"/>
              </a:rPr>
              <a:t>1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64" name="object 15"/>
          <p:cNvSpPr txBox="1"/>
          <p:nvPr/>
        </p:nvSpPr>
        <p:spPr>
          <a:xfrm>
            <a:off x="482904" y="1467128"/>
            <a:ext cx="1885818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  <a:tabLst>
                <a:tab pos="1574870" algn="l"/>
              </a:tabLst>
            </a:pPr>
            <a:r>
              <a:rPr sz="1537" i="1" spc="81" dirty="0">
                <a:solidFill>
                  <a:srgbClr val="E51919"/>
                </a:solidFill>
                <a:latin typeface="Times New Roman"/>
                <a:cs typeface="Times New Roman"/>
              </a:rPr>
              <a:t>h</a:t>
            </a:r>
            <a:r>
              <a:rPr sz="1537" spc="81" dirty="0">
                <a:latin typeface="Arial"/>
                <a:cs typeface="Arial"/>
              </a:rPr>
              <a:t>(</a:t>
            </a:r>
            <a:r>
              <a:rPr sz="1537" b="1" spc="81" dirty="0">
                <a:latin typeface="Verdana"/>
                <a:cs typeface="Verdana"/>
              </a:rPr>
              <a:t>x</a:t>
            </a:r>
            <a:r>
              <a:rPr sz="1537" spc="81" dirty="0">
                <a:latin typeface="Arial"/>
                <a:cs typeface="Arial"/>
              </a:rPr>
              <a:t>)</a:t>
            </a:r>
            <a:r>
              <a:rPr sz="1537" spc="11" dirty="0">
                <a:latin typeface="Arial"/>
                <a:cs typeface="Arial"/>
              </a:rPr>
              <a:t> </a:t>
            </a:r>
            <a:r>
              <a:rPr sz="1537" spc="307" dirty="0">
                <a:latin typeface="Arial"/>
                <a:cs typeface="Arial"/>
              </a:rPr>
              <a:t>=</a:t>
            </a:r>
            <a:r>
              <a:rPr sz="1537" spc="5" dirty="0">
                <a:latin typeface="Arial"/>
                <a:cs typeface="Arial"/>
              </a:rPr>
              <a:t> </a:t>
            </a:r>
            <a:r>
              <a:rPr sz="1537" i="1" spc="-70" dirty="0">
                <a:latin typeface="Times New Roman"/>
                <a:cs typeface="Times New Roman"/>
              </a:rPr>
              <a:t>sign</a:t>
            </a:r>
            <a:r>
              <a:rPr lang="de-DE" sz="1537" i="1" spc="-70" dirty="0">
                <a:latin typeface="Times New Roman"/>
                <a:cs typeface="Times New Roman"/>
              </a:rPr>
              <a:t>   </a:t>
            </a:r>
            <a:r>
              <a:rPr sz="1537" i="1" spc="-70" dirty="0">
                <a:latin typeface="Times New Roman"/>
                <a:cs typeface="Times New Roman"/>
              </a:rPr>
              <a:t>	</a:t>
            </a:r>
            <a:r>
              <a:rPr sz="1537" i="1" spc="83" dirty="0">
                <a:solidFill>
                  <a:srgbClr val="E51919"/>
                </a:solidFill>
                <a:latin typeface="Times New Roman"/>
                <a:cs typeface="Times New Roman"/>
              </a:rPr>
              <a:t>w</a:t>
            </a:r>
            <a:r>
              <a:rPr sz="1537" i="1" spc="-34" dirty="0">
                <a:solidFill>
                  <a:srgbClr val="E51919"/>
                </a:solidFill>
                <a:latin typeface="Times New Roman"/>
                <a:cs typeface="Times New Roman"/>
              </a:rPr>
              <a:t> </a:t>
            </a:r>
            <a:r>
              <a:rPr sz="1537" i="1" spc="203" dirty="0">
                <a:latin typeface="Times New Roman"/>
                <a:cs typeface="Times New Roman"/>
              </a:rPr>
              <a:t>x</a:t>
            </a:r>
            <a:endParaRPr sz="1537" dirty="0">
              <a:latin typeface="Times New Roman"/>
              <a:cs typeface="Times New Roman"/>
            </a:endParaRPr>
          </a:p>
        </p:txBody>
      </p:sp>
      <p:sp>
        <p:nvSpPr>
          <p:cNvPr id="65" name="object 16"/>
          <p:cNvSpPr txBox="1"/>
          <p:nvPr/>
        </p:nvSpPr>
        <p:spPr>
          <a:xfrm>
            <a:off x="2179108" y="1540135"/>
            <a:ext cx="223903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  <a:tabLst>
                <a:tab pos="169988" algn="l"/>
              </a:tabLst>
            </a:pPr>
            <a:r>
              <a:rPr sz="1067" i="1" spc="73" dirty="0" err="1">
                <a:solidFill>
                  <a:srgbClr val="E51919"/>
                </a:solidFill>
                <a:latin typeface="Times New Roman"/>
                <a:cs typeface="Times New Roman"/>
              </a:rPr>
              <a:t>i</a:t>
            </a:r>
            <a:r>
              <a:rPr lang="de-DE" sz="1067" i="1" spc="73" dirty="0">
                <a:solidFill>
                  <a:srgbClr val="E51919"/>
                </a:solidFill>
                <a:latin typeface="Times New Roman"/>
                <a:cs typeface="Times New Roman"/>
              </a:rPr>
              <a:t> </a:t>
            </a:r>
            <a:r>
              <a:rPr sz="1067" i="1" spc="73" dirty="0">
                <a:solidFill>
                  <a:srgbClr val="E51919"/>
                </a:solidFill>
                <a:latin typeface="Times New Roman"/>
                <a:cs typeface="Times New Roman"/>
              </a:rPr>
              <a:t>	</a:t>
            </a:r>
            <a:r>
              <a:rPr sz="1067" i="1" spc="73" dirty="0">
                <a:latin typeface="Times New Roman"/>
                <a:cs typeface="Times New Roman"/>
              </a:rPr>
              <a:t>i</a:t>
            </a:r>
            <a:endParaRPr sz="1067" dirty="0">
              <a:latin typeface="Times New Roman"/>
              <a:cs typeface="Times New Roman"/>
            </a:endParaRPr>
          </a:p>
        </p:txBody>
      </p:sp>
      <p:sp>
        <p:nvSpPr>
          <p:cNvPr id="66" name="object 18"/>
          <p:cNvSpPr txBox="1"/>
          <p:nvPr/>
        </p:nvSpPr>
        <p:spPr>
          <a:xfrm>
            <a:off x="2591857" y="1450668"/>
            <a:ext cx="887347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spc="-83">
                <a:latin typeface="DejaVu Sans"/>
                <a:cs typeface="DejaVu Sans"/>
              </a:rPr>
              <a:t>−</a:t>
            </a:r>
            <a:r>
              <a:rPr lang="de-DE" sz="1537" spc="-83">
                <a:latin typeface="DejaVu Sans"/>
                <a:cs typeface="DejaVu Sans"/>
              </a:rPr>
              <a:t>  </a:t>
            </a:r>
            <a:endParaRPr sz="667" i="1" spc="73" dirty="0">
              <a:solidFill>
                <a:srgbClr val="E51919"/>
              </a:solidFill>
              <a:latin typeface="Times New Roman"/>
              <a:cs typeface="Times New Roman"/>
            </a:endParaRPr>
          </a:p>
        </p:txBody>
      </p:sp>
      <p:sp>
        <p:nvSpPr>
          <p:cNvPr id="67" name="Double Bracket 66"/>
          <p:cNvSpPr/>
          <p:nvPr/>
        </p:nvSpPr>
        <p:spPr>
          <a:xfrm>
            <a:off x="1613429" y="1321210"/>
            <a:ext cx="889000" cy="592473"/>
          </a:xfrm>
          <a:prstGeom prst="bracketPair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68" name="Double Bracket 67"/>
          <p:cNvSpPr/>
          <p:nvPr/>
        </p:nvSpPr>
        <p:spPr>
          <a:xfrm>
            <a:off x="1456664" y="1235224"/>
            <a:ext cx="1660459" cy="762000"/>
          </a:xfrm>
          <a:prstGeom prst="bracketPair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81" name="object 16"/>
          <p:cNvSpPr txBox="1"/>
          <p:nvPr/>
        </p:nvSpPr>
        <p:spPr>
          <a:xfrm>
            <a:off x="2845619" y="1452518"/>
            <a:ext cx="449479" cy="408432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  <a:tabLst>
                <a:tab pos="169988" algn="l"/>
              </a:tabLst>
            </a:pPr>
            <a:r>
              <a:rPr lang="de-DE" sz="1537" i="1" spc="83" dirty="0">
                <a:solidFill>
                  <a:srgbClr val="E51919"/>
                </a:solidFill>
                <a:latin typeface="Times New Roman"/>
                <a:cs typeface="Times New Roman"/>
              </a:rPr>
              <a:t>w</a:t>
            </a:r>
            <a:r>
              <a:rPr lang="de-DE" sz="750" i="1" spc="73" dirty="0">
                <a:solidFill>
                  <a:srgbClr val="E51919"/>
                </a:solidFill>
                <a:latin typeface="Times New Roman"/>
                <a:cs typeface="Times New Roman"/>
              </a:rPr>
              <a:t>0</a:t>
            </a:r>
            <a:r>
              <a:rPr lang="de-DE" sz="1067" i="1" spc="73" dirty="0">
                <a:solidFill>
                  <a:srgbClr val="E51919"/>
                </a:solidFill>
                <a:latin typeface="Times New Roman"/>
                <a:cs typeface="Times New Roman"/>
              </a:rPr>
              <a:t> </a:t>
            </a:r>
            <a:r>
              <a:rPr sz="1067" i="1" spc="73" dirty="0">
                <a:solidFill>
                  <a:srgbClr val="E51919"/>
                </a:solidFill>
                <a:latin typeface="Times New Roman"/>
                <a:cs typeface="Times New Roman"/>
              </a:rPr>
              <a:t>	</a:t>
            </a:r>
            <a:endParaRPr sz="1067" dirty="0">
              <a:latin typeface="Times New Roman"/>
              <a:cs typeface="Times New Roman"/>
            </a:endParaRPr>
          </a:p>
        </p:txBody>
      </p:sp>
      <p:sp>
        <p:nvSpPr>
          <p:cNvPr id="84" name="object 12"/>
          <p:cNvSpPr txBox="1"/>
          <p:nvPr/>
        </p:nvSpPr>
        <p:spPr>
          <a:xfrm>
            <a:off x="1723480" y="2701561"/>
            <a:ext cx="84336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</a:pPr>
            <a:r>
              <a:rPr sz="1067" i="1" spc="23" dirty="0">
                <a:latin typeface="Times New Roman"/>
                <a:cs typeface="Times New Roman"/>
              </a:rPr>
              <a:t>d</a:t>
            </a:r>
            <a:endParaRPr sz="1067" dirty="0">
              <a:latin typeface="Times New Roman"/>
              <a:cs typeface="Times New Roman"/>
            </a:endParaRPr>
          </a:p>
        </p:txBody>
      </p:sp>
      <p:sp>
        <p:nvSpPr>
          <p:cNvPr id="86" name="object 14"/>
          <p:cNvSpPr txBox="1"/>
          <p:nvPr/>
        </p:nvSpPr>
        <p:spPr>
          <a:xfrm>
            <a:off x="1653600" y="3095422"/>
            <a:ext cx="341013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</a:pPr>
            <a:r>
              <a:rPr sz="1067" i="1" spc="70" dirty="0" err="1">
                <a:latin typeface="Times New Roman"/>
                <a:cs typeface="Times New Roman"/>
              </a:rPr>
              <a:t>i</a:t>
            </a:r>
            <a:r>
              <a:rPr sz="1067" spc="213" dirty="0">
                <a:latin typeface="Arial"/>
                <a:cs typeface="Arial"/>
              </a:rPr>
              <a:t>=</a:t>
            </a:r>
            <a:r>
              <a:rPr lang="de-DE" sz="1067" spc="213" dirty="0">
                <a:latin typeface="Arial"/>
                <a:cs typeface="Arial"/>
              </a:rPr>
              <a:t>0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87" name="object 15"/>
          <p:cNvSpPr txBox="1"/>
          <p:nvPr/>
        </p:nvSpPr>
        <p:spPr>
          <a:xfrm>
            <a:off x="394549" y="2861889"/>
            <a:ext cx="1885818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  <a:tabLst>
                <a:tab pos="1574870" algn="l"/>
              </a:tabLst>
            </a:pPr>
            <a:r>
              <a:rPr lang="de-DE" sz="1537" i="1" spc="81" dirty="0">
                <a:solidFill>
                  <a:srgbClr val="E51919"/>
                </a:solidFill>
                <a:latin typeface="Times New Roman"/>
                <a:cs typeface="Times New Roman"/>
              </a:rPr>
              <a:t>  </a:t>
            </a:r>
            <a:r>
              <a:rPr sz="1537" i="1" spc="81" dirty="0">
                <a:solidFill>
                  <a:srgbClr val="E51919"/>
                </a:solidFill>
                <a:latin typeface="Times New Roman"/>
                <a:cs typeface="Times New Roman"/>
              </a:rPr>
              <a:t>h</a:t>
            </a:r>
            <a:r>
              <a:rPr sz="1537" spc="81" dirty="0">
                <a:latin typeface="Arial"/>
                <a:cs typeface="Arial"/>
              </a:rPr>
              <a:t>(</a:t>
            </a:r>
            <a:r>
              <a:rPr sz="1537" b="1" spc="81" dirty="0">
                <a:latin typeface="Verdana"/>
                <a:cs typeface="Verdana"/>
              </a:rPr>
              <a:t>x</a:t>
            </a:r>
            <a:r>
              <a:rPr sz="1537" spc="81" dirty="0">
                <a:latin typeface="Arial"/>
                <a:cs typeface="Arial"/>
              </a:rPr>
              <a:t>)</a:t>
            </a:r>
            <a:r>
              <a:rPr sz="1537" spc="11" dirty="0">
                <a:latin typeface="Arial"/>
                <a:cs typeface="Arial"/>
              </a:rPr>
              <a:t> </a:t>
            </a:r>
            <a:r>
              <a:rPr sz="1537" spc="307" dirty="0">
                <a:latin typeface="Arial"/>
                <a:cs typeface="Arial"/>
              </a:rPr>
              <a:t>=</a:t>
            </a:r>
            <a:r>
              <a:rPr sz="1537" spc="5" dirty="0">
                <a:latin typeface="Arial"/>
                <a:cs typeface="Arial"/>
              </a:rPr>
              <a:t> </a:t>
            </a:r>
            <a:r>
              <a:rPr sz="1537" i="1" spc="-70" dirty="0">
                <a:latin typeface="Times New Roman"/>
                <a:cs typeface="Times New Roman"/>
              </a:rPr>
              <a:t>sign</a:t>
            </a:r>
            <a:r>
              <a:rPr lang="de-DE" sz="1537" i="1" spc="-70" dirty="0">
                <a:latin typeface="Times New Roman"/>
                <a:cs typeface="Times New Roman"/>
              </a:rPr>
              <a:t>  </a:t>
            </a:r>
            <a:r>
              <a:rPr sz="1537" i="1" spc="-70" dirty="0">
                <a:latin typeface="Times New Roman"/>
                <a:cs typeface="Times New Roman"/>
              </a:rPr>
              <a:t>	</a:t>
            </a:r>
            <a:r>
              <a:rPr sz="1537" i="1" spc="83" dirty="0">
                <a:solidFill>
                  <a:srgbClr val="E51919"/>
                </a:solidFill>
                <a:latin typeface="Times New Roman"/>
                <a:cs typeface="Times New Roman"/>
              </a:rPr>
              <a:t>w</a:t>
            </a:r>
            <a:r>
              <a:rPr sz="1537" i="1" spc="-34" dirty="0">
                <a:solidFill>
                  <a:srgbClr val="E51919"/>
                </a:solidFill>
                <a:latin typeface="Times New Roman"/>
                <a:cs typeface="Times New Roman"/>
              </a:rPr>
              <a:t> </a:t>
            </a:r>
            <a:r>
              <a:rPr sz="1537" i="1" spc="203" dirty="0">
                <a:latin typeface="Times New Roman"/>
                <a:cs typeface="Times New Roman"/>
              </a:rPr>
              <a:t>x</a:t>
            </a:r>
            <a:endParaRPr sz="1537" dirty="0">
              <a:latin typeface="Times New Roman"/>
              <a:cs typeface="Times New Roman"/>
            </a:endParaRPr>
          </a:p>
        </p:txBody>
      </p:sp>
      <p:sp>
        <p:nvSpPr>
          <p:cNvPr id="88" name="object 16"/>
          <p:cNvSpPr txBox="1"/>
          <p:nvPr/>
        </p:nvSpPr>
        <p:spPr>
          <a:xfrm>
            <a:off x="2093976" y="2929721"/>
            <a:ext cx="223903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  <a:tabLst>
                <a:tab pos="169988" algn="l"/>
              </a:tabLst>
            </a:pPr>
            <a:r>
              <a:rPr sz="1067" i="1" spc="73" dirty="0" err="1">
                <a:solidFill>
                  <a:srgbClr val="E51919"/>
                </a:solidFill>
                <a:latin typeface="Times New Roman"/>
                <a:cs typeface="Times New Roman"/>
              </a:rPr>
              <a:t>i</a:t>
            </a:r>
            <a:r>
              <a:rPr lang="de-DE" sz="1067" i="1" spc="73" dirty="0">
                <a:solidFill>
                  <a:srgbClr val="E51919"/>
                </a:solidFill>
                <a:latin typeface="Times New Roman"/>
                <a:cs typeface="Times New Roman"/>
              </a:rPr>
              <a:t> </a:t>
            </a:r>
            <a:r>
              <a:rPr sz="1067" i="1" spc="73" dirty="0">
                <a:solidFill>
                  <a:srgbClr val="E51919"/>
                </a:solidFill>
                <a:latin typeface="Times New Roman"/>
                <a:cs typeface="Times New Roman"/>
              </a:rPr>
              <a:t>	</a:t>
            </a:r>
            <a:r>
              <a:rPr sz="1067" i="1" spc="73" dirty="0" err="1">
                <a:latin typeface="Times New Roman"/>
                <a:cs typeface="Times New Roman"/>
              </a:rPr>
              <a:t>i</a:t>
            </a:r>
            <a:endParaRPr sz="1067" dirty="0">
              <a:latin typeface="Times New Roman"/>
              <a:cs typeface="Times New Roman"/>
            </a:endParaRPr>
          </a:p>
        </p:txBody>
      </p:sp>
      <p:sp>
        <p:nvSpPr>
          <p:cNvPr id="89" name="Double Bracket 88"/>
          <p:cNvSpPr/>
          <p:nvPr/>
        </p:nvSpPr>
        <p:spPr>
          <a:xfrm>
            <a:off x="1525636" y="2696871"/>
            <a:ext cx="889000" cy="592473"/>
          </a:xfrm>
          <a:prstGeom prst="bracketPair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57" name="Title 3"/>
          <p:cNvSpPr txBox="1">
            <a:spLocks/>
          </p:cNvSpPr>
          <p:nvPr/>
        </p:nvSpPr>
        <p:spPr>
          <a:xfrm>
            <a:off x="101991" y="500831"/>
            <a:ext cx="6019800" cy="50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sz="1583" kern="0" dirty="0"/>
          </a:p>
          <a:p>
            <a:r>
              <a:rPr lang="en-US" sz="2000" kern="0" dirty="0"/>
              <a:t>A simple </a:t>
            </a:r>
            <a:r>
              <a:rPr lang="en-US" sz="2000" kern="0" dirty="0" err="1"/>
              <a:t>Hypotesis</a:t>
            </a:r>
            <a:r>
              <a:rPr lang="en-US" sz="2000" kern="0" dirty="0"/>
              <a:t> Set – the Perceptron</a:t>
            </a:r>
            <a:endParaRPr lang="de-DE" sz="2000" kern="0" dirty="0"/>
          </a:p>
        </p:txBody>
      </p:sp>
      <p:sp>
        <p:nvSpPr>
          <p:cNvPr id="55" name="object 4"/>
          <p:cNvSpPr txBox="1"/>
          <p:nvPr/>
        </p:nvSpPr>
        <p:spPr>
          <a:xfrm>
            <a:off x="1847089" y="1370274"/>
            <a:ext cx="221258" cy="36735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2333" spc="685" dirty="0">
                <a:latin typeface="Arial"/>
                <a:cs typeface="Arial"/>
              </a:rPr>
              <a:t>Σ</a:t>
            </a:r>
            <a:endParaRPr sz="2333" dirty="0">
              <a:latin typeface="Arial"/>
              <a:cs typeface="Arial"/>
            </a:endParaRPr>
          </a:p>
        </p:txBody>
      </p:sp>
      <p:sp>
        <p:nvSpPr>
          <p:cNvPr id="56" name="object 4"/>
          <p:cNvSpPr txBox="1"/>
          <p:nvPr/>
        </p:nvSpPr>
        <p:spPr>
          <a:xfrm>
            <a:off x="1653600" y="2812377"/>
            <a:ext cx="221258" cy="36735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2333" spc="685" dirty="0">
                <a:latin typeface="Arial"/>
                <a:cs typeface="Arial"/>
              </a:rPr>
              <a:t>Σ</a:t>
            </a:r>
            <a:endParaRPr sz="2333" dirty="0">
              <a:latin typeface="Arial"/>
              <a:cs typeface="Arial"/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2010" y="1453502"/>
            <a:ext cx="3147962" cy="625999"/>
          </a:xfrm>
          <a:prstGeom prst="rect">
            <a:avLst/>
          </a:prstGeom>
        </p:spPr>
        <p:txBody>
          <a:bodyPr vert="horz" wrap="square" lIns="0" tIns="68130" rIns="0" bIns="0" rtlCol="0">
            <a:spAutoFit/>
          </a:bodyPr>
          <a:lstStyle/>
          <a:p>
            <a:pPr marL="6615">
              <a:spcBef>
                <a:spcPts val="537"/>
              </a:spcBef>
            </a:pPr>
            <a:r>
              <a:rPr sz="1667" spc="-28" dirty="0">
                <a:latin typeface="+mn-lt"/>
                <a:cs typeface="Times New Roman"/>
              </a:rPr>
              <a:t>The per</a:t>
            </a:r>
            <a:r>
              <a:rPr lang="de-DE" sz="1667" spc="-28" dirty="0">
                <a:latin typeface="+mn-lt"/>
                <a:cs typeface="Times New Roman"/>
              </a:rPr>
              <a:t>c</a:t>
            </a:r>
            <a:r>
              <a:rPr sz="1667" spc="-28" dirty="0" err="1">
                <a:latin typeface="+mn-lt"/>
                <a:cs typeface="Times New Roman"/>
              </a:rPr>
              <a:t>eptron</a:t>
            </a:r>
            <a:r>
              <a:rPr sz="1667" spc="-28" dirty="0">
                <a:latin typeface="+mn-lt"/>
                <a:cs typeface="Times New Roman"/>
              </a:rPr>
              <a:t> implements</a:t>
            </a:r>
          </a:p>
          <a:p>
            <a:pPr marL="1314596">
              <a:spcBef>
                <a:spcPts val="500"/>
              </a:spcBef>
            </a:pPr>
            <a:r>
              <a:rPr sz="1537" i="1" spc="122" dirty="0">
                <a:latin typeface="Times New Roman"/>
                <a:cs typeface="Times New Roman"/>
              </a:rPr>
              <a:t>h</a:t>
            </a:r>
            <a:r>
              <a:rPr sz="1537" spc="83" dirty="0">
                <a:latin typeface="Arial"/>
                <a:cs typeface="Arial"/>
              </a:rPr>
              <a:t>(</a:t>
            </a:r>
            <a:r>
              <a:rPr sz="1537" b="1" spc="23" dirty="0">
                <a:latin typeface="Verdana"/>
                <a:cs typeface="Verdana"/>
              </a:rPr>
              <a:t>x</a:t>
            </a:r>
            <a:r>
              <a:rPr sz="1537" spc="88" dirty="0">
                <a:latin typeface="Arial"/>
                <a:cs typeface="Arial"/>
              </a:rPr>
              <a:t>)</a:t>
            </a:r>
            <a:r>
              <a:rPr sz="1537" dirty="0">
                <a:latin typeface="Arial"/>
                <a:cs typeface="Arial"/>
              </a:rPr>
              <a:t> </a:t>
            </a:r>
            <a:r>
              <a:rPr sz="1537" spc="307" dirty="0">
                <a:latin typeface="Arial"/>
                <a:cs typeface="Arial"/>
              </a:rPr>
              <a:t>=</a:t>
            </a:r>
            <a:r>
              <a:rPr sz="1537" spc="2" dirty="0">
                <a:latin typeface="Arial"/>
                <a:cs typeface="Arial"/>
              </a:rPr>
              <a:t> </a:t>
            </a:r>
            <a:r>
              <a:rPr sz="1537" i="1" spc="-65" dirty="0">
                <a:latin typeface="Times New Roman"/>
                <a:cs typeface="Times New Roman"/>
              </a:rPr>
              <a:t>sig</a:t>
            </a:r>
            <a:r>
              <a:rPr sz="1537" i="1" spc="-78" dirty="0">
                <a:latin typeface="Times New Roman"/>
                <a:cs typeface="Times New Roman"/>
              </a:rPr>
              <a:t>n</a:t>
            </a:r>
            <a:r>
              <a:rPr sz="1537" spc="83" dirty="0">
                <a:latin typeface="Arial"/>
                <a:cs typeface="Arial"/>
              </a:rPr>
              <a:t>(</a:t>
            </a:r>
            <a:r>
              <a:rPr sz="1537" b="1" spc="52" dirty="0">
                <a:latin typeface="Verdana"/>
                <a:cs typeface="Verdana"/>
              </a:rPr>
              <a:t>w</a:t>
            </a:r>
            <a:r>
              <a:rPr sz="875" i="1" spc="407" baseline="76388" dirty="0">
                <a:latin typeface="Times New Roman"/>
                <a:cs typeface="Times New Roman"/>
              </a:rPr>
              <a:t>T</a:t>
            </a:r>
            <a:r>
              <a:rPr sz="1537" b="1" spc="23" dirty="0">
                <a:latin typeface="Verdana"/>
                <a:cs typeface="Verdana"/>
              </a:rPr>
              <a:t>x</a:t>
            </a:r>
            <a:r>
              <a:rPr sz="1537" spc="88" dirty="0">
                <a:latin typeface="Arial"/>
                <a:cs typeface="Arial"/>
              </a:rPr>
              <a:t>)</a:t>
            </a:r>
            <a:endParaRPr sz="153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010" y="2132570"/>
            <a:ext cx="3540390" cy="625999"/>
          </a:xfrm>
          <a:prstGeom prst="rect">
            <a:avLst/>
          </a:prstGeom>
        </p:spPr>
        <p:txBody>
          <a:bodyPr vert="horz" wrap="square" lIns="0" tIns="68130" rIns="0" bIns="0" rtlCol="0">
            <a:spAutoFit/>
          </a:bodyPr>
          <a:lstStyle/>
          <a:p>
            <a:pPr marL="6615">
              <a:spcBef>
                <a:spcPts val="537"/>
              </a:spcBef>
            </a:pPr>
            <a:r>
              <a:rPr sz="1667" spc="-28" dirty="0">
                <a:latin typeface="+mn-lt"/>
                <a:cs typeface="Times New Roman"/>
              </a:rPr>
              <a:t>Given</a:t>
            </a:r>
            <a:r>
              <a:rPr sz="1537" i="1" spc="-86" dirty="0">
                <a:latin typeface="Times New Roman"/>
                <a:cs typeface="Times New Roman"/>
              </a:rPr>
              <a:t> </a:t>
            </a:r>
            <a:r>
              <a:rPr sz="1667" spc="-28" dirty="0">
                <a:latin typeface="+mn-lt"/>
                <a:cs typeface="Times New Roman"/>
              </a:rPr>
              <a:t>the</a:t>
            </a:r>
            <a:r>
              <a:rPr sz="1537" i="1" spc="-11" dirty="0">
                <a:latin typeface="Times New Roman"/>
                <a:cs typeface="Times New Roman"/>
              </a:rPr>
              <a:t> </a:t>
            </a:r>
            <a:r>
              <a:rPr sz="1667" spc="-28" dirty="0">
                <a:latin typeface="+mn-lt"/>
                <a:cs typeface="Times New Roman"/>
              </a:rPr>
              <a:t>training</a:t>
            </a:r>
            <a:r>
              <a:rPr sz="1537" i="1" spc="49" dirty="0">
                <a:latin typeface="Times New Roman"/>
                <a:cs typeface="Times New Roman"/>
              </a:rPr>
              <a:t> </a:t>
            </a:r>
            <a:r>
              <a:rPr sz="1667" spc="-28" dirty="0">
                <a:latin typeface="+mn-lt"/>
                <a:cs typeface="Times New Roman"/>
              </a:rPr>
              <a:t>set:</a:t>
            </a:r>
          </a:p>
          <a:p>
            <a:pPr marL="800994">
              <a:spcBef>
                <a:spcPts val="500"/>
              </a:spcBef>
            </a:pPr>
            <a:r>
              <a:rPr sz="1537" spc="32" dirty="0">
                <a:latin typeface="Arial"/>
                <a:cs typeface="Arial"/>
              </a:rPr>
              <a:t>(</a:t>
            </a:r>
            <a:r>
              <a:rPr sz="1537" b="1" spc="32" dirty="0">
                <a:latin typeface="Verdana"/>
                <a:cs typeface="Verdana"/>
              </a:rPr>
              <a:t>x</a:t>
            </a:r>
            <a:r>
              <a:rPr sz="1602" spc="47" baseline="-12195" dirty="0">
                <a:latin typeface="Arial"/>
                <a:cs typeface="Arial"/>
              </a:rPr>
              <a:t>1</a:t>
            </a:r>
            <a:r>
              <a:rPr sz="1537" i="1" spc="32" dirty="0">
                <a:latin typeface="Times New Roman"/>
                <a:cs typeface="Times New Roman"/>
              </a:rPr>
              <a:t>,</a:t>
            </a:r>
            <a:r>
              <a:rPr sz="1537" i="1" spc="-130" dirty="0">
                <a:latin typeface="Times New Roman"/>
                <a:cs typeface="Times New Roman"/>
              </a:rPr>
              <a:t> </a:t>
            </a:r>
            <a:r>
              <a:rPr sz="1537" i="1" spc="44" dirty="0">
                <a:latin typeface="Times New Roman"/>
                <a:cs typeface="Times New Roman"/>
              </a:rPr>
              <a:t>y</a:t>
            </a:r>
            <a:r>
              <a:rPr sz="1602" spc="66" baseline="-12195" dirty="0">
                <a:latin typeface="Arial"/>
                <a:cs typeface="Arial"/>
              </a:rPr>
              <a:t>1</a:t>
            </a:r>
            <a:r>
              <a:rPr sz="1537" spc="44" dirty="0">
                <a:latin typeface="Arial"/>
                <a:cs typeface="Arial"/>
              </a:rPr>
              <a:t>)</a:t>
            </a:r>
            <a:r>
              <a:rPr sz="1537" i="1" spc="44" dirty="0">
                <a:latin typeface="Times New Roman"/>
                <a:cs typeface="Times New Roman"/>
              </a:rPr>
              <a:t>,</a:t>
            </a:r>
            <a:r>
              <a:rPr sz="1537" i="1" spc="-127" dirty="0">
                <a:latin typeface="Times New Roman"/>
                <a:cs typeface="Times New Roman"/>
              </a:rPr>
              <a:t> </a:t>
            </a:r>
            <a:r>
              <a:rPr sz="1537" spc="32" dirty="0">
                <a:latin typeface="Arial"/>
                <a:cs typeface="Arial"/>
              </a:rPr>
              <a:t>(</a:t>
            </a:r>
            <a:r>
              <a:rPr sz="1537" b="1" spc="32" dirty="0">
                <a:latin typeface="Verdana"/>
                <a:cs typeface="Verdana"/>
              </a:rPr>
              <a:t>x</a:t>
            </a:r>
            <a:r>
              <a:rPr sz="1602" spc="47" baseline="-12195" dirty="0">
                <a:latin typeface="Arial"/>
                <a:cs typeface="Arial"/>
              </a:rPr>
              <a:t>2</a:t>
            </a:r>
            <a:r>
              <a:rPr sz="1537" i="1" spc="32" dirty="0">
                <a:latin typeface="Times New Roman"/>
                <a:cs typeface="Times New Roman"/>
              </a:rPr>
              <a:t>,</a:t>
            </a:r>
            <a:r>
              <a:rPr sz="1537" i="1" spc="-122" dirty="0">
                <a:latin typeface="Times New Roman"/>
                <a:cs typeface="Times New Roman"/>
              </a:rPr>
              <a:t> </a:t>
            </a:r>
            <a:r>
              <a:rPr sz="1537" i="1" spc="42" dirty="0">
                <a:latin typeface="Times New Roman"/>
                <a:cs typeface="Times New Roman"/>
              </a:rPr>
              <a:t>y</a:t>
            </a:r>
            <a:r>
              <a:rPr sz="1602" spc="62" baseline="-12195" dirty="0">
                <a:latin typeface="Arial"/>
                <a:cs typeface="Arial"/>
              </a:rPr>
              <a:t>2</a:t>
            </a:r>
            <a:r>
              <a:rPr sz="1537" spc="42" dirty="0">
                <a:latin typeface="Arial"/>
                <a:cs typeface="Arial"/>
              </a:rPr>
              <a:t>)</a:t>
            </a:r>
            <a:r>
              <a:rPr sz="1537" i="1" spc="42" dirty="0">
                <a:latin typeface="Times New Roman"/>
                <a:cs typeface="Times New Roman"/>
              </a:rPr>
              <a:t>,</a:t>
            </a:r>
            <a:r>
              <a:rPr sz="1537" i="1" spc="-125" dirty="0">
                <a:latin typeface="Times New Roman"/>
                <a:cs typeface="Times New Roman"/>
              </a:rPr>
              <a:t> </a:t>
            </a:r>
            <a:r>
              <a:rPr sz="1537" spc="-59" dirty="0">
                <a:latin typeface="DejaVu Sans"/>
                <a:cs typeface="DejaVu Sans"/>
              </a:rPr>
              <a:t>·</a:t>
            </a:r>
            <a:r>
              <a:rPr sz="1537" spc="-232" dirty="0">
                <a:latin typeface="DejaVu Sans"/>
                <a:cs typeface="DejaVu Sans"/>
              </a:rPr>
              <a:t> </a:t>
            </a:r>
            <a:r>
              <a:rPr sz="1537" spc="-59" dirty="0">
                <a:latin typeface="DejaVu Sans"/>
                <a:cs typeface="DejaVu Sans"/>
              </a:rPr>
              <a:t>·</a:t>
            </a:r>
            <a:r>
              <a:rPr sz="1537" spc="-232" dirty="0">
                <a:latin typeface="DejaVu Sans"/>
                <a:cs typeface="DejaVu Sans"/>
              </a:rPr>
              <a:t> </a:t>
            </a:r>
            <a:r>
              <a:rPr sz="1537" spc="-59" dirty="0">
                <a:latin typeface="DejaVu Sans"/>
                <a:cs typeface="DejaVu Sans"/>
              </a:rPr>
              <a:t>·</a:t>
            </a:r>
            <a:r>
              <a:rPr sz="1537" spc="26" dirty="0">
                <a:latin typeface="DejaVu Sans"/>
                <a:cs typeface="DejaVu Sans"/>
              </a:rPr>
              <a:t> </a:t>
            </a:r>
            <a:r>
              <a:rPr sz="1537" i="1" spc="44" dirty="0">
                <a:latin typeface="Times New Roman"/>
                <a:cs typeface="Times New Roman"/>
              </a:rPr>
              <a:t>,</a:t>
            </a:r>
            <a:r>
              <a:rPr sz="1537" i="1" spc="-127" dirty="0">
                <a:latin typeface="Times New Roman"/>
                <a:cs typeface="Times New Roman"/>
              </a:rPr>
              <a:t> </a:t>
            </a:r>
            <a:r>
              <a:rPr sz="1537" spc="86" dirty="0">
                <a:latin typeface="Arial"/>
                <a:cs typeface="Arial"/>
              </a:rPr>
              <a:t>(</a:t>
            </a:r>
            <a:r>
              <a:rPr sz="1537" b="1" spc="86" dirty="0">
                <a:latin typeface="Verdana"/>
                <a:cs typeface="Verdana"/>
              </a:rPr>
              <a:t>x</a:t>
            </a:r>
            <a:r>
              <a:rPr sz="1602" i="1" spc="128" baseline="-12195" dirty="0">
                <a:latin typeface="Times New Roman"/>
                <a:cs typeface="Times New Roman"/>
              </a:rPr>
              <a:t>N</a:t>
            </a:r>
            <a:r>
              <a:rPr sz="1602" i="1" spc="-180" baseline="-12195" dirty="0">
                <a:latin typeface="Times New Roman"/>
                <a:cs typeface="Times New Roman"/>
              </a:rPr>
              <a:t> </a:t>
            </a:r>
            <a:r>
              <a:rPr sz="1537" i="1" spc="44" dirty="0">
                <a:latin typeface="Times New Roman"/>
                <a:cs typeface="Times New Roman"/>
              </a:rPr>
              <a:t>,</a:t>
            </a:r>
            <a:r>
              <a:rPr sz="1537" i="1" spc="-127" dirty="0">
                <a:latin typeface="Times New Roman"/>
                <a:cs typeface="Times New Roman"/>
              </a:rPr>
              <a:t> </a:t>
            </a:r>
            <a:r>
              <a:rPr sz="1537" i="1" spc="115" dirty="0" err="1">
                <a:latin typeface="Times New Roman"/>
                <a:cs typeface="Times New Roman"/>
              </a:rPr>
              <a:t>y</a:t>
            </a:r>
            <a:r>
              <a:rPr sz="1602" i="1" spc="172" baseline="-12195" dirty="0" err="1">
                <a:latin typeface="Times New Roman"/>
                <a:cs typeface="Times New Roman"/>
              </a:rPr>
              <a:t>N</a:t>
            </a:r>
            <a:r>
              <a:rPr sz="1537" spc="88" dirty="0">
                <a:latin typeface="Arial"/>
                <a:cs typeface="Arial"/>
              </a:rPr>
              <a:t>)</a:t>
            </a:r>
            <a:endParaRPr sz="153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10" y="2917596"/>
            <a:ext cx="3006990" cy="626668"/>
          </a:xfrm>
          <a:prstGeom prst="rect">
            <a:avLst/>
          </a:prstGeom>
        </p:spPr>
        <p:txBody>
          <a:bodyPr vert="horz" wrap="square" lIns="0" tIns="68792" rIns="0" bIns="0" rtlCol="0">
            <a:spAutoFit/>
          </a:bodyPr>
          <a:lstStyle/>
          <a:p>
            <a:pPr marL="6615">
              <a:spcBef>
                <a:spcPts val="542"/>
              </a:spcBef>
            </a:pPr>
            <a:r>
              <a:rPr sz="1667" spc="-28" dirty="0">
                <a:latin typeface="+mn-lt"/>
                <a:cs typeface="Times New Roman"/>
              </a:rPr>
              <a:t>pi</a:t>
            </a:r>
            <a:r>
              <a:rPr lang="de-DE" sz="1667" spc="-28" dirty="0">
                <a:latin typeface="+mn-lt"/>
                <a:cs typeface="Times New Roman"/>
              </a:rPr>
              <a:t>c</a:t>
            </a:r>
            <a:r>
              <a:rPr sz="1667" spc="-28" dirty="0">
                <a:latin typeface="+mn-lt"/>
                <a:cs typeface="Times New Roman"/>
              </a:rPr>
              <a:t>k a </a:t>
            </a:r>
            <a:r>
              <a:rPr sz="1667" spc="-5" dirty="0" err="1">
                <a:solidFill>
                  <a:srgbClr val="E51919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mis</a:t>
            </a:r>
            <a:r>
              <a:rPr lang="de-DE" sz="1667" spc="-5" dirty="0">
                <a:solidFill>
                  <a:srgbClr val="E51919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667" spc="-5" dirty="0" err="1">
                <a:solidFill>
                  <a:srgbClr val="E51919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lassi</a:t>
            </a:r>
            <a:r>
              <a:rPr lang="de-DE" sz="1667" spc="-5" dirty="0">
                <a:solidFill>
                  <a:srgbClr val="E51919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fi</a:t>
            </a:r>
            <a:r>
              <a:rPr sz="1667" spc="-7" dirty="0" err="1">
                <a:solidFill>
                  <a:srgbClr val="E51919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ed</a:t>
            </a:r>
            <a:r>
              <a:rPr sz="1667" spc="-5" dirty="0">
                <a:solidFill>
                  <a:srgbClr val="E51919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spc="-28" dirty="0">
                <a:latin typeface="+mn-lt"/>
                <a:cs typeface="Times New Roman"/>
              </a:rPr>
              <a:t>point:</a:t>
            </a:r>
          </a:p>
          <a:p>
            <a:pPr marL="1373133">
              <a:spcBef>
                <a:spcPts val="505"/>
              </a:spcBef>
            </a:pPr>
            <a:r>
              <a:rPr sz="1537" i="1" spc="-65" dirty="0">
                <a:latin typeface="Times New Roman"/>
                <a:cs typeface="Times New Roman"/>
              </a:rPr>
              <a:t>sig</a:t>
            </a:r>
            <a:r>
              <a:rPr sz="1537" i="1" spc="-78" dirty="0">
                <a:latin typeface="Times New Roman"/>
                <a:cs typeface="Times New Roman"/>
              </a:rPr>
              <a:t>n</a:t>
            </a:r>
            <a:r>
              <a:rPr sz="1537" spc="83" dirty="0">
                <a:latin typeface="Arial"/>
                <a:cs typeface="Arial"/>
              </a:rPr>
              <a:t>(</a:t>
            </a:r>
            <a:r>
              <a:rPr sz="1537" b="1" spc="52" dirty="0">
                <a:latin typeface="Verdana"/>
                <a:cs typeface="Verdana"/>
              </a:rPr>
              <a:t>w</a:t>
            </a:r>
            <a:r>
              <a:rPr sz="917" i="1" spc="407" baseline="76388" dirty="0">
                <a:latin typeface="Times New Roman"/>
                <a:cs typeface="Times New Roman"/>
              </a:rPr>
              <a:t>T</a:t>
            </a:r>
            <a:r>
              <a:rPr sz="1537" b="1" spc="23" dirty="0">
                <a:latin typeface="Verdana"/>
                <a:cs typeface="Verdana"/>
              </a:rPr>
              <a:t>x</a:t>
            </a:r>
            <a:r>
              <a:rPr sz="1602" i="1" spc="207" baseline="-12195" dirty="0">
                <a:latin typeface="Times New Roman"/>
                <a:cs typeface="Times New Roman"/>
              </a:rPr>
              <a:t>n</a:t>
            </a:r>
            <a:r>
              <a:rPr sz="1537" spc="88" dirty="0">
                <a:latin typeface="Arial"/>
                <a:cs typeface="Arial"/>
              </a:rPr>
              <a:t>)</a:t>
            </a:r>
            <a:r>
              <a:rPr sz="1537" dirty="0">
                <a:latin typeface="Arial"/>
                <a:cs typeface="Arial"/>
              </a:rPr>
              <a:t> </a:t>
            </a:r>
            <a:r>
              <a:rPr lang="de-DE" sz="1537" spc="307" dirty="0">
                <a:latin typeface="Arial"/>
                <a:cs typeface="Arial"/>
              </a:rPr>
              <a:t>≠</a:t>
            </a:r>
            <a:r>
              <a:rPr sz="1537" spc="2" dirty="0">
                <a:latin typeface="Arial"/>
                <a:cs typeface="Arial"/>
              </a:rPr>
              <a:t> </a:t>
            </a:r>
            <a:r>
              <a:rPr sz="1537" i="1" spc="-174" dirty="0">
                <a:latin typeface="Times New Roman"/>
                <a:cs typeface="Times New Roman"/>
              </a:rPr>
              <a:t>y</a:t>
            </a:r>
            <a:r>
              <a:rPr sz="1602" i="1" spc="-215" baseline="-12195" dirty="0">
                <a:latin typeface="Times New Roman"/>
                <a:cs typeface="Times New Roman"/>
              </a:rPr>
              <a:t>n</a:t>
            </a:r>
            <a:endParaRPr sz="1602" baseline="-12195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010" y="3718719"/>
            <a:ext cx="3387990" cy="263225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667" spc="-28" dirty="0">
                <a:latin typeface="+mn-lt"/>
                <a:cs typeface="Times New Roman"/>
              </a:rPr>
              <a:t>and</a:t>
            </a:r>
            <a:r>
              <a:rPr sz="1537" i="1" spc="-65" dirty="0">
                <a:latin typeface="Times New Roman"/>
                <a:cs typeface="Times New Roman"/>
              </a:rPr>
              <a:t> </a:t>
            </a:r>
            <a:r>
              <a:rPr sz="1667" spc="-28" dirty="0">
                <a:latin typeface="+mn-lt"/>
                <a:cs typeface="Times New Roman"/>
              </a:rPr>
              <a:t>update</a:t>
            </a:r>
            <a:r>
              <a:rPr sz="1537" i="1" spc="-32" dirty="0">
                <a:latin typeface="Times New Roman"/>
                <a:cs typeface="Times New Roman"/>
              </a:rPr>
              <a:t> </a:t>
            </a:r>
            <a:r>
              <a:rPr sz="1667" spc="-28" dirty="0">
                <a:latin typeface="+mn-lt"/>
                <a:cs typeface="Times New Roman"/>
              </a:rPr>
              <a:t>the</a:t>
            </a:r>
            <a:r>
              <a:rPr sz="1537" i="1" spc="-11" dirty="0">
                <a:latin typeface="Times New Roman"/>
                <a:cs typeface="Times New Roman"/>
              </a:rPr>
              <a:t> </a:t>
            </a:r>
            <a:r>
              <a:rPr sz="1667" spc="-28" dirty="0">
                <a:latin typeface="+mn-lt"/>
                <a:cs typeface="Times New Roman"/>
              </a:rPr>
              <a:t>weight</a:t>
            </a:r>
            <a:r>
              <a:rPr sz="1537" i="1" spc="-52" dirty="0">
                <a:latin typeface="Times New Roman"/>
                <a:cs typeface="Times New Roman"/>
              </a:rPr>
              <a:t> </a:t>
            </a:r>
            <a:r>
              <a:rPr sz="1667" spc="-28" dirty="0" err="1">
                <a:latin typeface="+mn-lt"/>
                <a:cs typeface="Times New Roman"/>
              </a:rPr>
              <a:t>ve</a:t>
            </a:r>
            <a:r>
              <a:rPr lang="de-DE" sz="1667" spc="-28" dirty="0">
                <a:latin typeface="+mn-lt"/>
                <a:cs typeface="Times New Roman"/>
              </a:rPr>
              <a:t>c</a:t>
            </a:r>
            <a:r>
              <a:rPr sz="1667" spc="-28" dirty="0">
                <a:latin typeface="+mn-lt"/>
                <a:cs typeface="Times New Roman"/>
              </a:rPr>
              <a:t>tor: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55298" y="4129828"/>
            <a:ext cx="1546702" cy="230832"/>
          </a:xfrm>
          <a:prstGeom prst="rect">
            <a:avLst/>
          </a:prstGeom>
          <a:solidFill>
            <a:srgbClr val="E5F2E5"/>
          </a:solidFill>
          <a:ln w="1371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8458">
              <a:lnSpc>
                <a:spcPts val="1760"/>
              </a:lnSpc>
            </a:pPr>
            <a:r>
              <a:rPr sz="1537" b="1" spc="28" dirty="0">
                <a:solidFill>
                  <a:srgbClr val="1919CC"/>
                </a:solidFill>
                <a:latin typeface="Verdana"/>
                <a:cs typeface="Verdana"/>
              </a:rPr>
              <a:t>w</a:t>
            </a:r>
            <a:r>
              <a:rPr sz="1537" spc="-97" dirty="0">
                <a:solidFill>
                  <a:srgbClr val="1919CC"/>
                </a:solidFill>
                <a:latin typeface="Verdana"/>
                <a:cs typeface="Verdana"/>
              </a:rPr>
              <a:t> </a:t>
            </a:r>
            <a:r>
              <a:rPr sz="1537" spc="261" dirty="0">
                <a:latin typeface="DejaVu Sans"/>
                <a:cs typeface="DejaVu Sans"/>
              </a:rPr>
              <a:t>←</a:t>
            </a:r>
            <a:r>
              <a:rPr sz="1537" spc="-65" dirty="0">
                <a:latin typeface="DejaVu Sans"/>
                <a:cs typeface="DejaVu Sans"/>
              </a:rPr>
              <a:t> </a:t>
            </a:r>
            <a:r>
              <a:rPr sz="1537" b="1" spc="28" dirty="0">
                <a:solidFill>
                  <a:srgbClr val="E51919"/>
                </a:solidFill>
                <a:latin typeface="Verdana"/>
                <a:cs typeface="Verdana"/>
              </a:rPr>
              <a:t>w</a:t>
            </a:r>
            <a:r>
              <a:rPr sz="1537" spc="-177" dirty="0">
                <a:solidFill>
                  <a:srgbClr val="E51919"/>
                </a:solidFill>
                <a:latin typeface="Verdana"/>
                <a:cs typeface="Verdana"/>
              </a:rPr>
              <a:t> </a:t>
            </a:r>
            <a:r>
              <a:rPr sz="1537" spc="307" dirty="0">
                <a:latin typeface="Arial"/>
                <a:cs typeface="Arial"/>
              </a:rPr>
              <a:t>+</a:t>
            </a:r>
            <a:r>
              <a:rPr sz="1537" spc="-91" dirty="0">
                <a:latin typeface="Arial"/>
                <a:cs typeface="Arial"/>
              </a:rPr>
              <a:t> </a:t>
            </a:r>
            <a:r>
              <a:rPr sz="1537" i="1" spc="86" dirty="0">
                <a:latin typeface="Times New Roman"/>
                <a:cs typeface="Times New Roman"/>
              </a:rPr>
              <a:t>y</a:t>
            </a:r>
            <a:r>
              <a:rPr sz="1602" i="1" spc="128" baseline="-12195" dirty="0">
                <a:latin typeface="Times New Roman"/>
                <a:cs typeface="Times New Roman"/>
              </a:rPr>
              <a:t>n</a:t>
            </a:r>
            <a:r>
              <a:rPr sz="1537" b="1" spc="86" dirty="0">
                <a:latin typeface="Verdana"/>
                <a:cs typeface="Verdana"/>
              </a:rPr>
              <a:t>x</a:t>
            </a:r>
            <a:r>
              <a:rPr sz="1602" i="1" spc="128" baseline="-12195" dirty="0">
                <a:latin typeface="Times New Roman"/>
                <a:cs typeface="Times New Roman"/>
              </a:rPr>
              <a:t>n</a:t>
            </a:r>
            <a:endParaRPr sz="1602" baseline="-12195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8997" y="1706532"/>
            <a:ext cx="515607" cy="25237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615">
              <a:spcBef>
                <a:spcPts val="62"/>
              </a:spcBef>
            </a:pPr>
            <a:r>
              <a:rPr sz="1588" b="1" spc="-55" dirty="0">
                <a:solidFill>
                  <a:srgbClr val="0000FF"/>
                </a:solidFill>
                <a:latin typeface="Arial"/>
                <a:cs typeface="Arial"/>
              </a:rPr>
              <a:t>w+</a:t>
            </a:r>
            <a:r>
              <a:rPr sz="1588" i="1" spc="-55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sz="1588" i="1" spc="-21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b="1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588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6597" y="3863758"/>
            <a:ext cx="515607" cy="25237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615">
              <a:spcBef>
                <a:spcPts val="62"/>
              </a:spcBef>
            </a:pPr>
            <a:r>
              <a:rPr sz="1588" b="1" spc="-55" dirty="0">
                <a:solidFill>
                  <a:srgbClr val="0000FF"/>
                </a:solidFill>
                <a:latin typeface="Arial"/>
                <a:cs typeface="Arial"/>
              </a:rPr>
              <a:t>w+</a:t>
            </a:r>
            <a:r>
              <a:rPr sz="1588" i="1" spc="-55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sz="1588" i="1" spc="-21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b="1" spc="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588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41483" y="2147974"/>
            <a:ext cx="932325" cy="466328"/>
          </a:xfrm>
          <a:custGeom>
            <a:avLst/>
            <a:gdLst/>
            <a:ahLst/>
            <a:cxnLst/>
            <a:rect l="l" t="t" r="r" b="b"/>
            <a:pathLst>
              <a:path w="1790065" h="895350">
                <a:moveTo>
                  <a:pt x="0" y="894968"/>
                </a:moveTo>
                <a:lnTo>
                  <a:pt x="1789913" y="0"/>
                </a:lnTo>
              </a:path>
            </a:pathLst>
          </a:custGeom>
          <a:ln w="12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1" name="object 11"/>
          <p:cNvSpPr/>
          <p:nvPr/>
        </p:nvSpPr>
        <p:spPr>
          <a:xfrm>
            <a:off x="6913036" y="2110961"/>
            <a:ext cx="131558" cy="85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2" name="object 12"/>
          <p:cNvSpPr/>
          <p:nvPr/>
        </p:nvSpPr>
        <p:spPr>
          <a:xfrm>
            <a:off x="5621463" y="2334089"/>
            <a:ext cx="420026" cy="280128"/>
          </a:xfrm>
          <a:custGeom>
            <a:avLst/>
            <a:gdLst/>
            <a:ahLst/>
            <a:cxnLst/>
            <a:rect l="l" t="t" r="r" b="b"/>
            <a:pathLst>
              <a:path w="806450" h="537845">
                <a:moveTo>
                  <a:pt x="806438" y="537628"/>
                </a:moveTo>
                <a:lnTo>
                  <a:pt x="0" y="0"/>
                </a:lnTo>
              </a:path>
            </a:pathLst>
          </a:custGeom>
          <a:ln w="12181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3" name="object 13"/>
          <p:cNvSpPr/>
          <p:nvPr/>
        </p:nvSpPr>
        <p:spPr>
          <a:xfrm>
            <a:off x="5485671" y="2243559"/>
            <a:ext cx="135930" cy="90620"/>
          </a:xfrm>
          <a:custGeom>
            <a:avLst/>
            <a:gdLst/>
            <a:ahLst/>
            <a:cxnLst/>
            <a:rect l="l" t="t" r="r" b="b"/>
            <a:pathLst>
              <a:path w="260984" h="173989">
                <a:moveTo>
                  <a:pt x="260720" y="173814"/>
                </a:moveTo>
                <a:lnTo>
                  <a:pt x="0" y="0"/>
                </a:lnTo>
              </a:path>
            </a:pathLst>
          </a:custGeom>
          <a:ln w="12181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4" name="object 14"/>
          <p:cNvSpPr/>
          <p:nvPr/>
        </p:nvSpPr>
        <p:spPr>
          <a:xfrm>
            <a:off x="5481660" y="2239548"/>
            <a:ext cx="125626" cy="97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5" name="object 15"/>
          <p:cNvSpPr/>
          <p:nvPr/>
        </p:nvSpPr>
        <p:spPr>
          <a:xfrm>
            <a:off x="6041484" y="1842579"/>
            <a:ext cx="385961" cy="771591"/>
          </a:xfrm>
          <a:custGeom>
            <a:avLst/>
            <a:gdLst/>
            <a:ahLst/>
            <a:cxnLst/>
            <a:rect l="l" t="t" r="r" b="b"/>
            <a:pathLst>
              <a:path w="741045" h="1481454">
                <a:moveTo>
                  <a:pt x="0" y="1481327"/>
                </a:moveTo>
                <a:lnTo>
                  <a:pt x="740658" y="0"/>
                </a:lnTo>
              </a:path>
            </a:pathLst>
          </a:custGeom>
          <a:ln w="1218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6" name="object 16"/>
          <p:cNvSpPr/>
          <p:nvPr/>
        </p:nvSpPr>
        <p:spPr>
          <a:xfrm>
            <a:off x="6395306" y="1737892"/>
            <a:ext cx="85872" cy="1306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7" name="object 17"/>
          <p:cNvSpPr/>
          <p:nvPr/>
        </p:nvSpPr>
        <p:spPr>
          <a:xfrm>
            <a:off x="5470453" y="1753751"/>
            <a:ext cx="959445" cy="479888"/>
          </a:xfrm>
          <a:custGeom>
            <a:avLst/>
            <a:gdLst/>
            <a:ahLst/>
            <a:cxnLst/>
            <a:rect l="l" t="t" r="r" b="b"/>
            <a:pathLst>
              <a:path w="1842134" h="921385">
                <a:moveTo>
                  <a:pt x="0" y="920952"/>
                </a:moveTo>
                <a:lnTo>
                  <a:pt x="1841917" y="0"/>
                </a:lnTo>
              </a:path>
            </a:pathLst>
          </a:custGeom>
          <a:ln w="1218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8" name="object 18"/>
          <p:cNvSpPr/>
          <p:nvPr/>
        </p:nvSpPr>
        <p:spPr>
          <a:xfrm>
            <a:off x="6368238" y="1728585"/>
            <a:ext cx="108705" cy="74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9" name="object 19"/>
          <p:cNvSpPr/>
          <p:nvPr/>
        </p:nvSpPr>
        <p:spPr>
          <a:xfrm>
            <a:off x="6041483" y="3734170"/>
            <a:ext cx="932325" cy="466328"/>
          </a:xfrm>
          <a:custGeom>
            <a:avLst/>
            <a:gdLst/>
            <a:ahLst/>
            <a:cxnLst/>
            <a:rect l="l" t="t" r="r" b="b"/>
            <a:pathLst>
              <a:path w="1790065" h="895350">
                <a:moveTo>
                  <a:pt x="0" y="894968"/>
                </a:moveTo>
                <a:lnTo>
                  <a:pt x="1789914" y="0"/>
                </a:lnTo>
              </a:path>
            </a:pathLst>
          </a:custGeom>
          <a:ln w="12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0" name="object 20"/>
          <p:cNvSpPr/>
          <p:nvPr/>
        </p:nvSpPr>
        <p:spPr>
          <a:xfrm>
            <a:off x="6913036" y="3697159"/>
            <a:ext cx="131558" cy="850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1" name="object 21"/>
          <p:cNvSpPr/>
          <p:nvPr/>
        </p:nvSpPr>
        <p:spPr>
          <a:xfrm>
            <a:off x="5621463" y="3920285"/>
            <a:ext cx="420026" cy="280128"/>
          </a:xfrm>
          <a:custGeom>
            <a:avLst/>
            <a:gdLst/>
            <a:ahLst/>
            <a:cxnLst/>
            <a:rect l="l" t="t" r="r" b="b"/>
            <a:pathLst>
              <a:path w="806450" h="537845">
                <a:moveTo>
                  <a:pt x="806438" y="537628"/>
                </a:moveTo>
                <a:lnTo>
                  <a:pt x="0" y="0"/>
                </a:lnTo>
              </a:path>
            </a:pathLst>
          </a:custGeom>
          <a:ln w="1218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2" name="object 22"/>
          <p:cNvSpPr/>
          <p:nvPr/>
        </p:nvSpPr>
        <p:spPr>
          <a:xfrm>
            <a:off x="5485671" y="3829756"/>
            <a:ext cx="135930" cy="90620"/>
          </a:xfrm>
          <a:custGeom>
            <a:avLst/>
            <a:gdLst/>
            <a:ahLst/>
            <a:cxnLst/>
            <a:rect l="l" t="t" r="r" b="b"/>
            <a:pathLst>
              <a:path w="260984" h="173989">
                <a:moveTo>
                  <a:pt x="260719" y="173814"/>
                </a:moveTo>
                <a:lnTo>
                  <a:pt x="0" y="0"/>
                </a:lnTo>
              </a:path>
            </a:pathLst>
          </a:custGeom>
          <a:ln w="1218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3" name="object 23"/>
          <p:cNvSpPr/>
          <p:nvPr/>
        </p:nvSpPr>
        <p:spPr>
          <a:xfrm>
            <a:off x="5481660" y="3825746"/>
            <a:ext cx="125626" cy="97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4" name="object 24"/>
          <p:cNvSpPr/>
          <p:nvPr/>
        </p:nvSpPr>
        <p:spPr>
          <a:xfrm>
            <a:off x="6041484" y="3428776"/>
            <a:ext cx="385961" cy="771591"/>
          </a:xfrm>
          <a:custGeom>
            <a:avLst/>
            <a:gdLst/>
            <a:ahLst/>
            <a:cxnLst/>
            <a:rect l="l" t="t" r="r" b="b"/>
            <a:pathLst>
              <a:path w="741045" h="1481454">
                <a:moveTo>
                  <a:pt x="0" y="1481327"/>
                </a:moveTo>
                <a:lnTo>
                  <a:pt x="740652" y="0"/>
                </a:lnTo>
              </a:path>
            </a:pathLst>
          </a:custGeom>
          <a:ln w="12181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5" name="object 25"/>
          <p:cNvSpPr/>
          <p:nvPr/>
        </p:nvSpPr>
        <p:spPr>
          <a:xfrm>
            <a:off x="6395306" y="3324082"/>
            <a:ext cx="85872" cy="1307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6" name="object 26"/>
          <p:cNvSpPr/>
          <p:nvPr/>
        </p:nvSpPr>
        <p:spPr>
          <a:xfrm>
            <a:off x="5619345" y="3312028"/>
            <a:ext cx="866511" cy="433255"/>
          </a:xfrm>
          <a:custGeom>
            <a:avLst/>
            <a:gdLst/>
            <a:ahLst/>
            <a:cxnLst/>
            <a:rect l="l" t="t" r="r" b="b"/>
            <a:pathLst>
              <a:path w="1663700" h="831850">
                <a:moveTo>
                  <a:pt x="1663232" y="0"/>
                </a:moveTo>
                <a:lnTo>
                  <a:pt x="0" y="831621"/>
                </a:lnTo>
              </a:path>
            </a:pathLst>
          </a:custGeom>
          <a:ln w="1218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7" name="object 27"/>
          <p:cNvSpPr/>
          <p:nvPr/>
        </p:nvSpPr>
        <p:spPr>
          <a:xfrm>
            <a:off x="5482308" y="3745163"/>
            <a:ext cx="137253" cy="68792"/>
          </a:xfrm>
          <a:custGeom>
            <a:avLst/>
            <a:gdLst/>
            <a:ahLst/>
            <a:cxnLst/>
            <a:rect l="l" t="t" r="r" b="b"/>
            <a:pathLst>
              <a:path w="263525" h="132079">
                <a:moveTo>
                  <a:pt x="263113" y="0"/>
                </a:moveTo>
                <a:lnTo>
                  <a:pt x="0" y="131557"/>
                </a:lnTo>
              </a:path>
            </a:pathLst>
          </a:custGeom>
          <a:ln w="1218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8" name="object 28"/>
          <p:cNvSpPr/>
          <p:nvPr/>
        </p:nvSpPr>
        <p:spPr>
          <a:xfrm>
            <a:off x="5479126" y="3741992"/>
            <a:ext cx="107858" cy="74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9" name="object 29"/>
          <p:cNvSpPr txBox="1"/>
          <p:nvPr/>
        </p:nvSpPr>
        <p:spPr>
          <a:xfrm>
            <a:off x="4962870" y="1725834"/>
            <a:ext cx="571169" cy="230832"/>
          </a:xfrm>
          <a:prstGeom prst="rect">
            <a:avLst/>
          </a:prstGeom>
          <a:ln w="12181">
            <a:solidFill>
              <a:srgbClr val="9797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167">
              <a:lnSpc>
                <a:spcPts val="1817"/>
              </a:lnSpc>
            </a:pPr>
            <a:r>
              <a:rPr sz="1588" i="1" spc="5" dirty="0">
                <a:solidFill>
                  <a:srgbClr val="4F4F4F"/>
                </a:solidFill>
                <a:latin typeface="Arial"/>
                <a:cs typeface="Arial"/>
              </a:rPr>
              <a:t>y=</a:t>
            </a:r>
            <a:r>
              <a:rPr sz="1588" i="1" spc="-208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588" spc="5" dirty="0">
                <a:solidFill>
                  <a:srgbClr val="4F4F4F"/>
                </a:solidFill>
                <a:latin typeface="Arial"/>
                <a:cs typeface="Arial"/>
              </a:rPr>
              <a:t>+1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23154" y="2150668"/>
            <a:ext cx="126338" cy="25237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615">
              <a:spcBef>
                <a:spcPts val="62"/>
              </a:spcBef>
            </a:pPr>
            <a:r>
              <a:rPr sz="1588" b="1" spc="5" dirty="0">
                <a:latin typeface="Arial"/>
                <a:cs typeface="Arial"/>
              </a:rPr>
              <a:t>x</a:t>
            </a:r>
            <a:endParaRPr sz="1588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27284" y="2341008"/>
            <a:ext cx="171318" cy="25237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615">
              <a:spcBef>
                <a:spcPts val="62"/>
              </a:spcBef>
            </a:pPr>
            <a:r>
              <a:rPr sz="1588" b="1" spc="7" dirty="0">
                <a:solidFill>
                  <a:srgbClr val="D10000"/>
                </a:solidFill>
                <a:latin typeface="Arial"/>
                <a:cs typeface="Arial"/>
              </a:rPr>
              <a:t>w</a:t>
            </a:r>
            <a:endParaRPr sz="1588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23154" y="3736858"/>
            <a:ext cx="126338" cy="25237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615">
              <a:spcBef>
                <a:spcPts val="62"/>
              </a:spcBef>
            </a:pPr>
            <a:r>
              <a:rPr sz="1588" b="1" spc="5" dirty="0">
                <a:latin typeface="Arial"/>
                <a:cs typeface="Arial"/>
              </a:rPr>
              <a:t>x</a:t>
            </a:r>
            <a:endParaRPr sz="1588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78998" y="3292728"/>
            <a:ext cx="171318" cy="25237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615">
              <a:spcBef>
                <a:spcPts val="62"/>
              </a:spcBef>
            </a:pPr>
            <a:r>
              <a:rPr sz="1588" b="1" spc="7" dirty="0">
                <a:solidFill>
                  <a:srgbClr val="D10000"/>
                </a:solidFill>
                <a:latin typeface="Arial"/>
                <a:cs typeface="Arial"/>
              </a:rPr>
              <a:t>w</a:t>
            </a:r>
            <a:endParaRPr sz="1588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997704" y="2570324"/>
            <a:ext cx="87558" cy="875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36" name="object 36"/>
          <p:cNvSpPr/>
          <p:nvPr/>
        </p:nvSpPr>
        <p:spPr>
          <a:xfrm>
            <a:off x="5997704" y="4156520"/>
            <a:ext cx="87558" cy="875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6" name="Title 3"/>
          <p:cNvSpPr txBox="1">
            <a:spLocks/>
          </p:cNvSpPr>
          <p:nvPr/>
        </p:nvSpPr>
        <p:spPr>
          <a:xfrm>
            <a:off x="74533" y="485748"/>
            <a:ext cx="6019800" cy="50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sz="1583" kern="0" dirty="0"/>
          </a:p>
          <a:p>
            <a:r>
              <a:rPr lang="en-US" sz="2000" kern="0" dirty="0"/>
              <a:t>A simple learning Algorithm – the PLA</a:t>
            </a:r>
            <a:endParaRPr lang="de-DE" sz="2000" kern="0" dirty="0"/>
          </a:p>
        </p:txBody>
      </p:sp>
      <p:sp>
        <p:nvSpPr>
          <p:cNvPr id="49" name="object 29"/>
          <p:cNvSpPr txBox="1"/>
          <p:nvPr/>
        </p:nvSpPr>
        <p:spPr>
          <a:xfrm>
            <a:off x="5040488" y="3334036"/>
            <a:ext cx="571169" cy="230832"/>
          </a:xfrm>
          <a:prstGeom prst="rect">
            <a:avLst/>
          </a:prstGeom>
          <a:ln w="12181">
            <a:solidFill>
              <a:srgbClr val="9797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167">
              <a:lnSpc>
                <a:spcPts val="1817"/>
              </a:lnSpc>
            </a:pPr>
            <a:r>
              <a:rPr sz="1588" i="1" spc="5" dirty="0">
                <a:solidFill>
                  <a:srgbClr val="4F4F4F"/>
                </a:solidFill>
                <a:latin typeface="Arial"/>
                <a:cs typeface="Arial"/>
              </a:rPr>
              <a:t>y=</a:t>
            </a:r>
            <a:r>
              <a:rPr sz="1588" i="1" spc="-208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lang="de-DE" sz="1588" spc="5" dirty="0">
                <a:solidFill>
                  <a:srgbClr val="4F4F4F"/>
                </a:solidFill>
                <a:latin typeface="Arial"/>
                <a:cs typeface="Arial"/>
              </a:rPr>
              <a:t>-</a:t>
            </a:r>
            <a:r>
              <a:rPr sz="1588" spc="5" dirty="0">
                <a:solidFill>
                  <a:srgbClr val="4F4F4F"/>
                </a:solidFill>
                <a:latin typeface="Arial"/>
                <a:cs typeface="Arial"/>
              </a:rPr>
              <a:t>1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294882" y="1864188"/>
            <a:ext cx="1561373" cy="1885487"/>
          </a:xfrm>
          <a:custGeom>
            <a:avLst/>
            <a:gdLst/>
            <a:ahLst/>
            <a:cxnLst/>
            <a:rect l="l" t="t" r="r" b="b"/>
            <a:pathLst>
              <a:path w="2997834" h="3620135">
                <a:moveTo>
                  <a:pt x="1187780" y="0"/>
                </a:moveTo>
                <a:lnTo>
                  <a:pt x="0" y="0"/>
                </a:lnTo>
                <a:lnTo>
                  <a:pt x="0" y="3619893"/>
                </a:lnTo>
                <a:lnTo>
                  <a:pt x="2997758" y="3619893"/>
                </a:lnTo>
                <a:lnTo>
                  <a:pt x="1187780" y="0"/>
                </a:lnTo>
                <a:close/>
              </a:path>
            </a:pathLst>
          </a:custGeom>
          <a:solidFill>
            <a:srgbClr val="FFEFEF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" name="object 4"/>
          <p:cNvSpPr/>
          <p:nvPr/>
        </p:nvSpPr>
        <p:spPr>
          <a:xfrm>
            <a:off x="5294882" y="1864188"/>
            <a:ext cx="1561373" cy="1885487"/>
          </a:xfrm>
          <a:custGeom>
            <a:avLst/>
            <a:gdLst/>
            <a:ahLst/>
            <a:cxnLst/>
            <a:rect l="l" t="t" r="r" b="b"/>
            <a:pathLst>
              <a:path w="2997834" h="3620135">
                <a:moveTo>
                  <a:pt x="1187780" y="0"/>
                </a:moveTo>
                <a:lnTo>
                  <a:pt x="2997758" y="3619893"/>
                </a:lnTo>
                <a:lnTo>
                  <a:pt x="0" y="3619893"/>
                </a:lnTo>
                <a:lnTo>
                  <a:pt x="0" y="0"/>
                </a:lnTo>
                <a:lnTo>
                  <a:pt x="1187780" y="0"/>
                </a:lnTo>
                <a:close/>
              </a:path>
            </a:pathLst>
          </a:custGeom>
          <a:ln w="5656">
            <a:solidFill>
              <a:srgbClr val="FFE0E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5" name="object 5"/>
          <p:cNvSpPr/>
          <p:nvPr/>
        </p:nvSpPr>
        <p:spPr>
          <a:xfrm>
            <a:off x="5913517" y="1864188"/>
            <a:ext cx="1267023" cy="1885487"/>
          </a:xfrm>
          <a:custGeom>
            <a:avLst/>
            <a:gdLst/>
            <a:ahLst/>
            <a:cxnLst/>
            <a:rect l="l" t="t" r="r" b="b"/>
            <a:pathLst>
              <a:path w="2432684" h="3620135">
                <a:moveTo>
                  <a:pt x="2432151" y="0"/>
                </a:moveTo>
                <a:lnTo>
                  <a:pt x="0" y="0"/>
                </a:lnTo>
                <a:lnTo>
                  <a:pt x="1809978" y="3619893"/>
                </a:lnTo>
                <a:lnTo>
                  <a:pt x="2432151" y="3619893"/>
                </a:lnTo>
                <a:lnTo>
                  <a:pt x="2432151" y="0"/>
                </a:lnTo>
                <a:close/>
              </a:path>
            </a:pathLst>
          </a:custGeom>
          <a:solidFill>
            <a:srgbClr val="C3E6FF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" name="object 6"/>
          <p:cNvSpPr/>
          <p:nvPr/>
        </p:nvSpPr>
        <p:spPr>
          <a:xfrm>
            <a:off x="5913517" y="1864188"/>
            <a:ext cx="1267023" cy="1885487"/>
          </a:xfrm>
          <a:custGeom>
            <a:avLst/>
            <a:gdLst/>
            <a:ahLst/>
            <a:cxnLst/>
            <a:rect l="l" t="t" r="r" b="b"/>
            <a:pathLst>
              <a:path w="2432684" h="3620135">
                <a:moveTo>
                  <a:pt x="0" y="0"/>
                </a:moveTo>
                <a:lnTo>
                  <a:pt x="2432151" y="0"/>
                </a:lnTo>
                <a:lnTo>
                  <a:pt x="2432151" y="3619893"/>
                </a:lnTo>
                <a:lnTo>
                  <a:pt x="1809978" y="3619893"/>
                </a:lnTo>
                <a:lnTo>
                  <a:pt x="0" y="0"/>
                </a:lnTo>
                <a:close/>
              </a:path>
            </a:pathLst>
          </a:custGeom>
          <a:ln w="5656">
            <a:solidFill>
              <a:srgbClr val="86CEFF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7" name="object 7"/>
          <p:cNvSpPr/>
          <p:nvPr/>
        </p:nvSpPr>
        <p:spPr>
          <a:xfrm>
            <a:off x="5913517" y="1864188"/>
            <a:ext cx="942909" cy="1885487"/>
          </a:xfrm>
          <a:custGeom>
            <a:avLst/>
            <a:gdLst/>
            <a:ahLst/>
            <a:cxnLst/>
            <a:rect l="l" t="t" r="r" b="b"/>
            <a:pathLst>
              <a:path w="1810384" h="3620135">
                <a:moveTo>
                  <a:pt x="0" y="0"/>
                </a:moveTo>
                <a:lnTo>
                  <a:pt x="1809978" y="3619893"/>
                </a:lnTo>
              </a:path>
            </a:pathLst>
          </a:custGeom>
          <a:ln w="2262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8" name="object 8"/>
          <p:cNvSpPr/>
          <p:nvPr/>
        </p:nvSpPr>
        <p:spPr>
          <a:xfrm>
            <a:off x="6566028" y="3482944"/>
            <a:ext cx="173787" cy="176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9" name="object 9"/>
          <p:cNvSpPr/>
          <p:nvPr/>
        </p:nvSpPr>
        <p:spPr>
          <a:xfrm>
            <a:off x="6359818" y="3099980"/>
            <a:ext cx="173807" cy="176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0" name="object 10"/>
          <p:cNvSpPr txBox="1"/>
          <p:nvPr/>
        </p:nvSpPr>
        <p:spPr>
          <a:xfrm>
            <a:off x="6443779" y="2741332"/>
            <a:ext cx="110133" cy="22038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>
              <a:spcBef>
                <a:spcPts val="62"/>
              </a:spcBef>
            </a:pPr>
            <a:r>
              <a:rPr sz="1380" b="1" spc="5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138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8364" y="2918086"/>
            <a:ext cx="110133" cy="22038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>
              <a:spcBef>
                <a:spcPts val="62"/>
              </a:spcBef>
            </a:pPr>
            <a:r>
              <a:rPr sz="1380" b="1" spc="5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138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55401" y="2152157"/>
            <a:ext cx="110133" cy="22038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>
              <a:spcBef>
                <a:spcPts val="62"/>
              </a:spcBef>
            </a:pPr>
            <a:r>
              <a:rPr sz="1380" b="1" spc="5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138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56199" y="2358367"/>
            <a:ext cx="110133" cy="22038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>
              <a:spcBef>
                <a:spcPts val="62"/>
              </a:spcBef>
            </a:pPr>
            <a:r>
              <a:rPr sz="1380" b="1" spc="5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138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19733" y="2358366"/>
            <a:ext cx="105172" cy="22038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>
              <a:spcBef>
                <a:spcPts val="62"/>
              </a:spcBef>
            </a:pPr>
            <a:r>
              <a:rPr sz="1380" b="1" spc="5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138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72439" y="2888626"/>
            <a:ext cx="105172" cy="22038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>
              <a:spcBef>
                <a:spcPts val="62"/>
              </a:spcBef>
            </a:pPr>
            <a:r>
              <a:rPr sz="1380" b="1" spc="5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138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89476" y="2093235"/>
            <a:ext cx="105172" cy="22038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>
              <a:spcBef>
                <a:spcPts val="62"/>
              </a:spcBef>
            </a:pPr>
            <a:r>
              <a:rPr sz="1380" b="1" spc="5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138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55404" y="3212673"/>
            <a:ext cx="286743" cy="392736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176602">
              <a:lnSpc>
                <a:spcPts val="1523"/>
              </a:lnSpc>
              <a:spcBef>
                <a:spcPts val="62"/>
              </a:spcBef>
            </a:pPr>
            <a:r>
              <a:rPr sz="1380" b="1" spc="5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endParaRPr sz="1380">
              <a:latin typeface="Arial"/>
              <a:cs typeface="Arial"/>
            </a:endParaRPr>
          </a:p>
          <a:p>
            <a:pPr>
              <a:lnSpc>
                <a:spcPts val="1523"/>
              </a:lnSpc>
            </a:pPr>
            <a:r>
              <a:rPr sz="1380" b="1" spc="5" dirty="0">
                <a:solidFill>
                  <a:srgbClr val="D10000"/>
                </a:solidFill>
                <a:latin typeface="Arial"/>
                <a:cs typeface="Arial"/>
              </a:rPr>
              <a:t>_</a:t>
            </a:r>
            <a:endParaRPr sz="138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28195" y="3262214"/>
            <a:ext cx="109555" cy="1095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9" name="object 19"/>
          <p:cNvSpPr/>
          <p:nvPr/>
        </p:nvSpPr>
        <p:spPr>
          <a:xfrm>
            <a:off x="5294882" y="1864188"/>
            <a:ext cx="1885487" cy="1885487"/>
          </a:xfrm>
          <a:custGeom>
            <a:avLst/>
            <a:gdLst/>
            <a:ahLst/>
            <a:cxnLst/>
            <a:rect l="l" t="t" r="r" b="b"/>
            <a:pathLst>
              <a:path w="3620134" h="3620135">
                <a:moveTo>
                  <a:pt x="0" y="3619893"/>
                </a:moveTo>
                <a:lnTo>
                  <a:pt x="3619893" y="3619893"/>
                </a:lnTo>
                <a:lnTo>
                  <a:pt x="3619893" y="0"/>
                </a:lnTo>
                <a:lnTo>
                  <a:pt x="0" y="0"/>
                </a:lnTo>
                <a:lnTo>
                  <a:pt x="0" y="3619893"/>
                </a:lnTo>
                <a:close/>
              </a:path>
            </a:pathLst>
          </a:custGeom>
          <a:ln w="11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0" name="object 20"/>
          <p:cNvSpPr txBox="1"/>
          <p:nvPr/>
        </p:nvSpPr>
        <p:spPr>
          <a:xfrm>
            <a:off x="422011" y="1421559"/>
            <a:ext cx="4548929" cy="1022339"/>
          </a:xfrm>
          <a:prstGeom prst="rect">
            <a:avLst/>
          </a:prstGeom>
        </p:spPr>
        <p:txBody>
          <a:bodyPr vert="horz" wrap="square" lIns="0" tIns="92273" rIns="0" bIns="0" rtlCol="0">
            <a:spAutoFit/>
          </a:bodyPr>
          <a:lstStyle/>
          <a:p>
            <a:pPr marL="164366" indent="-157751">
              <a:spcBef>
                <a:spcPts val="727"/>
              </a:spcBef>
              <a:buFont typeface="DejaVu Sans"/>
              <a:buChar char="•"/>
              <a:tabLst>
                <a:tab pos="164697" algn="l"/>
              </a:tabLst>
            </a:pPr>
            <a:r>
              <a:rPr sz="1667" spc="-28" dirty="0">
                <a:latin typeface="+mn-lt"/>
                <a:cs typeface="Times New Roman"/>
              </a:rPr>
              <a:t>One iteration of the PLA:</a:t>
            </a:r>
          </a:p>
          <a:p>
            <a:pPr marL="1821583">
              <a:spcBef>
                <a:spcPts val="695"/>
              </a:spcBef>
            </a:pPr>
            <a:r>
              <a:rPr sz="1537" b="1" spc="28" dirty="0">
                <a:solidFill>
                  <a:srgbClr val="1919CC"/>
                </a:solidFill>
                <a:latin typeface="Verdana"/>
                <a:cs typeface="Verdana"/>
              </a:rPr>
              <a:t>w</a:t>
            </a:r>
            <a:r>
              <a:rPr sz="1537" spc="-91" dirty="0">
                <a:solidFill>
                  <a:srgbClr val="1919CC"/>
                </a:solidFill>
                <a:latin typeface="Verdana"/>
                <a:cs typeface="Verdana"/>
              </a:rPr>
              <a:t> </a:t>
            </a:r>
            <a:r>
              <a:rPr sz="1537" spc="261" dirty="0">
                <a:latin typeface="DejaVu Sans"/>
                <a:cs typeface="DejaVu Sans"/>
              </a:rPr>
              <a:t>←</a:t>
            </a:r>
            <a:r>
              <a:rPr sz="1537" spc="-59" dirty="0">
                <a:latin typeface="DejaVu Sans"/>
                <a:cs typeface="DejaVu Sans"/>
              </a:rPr>
              <a:t> </a:t>
            </a:r>
            <a:r>
              <a:rPr sz="1537" b="1" spc="28" dirty="0">
                <a:solidFill>
                  <a:srgbClr val="E51919"/>
                </a:solidFill>
                <a:latin typeface="Verdana"/>
                <a:cs typeface="Verdana"/>
              </a:rPr>
              <a:t>w</a:t>
            </a:r>
            <a:r>
              <a:rPr sz="1537" spc="-177" dirty="0">
                <a:solidFill>
                  <a:srgbClr val="E51919"/>
                </a:solidFill>
                <a:latin typeface="Verdana"/>
                <a:cs typeface="Verdana"/>
              </a:rPr>
              <a:t> </a:t>
            </a:r>
            <a:r>
              <a:rPr sz="1537" spc="307" dirty="0">
                <a:latin typeface="Arial"/>
                <a:cs typeface="Arial"/>
              </a:rPr>
              <a:t>+</a:t>
            </a:r>
            <a:r>
              <a:rPr sz="1537" spc="-86" dirty="0">
                <a:latin typeface="Arial"/>
                <a:cs typeface="Arial"/>
              </a:rPr>
              <a:t> </a:t>
            </a:r>
            <a:r>
              <a:rPr sz="1537" i="1" spc="81" dirty="0">
                <a:latin typeface="Times New Roman"/>
                <a:cs typeface="Times New Roman"/>
              </a:rPr>
              <a:t>y</a:t>
            </a:r>
            <a:r>
              <a:rPr sz="1537" b="1" spc="81" dirty="0">
                <a:latin typeface="Verdana"/>
                <a:cs typeface="Verdana"/>
              </a:rPr>
              <a:t>x</a:t>
            </a:r>
            <a:endParaRPr sz="1537" b="1" dirty="0">
              <a:latin typeface="Verdana"/>
              <a:cs typeface="Verdana"/>
            </a:endParaRPr>
          </a:p>
          <a:p>
            <a:pPr marL="6615">
              <a:spcBef>
                <a:spcPts val="687"/>
              </a:spcBef>
            </a:pPr>
            <a:r>
              <a:rPr sz="1667" spc="-28" dirty="0">
                <a:latin typeface="+mn-lt"/>
                <a:cs typeface="Times New Roman"/>
              </a:rPr>
              <a:t>where</a:t>
            </a:r>
            <a:r>
              <a:rPr sz="1537" i="1" spc="-73" dirty="0">
                <a:latin typeface="Times New Roman"/>
                <a:cs typeface="Times New Roman"/>
              </a:rPr>
              <a:t> </a:t>
            </a:r>
            <a:r>
              <a:rPr sz="1537" spc="52" dirty="0">
                <a:latin typeface="Arial"/>
                <a:cs typeface="Arial"/>
              </a:rPr>
              <a:t>(</a:t>
            </a:r>
            <a:r>
              <a:rPr sz="1537" b="1" spc="52" dirty="0">
                <a:latin typeface="Verdana"/>
                <a:cs typeface="Verdana"/>
              </a:rPr>
              <a:t>x</a:t>
            </a:r>
            <a:r>
              <a:rPr sz="1537" i="1" spc="52" dirty="0">
                <a:latin typeface="Times New Roman"/>
                <a:cs typeface="Times New Roman"/>
              </a:rPr>
              <a:t>, </a:t>
            </a:r>
            <a:r>
              <a:rPr sz="1537" i="1" spc="112" dirty="0">
                <a:latin typeface="Times New Roman"/>
                <a:cs typeface="Times New Roman"/>
              </a:rPr>
              <a:t>y</a:t>
            </a:r>
            <a:r>
              <a:rPr sz="1537" spc="112" dirty="0">
                <a:latin typeface="Arial"/>
                <a:cs typeface="Arial"/>
              </a:rPr>
              <a:t>) </a:t>
            </a:r>
            <a:r>
              <a:rPr sz="1667" spc="-28" dirty="0">
                <a:latin typeface="+mn-lt"/>
                <a:cs typeface="Times New Roman"/>
              </a:rPr>
              <a:t>is a </a:t>
            </a:r>
            <a:r>
              <a:rPr sz="1667" spc="-28" dirty="0" err="1">
                <a:latin typeface="+mn-lt"/>
                <a:cs typeface="Times New Roman"/>
              </a:rPr>
              <a:t>mis</a:t>
            </a:r>
            <a:r>
              <a:rPr lang="de-DE" sz="1667" spc="-28" dirty="0">
                <a:latin typeface="+mn-lt"/>
                <a:cs typeface="Times New Roman"/>
              </a:rPr>
              <a:t>c</a:t>
            </a:r>
            <a:r>
              <a:rPr sz="1667" spc="-28" dirty="0" err="1">
                <a:latin typeface="+mn-lt"/>
                <a:cs typeface="Times New Roman"/>
              </a:rPr>
              <a:t>lassi</a:t>
            </a:r>
            <a:r>
              <a:rPr lang="de-DE" sz="1667" spc="-28" dirty="0">
                <a:latin typeface="+mn-lt"/>
                <a:cs typeface="Times New Roman"/>
              </a:rPr>
              <a:t>fi</a:t>
            </a:r>
            <a:r>
              <a:rPr sz="1667" spc="-28" dirty="0" err="1">
                <a:latin typeface="+mn-lt"/>
                <a:cs typeface="Times New Roman"/>
              </a:rPr>
              <a:t>ed</a:t>
            </a:r>
            <a:r>
              <a:rPr sz="1667" spc="-28" dirty="0">
                <a:latin typeface="+mn-lt"/>
                <a:cs typeface="Times New Roman"/>
              </a:rPr>
              <a:t> training point.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22010" y="2648412"/>
            <a:ext cx="4775203" cy="1280220"/>
          </a:xfrm>
          <a:prstGeom prst="rect">
            <a:avLst/>
          </a:prstGeom>
        </p:spPr>
        <p:txBody>
          <a:bodyPr vert="horz" wrap="square" lIns="0" tIns="93597" rIns="0" bIns="0" rtlCol="0">
            <a:spAutoFit/>
          </a:bodyPr>
          <a:lstStyle/>
          <a:p>
            <a:pPr marL="164366" indent="-157751">
              <a:spcBef>
                <a:spcPts val="737"/>
              </a:spcBef>
              <a:buFont typeface="DejaVu Sans"/>
              <a:buChar char="•"/>
              <a:tabLst>
                <a:tab pos="164697" algn="l"/>
              </a:tabLst>
            </a:pPr>
            <a:r>
              <a:rPr sz="1667" spc="-28" dirty="0">
                <a:latin typeface="+mn-lt"/>
                <a:cs typeface="Times New Roman"/>
              </a:rPr>
              <a:t>At iteration </a:t>
            </a:r>
            <a:r>
              <a:rPr sz="1537" i="1" spc="130" dirty="0">
                <a:latin typeface="Times New Roman"/>
                <a:cs typeface="Times New Roman"/>
              </a:rPr>
              <a:t>t </a:t>
            </a:r>
            <a:r>
              <a:rPr sz="1537" spc="307" dirty="0">
                <a:latin typeface="Arial"/>
                <a:cs typeface="Arial"/>
              </a:rPr>
              <a:t>=</a:t>
            </a:r>
            <a:r>
              <a:rPr sz="1537" spc="-203" dirty="0">
                <a:latin typeface="Arial"/>
                <a:cs typeface="Arial"/>
              </a:rPr>
              <a:t> </a:t>
            </a:r>
            <a:r>
              <a:rPr sz="1537" spc="-18" dirty="0">
                <a:latin typeface="Arial"/>
                <a:cs typeface="Arial"/>
              </a:rPr>
              <a:t>1</a:t>
            </a:r>
            <a:r>
              <a:rPr sz="1537" i="1" spc="-18" dirty="0">
                <a:latin typeface="Times New Roman"/>
                <a:cs typeface="Times New Roman"/>
              </a:rPr>
              <a:t>, </a:t>
            </a:r>
            <a:r>
              <a:rPr sz="1537" spc="-18" dirty="0">
                <a:latin typeface="Arial"/>
                <a:cs typeface="Arial"/>
              </a:rPr>
              <a:t>2</a:t>
            </a:r>
            <a:r>
              <a:rPr sz="1537" i="1" spc="-18" dirty="0">
                <a:latin typeface="Times New Roman"/>
                <a:cs typeface="Times New Roman"/>
              </a:rPr>
              <a:t>, </a:t>
            </a:r>
            <a:r>
              <a:rPr sz="1537" spc="-18" dirty="0">
                <a:latin typeface="Arial"/>
                <a:cs typeface="Arial"/>
              </a:rPr>
              <a:t>3</a:t>
            </a:r>
            <a:r>
              <a:rPr sz="1537" i="1" spc="-18" dirty="0">
                <a:latin typeface="Times New Roman"/>
                <a:cs typeface="Times New Roman"/>
              </a:rPr>
              <a:t>, </a:t>
            </a:r>
            <a:r>
              <a:rPr sz="1537" spc="-59" dirty="0">
                <a:latin typeface="DejaVu Sans"/>
                <a:cs typeface="DejaVu Sans"/>
              </a:rPr>
              <a:t>· · · </a:t>
            </a:r>
            <a:r>
              <a:rPr sz="1537" i="1" spc="2" dirty="0">
                <a:latin typeface="Times New Roman"/>
                <a:cs typeface="Times New Roman"/>
              </a:rPr>
              <a:t>, </a:t>
            </a:r>
            <a:r>
              <a:rPr sz="1667" spc="-28" dirty="0">
                <a:latin typeface="+mn-lt"/>
                <a:cs typeface="Times New Roman"/>
              </a:rPr>
              <a:t>pi</a:t>
            </a:r>
            <a:r>
              <a:rPr lang="de-DE" sz="1667" spc="-28" dirty="0">
                <a:latin typeface="+mn-lt"/>
                <a:cs typeface="Times New Roman"/>
              </a:rPr>
              <a:t>c</a:t>
            </a:r>
            <a:r>
              <a:rPr sz="1667" spc="-28" dirty="0">
                <a:latin typeface="+mn-lt"/>
                <a:cs typeface="Times New Roman"/>
              </a:rPr>
              <a:t>k a </a:t>
            </a:r>
            <a:r>
              <a:rPr sz="1667" spc="-28" dirty="0" err="1">
                <a:latin typeface="+mn-lt"/>
                <a:cs typeface="Times New Roman"/>
              </a:rPr>
              <a:t>mis</a:t>
            </a:r>
            <a:r>
              <a:rPr lang="de-DE" sz="1667" spc="-28" dirty="0">
                <a:latin typeface="+mn-lt"/>
                <a:cs typeface="Times New Roman"/>
              </a:rPr>
              <a:t>c</a:t>
            </a:r>
            <a:r>
              <a:rPr sz="1667" spc="-28" dirty="0" err="1">
                <a:latin typeface="+mn-lt"/>
                <a:cs typeface="Times New Roman"/>
              </a:rPr>
              <a:t>lassi</a:t>
            </a:r>
            <a:r>
              <a:rPr lang="de-DE" sz="1667" spc="-28" dirty="0">
                <a:latin typeface="+mn-lt"/>
                <a:cs typeface="Times New Roman"/>
              </a:rPr>
              <a:t>fi</a:t>
            </a:r>
            <a:r>
              <a:rPr sz="1667" spc="-28" dirty="0" err="1">
                <a:latin typeface="+mn-lt"/>
                <a:cs typeface="Times New Roman"/>
              </a:rPr>
              <a:t>ed</a:t>
            </a:r>
            <a:r>
              <a:rPr sz="1667" spc="-28" dirty="0">
                <a:latin typeface="+mn-lt"/>
                <a:cs typeface="Times New Roman"/>
              </a:rPr>
              <a:t> point from</a:t>
            </a:r>
          </a:p>
          <a:p>
            <a:pPr marL="1138986">
              <a:spcBef>
                <a:spcPts val="687"/>
              </a:spcBef>
            </a:pPr>
            <a:r>
              <a:rPr sz="1537" spc="32" dirty="0">
                <a:latin typeface="Arial"/>
                <a:cs typeface="Arial"/>
              </a:rPr>
              <a:t>(</a:t>
            </a:r>
            <a:r>
              <a:rPr sz="1537" b="1" spc="32" dirty="0">
                <a:latin typeface="Verdana"/>
                <a:cs typeface="Verdana"/>
              </a:rPr>
              <a:t>x</a:t>
            </a:r>
            <a:r>
              <a:rPr sz="1602" spc="47" baseline="-12195" dirty="0">
                <a:latin typeface="Arial"/>
                <a:cs typeface="Arial"/>
              </a:rPr>
              <a:t>1</a:t>
            </a:r>
            <a:r>
              <a:rPr sz="1537" i="1" spc="32" dirty="0">
                <a:latin typeface="Times New Roman"/>
                <a:cs typeface="Times New Roman"/>
              </a:rPr>
              <a:t>,</a:t>
            </a:r>
            <a:r>
              <a:rPr sz="1537" i="1" spc="-130" dirty="0">
                <a:latin typeface="Times New Roman"/>
                <a:cs typeface="Times New Roman"/>
              </a:rPr>
              <a:t> </a:t>
            </a:r>
            <a:r>
              <a:rPr sz="1537" i="1" spc="44" dirty="0">
                <a:latin typeface="Times New Roman"/>
                <a:cs typeface="Times New Roman"/>
              </a:rPr>
              <a:t>y</a:t>
            </a:r>
            <a:r>
              <a:rPr sz="1602" spc="66" baseline="-12195" dirty="0">
                <a:latin typeface="Arial"/>
                <a:cs typeface="Arial"/>
              </a:rPr>
              <a:t>1</a:t>
            </a:r>
            <a:r>
              <a:rPr sz="1537" spc="44" dirty="0">
                <a:latin typeface="Arial"/>
                <a:cs typeface="Arial"/>
              </a:rPr>
              <a:t>)</a:t>
            </a:r>
            <a:r>
              <a:rPr sz="1537" i="1" spc="44" dirty="0">
                <a:latin typeface="Times New Roman"/>
                <a:cs typeface="Times New Roman"/>
              </a:rPr>
              <a:t>,</a:t>
            </a:r>
            <a:r>
              <a:rPr sz="1537" i="1" spc="-127" dirty="0">
                <a:latin typeface="Times New Roman"/>
                <a:cs typeface="Times New Roman"/>
              </a:rPr>
              <a:t> </a:t>
            </a:r>
            <a:r>
              <a:rPr sz="1537" spc="32" dirty="0">
                <a:latin typeface="Arial"/>
                <a:cs typeface="Arial"/>
              </a:rPr>
              <a:t>(</a:t>
            </a:r>
            <a:r>
              <a:rPr sz="1537" b="1" spc="32" dirty="0">
                <a:latin typeface="Verdana"/>
                <a:cs typeface="Verdana"/>
              </a:rPr>
              <a:t>x</a:t>
            </a:r>
            <a:r>
              <a:rPr sz="1602" spc="47" baseline="-12195" dirty="0">
                <a:latin typeface="Arial"/>
                <a:cs typeface="Arial"/>
              </a:rPr>
              <a:t>2</a:t>
            </a:r>
            <a:r>
              <a:rPr sz="1537" i="1" spc="32" dirty="0">
                <a:latin typeface="Times New Roman"/>
                <a:cs typeface="Times New Roman"/>
              </a:rPr>
              <a:t>,</a:t>
            </a:r>
            <a:r>
              <a:rPr sz="1537" i="1" spc="-127" dirty="0">
                <a:latin typeface="Times New Roman"/>
                <a:cs typeface="Times New Roman"/>
              </a:rPr>
              <a:t> </a:t>
            </a:r>
            <a:r>
              <a:rPr sz="1537" i="1" spc="44" dirty="0">
                <a:latin typeface="Times New Roman"/>
                <a:cs typeface="Times New Roman"/>
              </a:rPr>
              <a:t>y</a:t>
            </a:r>
            <a:r>
              <a:rPr sz="1602" spc="66" baseline="-12195" dirty="0">
                <a:latin typeface="Arial"/>
                <a:cs typeface="Arial"/>
              </a:rPr>
              <a:t>2</a:t>
            </a:r>
            <a:r>
              <a:rPr sz="1537" spc="44" dirty="0">
                <a:latin typeface="Arial"/>
                <a:cs typeface="Arial"/>
              </a:rPr>
              <a:t>)</a:t>
            </a:r>
            <a:r>
              <a:rPr sz="1537" i="1" spc="44" dirty="0">
                <a:latin typeface="Times New Roman"/>
                <a:cs typeface="Times New Roman"/>
              </a:rPr>
              <a:t>,</a:t>
            </a:r>
            <a:r>
              <a:rPr sz="1537" i="1" spc="-122" dirty="0">
                <a:latin typeface="Times New Roman"/>
                <a:cs typeface="Times New Roman"/>
              </a:rPr>
              <a:t> </a:t>
            </a:r>
            <a:r>
              <a:rPr sz="1537" spc="-59" dirty="0">
                <a:latin typeface="DejaVu Sans"/>
                <a:cs typeface="DejaVu Sans"/>
              </a:rPr>
              <a:t>·</a:t>
            </a:r>
            <a:r>
              <a:rPr sz="1537" spc="-232" dirty="0">
                <a:latin typeface="DejaVu Sans"/>
                <a:cs typeface="DejaVu Sans"/>
              </a:rPr>
              <a:t> </a:t>
            </a:r>
            <a:r>
              <a:rPr sz="1537" spc="-59" dirty="0">
                <a:latin typeface="DejaVu Sans"/>
                <a:cs typeface="DejaVu Sans"/>
              </a:rPr>
              <a:t>·</a:t>
            </a:r>
            <a:r>
              <a:rPr sz="1537" spc="-232" dirty="0">
                <a:latin typeface="DejaVu Sans"/>
                <a:cs typeface="DejaVu Sans"/>
              </a:rPr>
              <a:t> </a:t>
            </a:r>
            <a:r>
              <a:rPr sz="1537" spc="-59" dirty="0">
                <a:latin typeface="DejaVu Sans"/>
                <a:cs typeface="DejaVu Sans"/>
              </a:rPr>
              <a:t>·</a:t>
            </a:r>
            <a:r>
              <a:rPr sz="1537" spc="28" dirty="0">
                <a:latin typeface="DejaVu Sans"/>
                <a:cs typeface="DejaVu Sans"/>
              </a:rPr>
              <a:t> </a:t>
            </a:r>
            <a:r>
              <a:rPr sz="1537" i="1" spc="44" dirty="0">
                <a:latin typeface="Times New Roman"/>
                <a:cs typeface="Times New Roman"/>
              </a:rPr>
              <a:t>,</a:t>
            </a:r>
            <a:r>
              <a:rPr sz="1537" i="1" spc="-127" dirty="0">
                <a:latin typeface="Times New Roman"/>
                <a:cs typeface="Times New Roman"/>
              </a:rPr>
              <a:t> </a:t>
            </a:r>
            <a:r>
              <a:rPr sz="1537" spc="86" dirty="0">
                <a:latin typeface="Arial"/>
                <a:cs typeface="Arial"/>
              </a:rPr>
              <a:t>(</a:t>
            </a:r>
            <a:r>
              <a:rPr sz="1537" b="1" spc="86" dirty="0">
                <a:latin typeface="Verdana"/>
                <a:cs typeface="Verdana"/>
              </a:rPr>
              <a:t>x</a:t>
            </a:r>
            <a:r>
              <a:rPr sz="1602" i="1" spc="128" baseline="-12195" dirty="0">
                <a:latin typeface="Times New Roman"/>
                <a:cs typeface="Times New Roman"/>
              </a:rPr>
              <a:t>N</a:t>
            </a:r>
            <a:r>
              <a:rPr sz="1602" i="1" spc="-180" baseline="-12195" dirty="0">
                <a:latin typeface="Times New Roman"/>
                <a:cs typeface="Times New Roman"/>
              </a:rPr>
              <a:t> </a:t>
            </a:r>
            <a:r>
              <a:rPr sz="1537" i="1" spc="44" dirty="0">
                <a:latin typeface="Times New Roman"/>
                <a:cs typeface="Times New Roman"/>
              </a:rPr>
              <a:t>,</a:t>
            </a:r>
            <a:r>
              <a:rPr sz="1537" i="1" spc="-130" dirty="0">
                <a:latin typeface="Times New Roman"/>
                <a:cs typeface="Times New Roman"/>
              </a:rPr>
              <a:t> </a:t>
            </a:r>
            <a:r>
              <a:rPr sz="1537" i="1" spc="115" dirty="0">
                <a:latin typeface="Times New Roman"/>
                <a:cs typeface="Times New Roman"/>
              </a:rPr>
              <a:t>y</a:t>
            </a:r>
            <a:r>
              <a:rPr sz="1602" i="1" spc="172" baseline="-12195" dirty="0">
                <a:latin typeface="Times New Roman"/>
                <a:cs typeface="Times New Roman"/>
              </a:rPr>
              <a:t>N</a:t>
            </a:r>
            <a:r>
              <a:rPr sz="1602" i="1" spc="-187" baseline="-12195" dirty="0">
                <a:latin typeface="Times New Roman"/>
                <a:cs typeface="Times New Roman"/>
              </a:rPr>
              <a:t> </a:t>
            </a:r>
            <a:r>
              <a:rPr sz="1537" spc="88" dirty="0">
                <a:latin typeface="Arial"/>
                <a:cs typeface="Arial"/>
              </a:rPr>
              <a:t>)</a:t>
            </a:r>
            <a:endParaRPr sz="1537" dirty="0">
              <a:latin typeface="Arial"/>
              <a:cs typeface="Arial"/>
            </a:endParaRPr>
          </a:p>
          <a:p>
            <a:pPr marL="6615">
              <a:spcBef>
                <a:spcPts val="692"/>
              </a:spcBef>
            </a:pPr>
            <a:r>
              <a:rPr sz="1667" spc="-28" dirty="0">
                <a:latin typeface="+mn-lt"/>
                <a:cs typeface="Times New Roman"/>
              </a:rPr>
              <a:t>and run a PLA iteration on it.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22010" y="3962400"/>
            <a:ext cx="1419490" cy="263225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164366" indent="-157751">
              <a:spcBef>
                <a:spcPts val="52"/>
              </a:spcBef>
              <a:buFont typeface="DejaVu Sans"/>
              <a:buChar char="•"/>
              <a:tabLst>
                <a:tab pos="164697" algn="l"/>
              </a:tabLst>
            </a:pPr>
            <a:r>
              <a:rPr sz="1667" spc="-28" dirty="0">
                <a:latin typeface="+mn-lt"/>
                <a:cs typeface="Times New Roman"/>
              </a:rPr>
              <a:t>That's it!</a:t>
            </a:r>
          </a:p>
        </p:txBody>
      </p:sp>
      <p:sp>
        <p:nvSpPr>
          <p:cNvPr id="23" name="object 23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247252" y="492513"/>
            <a:ext cx="6019800" cy="50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sz="1583" kern="0" dirty="0"/>
          </a:p>
          <a:p>
            <a:r>
              <a:rPr lang="en-US" sz="2000" kern="0" dirty="0">
                <a:latin typeface="Arial" charset="0"/>
                <a:ea typeface="+mn-ea"/>
                <a:cs typeface="+mn-cs"/>
              </a:rPr>
              <a:t>Iterations of the PLA</a:t>
            </a:r>
            <a:endParaRPr lang="de-DE" sz="2000" kern="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44918" y="2092795"/>
            <a:ext cx="1617398" cy="1348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" name="object 4"/>
          <p:cNvSpPr/>
          <p:nvPr/>
        </p:nvSpPr>
        <p:spPr>
          <a:xfrm>
            <a:off x="5683607" y="2635942"/>
            <a:ext cx="81586" cy="81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" name="object 5"/>
          <p:cNvSpPr/>
          <p:nvPr/>
        </p:nvSpPr>
        <p:spPr>
          <a:xfrm>
            <a:off x="5584107" y="2635942"/>
            <a:ext cx="81591" cy="81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" name="object 6"/>
          <p:cNvSpPr/>
          <p:nvPr/>
        </p:nvSpPr>
        <p:spPr>
          <a:xfrm>
            <a:off x="5783101" y="2635942"/>
            <a:ext cx="81586" cy="81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" name="object 7"/>
          <p:cNvSpPr/>
          <p:nvPr/>
        </p:nvSpPr>
        <p:spPr>
          <a:xfrm>
            <a:off x="5882595" y="2635942"/>
            <a:ext cx="81586" cy="81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" name="object 8"/>
          <p:cNvSpPr/>
          <p:nvPr/>
        </p:nvSpPr>
        <p:spPr>
          <a:xfrm>
            <a:off x="5982090" y="2635942"/>
            <a:ext cx="81586" cy="81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" name="object 9"/>
          <p:cNvSpPr/>
          <p:nvPr/>
        </p:nvSpPr>
        <p:spPr>
          <a:xfrm>
            <a:off x="6081584" y="2635942"/>
            <a:ext cx="81613" cy="815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" name="object 10"/>
          <p:cNvSpPr/>
          <p:nvPr/>
        </p:nvSpPr>
        <p:spPr>
          <a:xfrm>
            <a:off x="6181105" y="2635942"/>
            <a:ext cx="81586" cy="815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1" name="object 11"/>
          <p:cNvSpPr/>
          <p:nvPr/>
        </p:nvSpPr>
        <p:spPr>
          <a:xfrm>
            <a:off x="6380095" y="2635942"/>
            <a:ext cx="81586" cy="815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2" name="object 12"/>
          <p:cNvSpPr/>
          <p:nvPr/>
        </p:nvSpPr>
        <p:spPr>
          <a:xfrm>
            <a:off x="6479590" y="2635942"/>
            <a:ext cx="81586" cy="815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3" name="object 13"/>
          <p:cNvSpPr/>
          <p:nvPr/>
        </p:nvSpPr>
        <p:spPr>
          <a:xfrm>
            <a:off x="6280600" y="2635942"/>
            <a:ext cx="81586" cy="815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4" name="object 14"/>
          <p:cNvSpPr txBox="1"/>
          <p:nvPr/>
        </p:nvSpPr>
        <p:spPr>
          <a:xfrm>
            <a:off x="5679089" y="2348860"/>
            <a:ext cx="807254" cy="179141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128" b="1" dirty="0">
                <a:latin typeface="Arial"/>
                <a:cs typeface="Arial"/>
              </a:rPr>
              <a:t>S A M P L</a:t>
            </a:r>
            <a:r>
              <a:rPr sz="1128" b="1" spc="-54" dirty="0">
                <a:latin typeface="Arial"/>
                <a:cs typeface="Arial"/>
              </a:rPr>
              <a:t> </a:t>
            </a:r>
            <a:r>
              <a:rPr sz="1128" b="1" dirty="0">
                <a:latin typeface="Arial"/>
                <a:cs typeface="Arial"/>
              </a:rPr>
              <a:t>E</a:t>
            </a:r>
            <a:endParaRPr sz="112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5348" y="1871283"/>
            <a:ext cx="337619" cy="179141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128" b="1" dirty="0">
                <a:latin typeface="Arial"/>
                <a:cs typeface="Arial"/>
              </a:rPr>
              <a:t>B I</a:t>
            </a:r>
            <a:r>
              <a:rPr sz="1128" b="1" spc="-46" dirty="0">
                <a:latin typeface="Arial"/>
                <a:cs typeface="Arial"/>
              </a:rPr>
              <a:t> </a:t>
            </a:r>
            <a:r>
              <a:rPr sz="1128" b="1" dirty="0">
                <a:latin typeface="Arial"/>
                <a:cs typeface="Arial"/>
              </a:rPr>
              <a:t>N</a:t>
            </a:r>
            <a:endParaRPr sz="1128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39797" y="2738884"/>
            <a:ext cx="1078178" cy="389992"/>
          </a:xfrm>
          <a:prstGeom prst="rect">
            <a:avLst/>
          </a:prstGeom>
        </p:spPr>
        <p:txBody>
          <a:bodyPr vert="horz" wrap="square" lIns="0" tIns="34176" rIns="0" bIns="0" rtlCol="0">
            <a:spAutoFit/>
          </a:bodyPr>
          <a:lstStyle/>
          <a:p>
            <a:pPr marL="5512" marR="2205" indent="159013">
              <a:lnSpc>
                <a:spcPct val="87800"/>
              </a:lnSpc>
              <a:spcBef>
                <a:spcPts val="269"/>
              </a:spcBef>
              <a:tabLst>
                <a:tab pos="220193" algn="l"/>
                <a:tab pos="467117" algn="l"/>
                <a:tab pos="522786" algn="l"/>
              </a:tabLst>
            </a:pPr>
            <a:r>
              <a:rPr lang="de-DE" sz="1497" spc="2" dirty="0">
                <a:latin typeface="Symbol"/>
                <a:cs typeface="Symbol"/>
              </a:rPr>
              <a:t></a:t>
            </a:r>
            <a:r>
              <a:rPr sz="1497" spc="17" dirty="0">
                <a:latin typeface="Times New Roman"/>
                <a:cs typeface="Times New Roman"/>
              </a:rPr>
              <a:t> </a:t>
            </a:r>
            <a:r>
              <a:rPr sz="1128" b="1" dirty="0">
                <a:latin typeface="Arial"/>
                <a:cs typeface="Arial"/>
              </a:rPr>
              <a:t>=	fraction  of	red		marbles</a:t>
            </a:r>
            <a:endParaRPr sz="1128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27474" y="3514943"/>
            <a:ext cx="1105738" cy="409101"/>
          </a:xfrm>
          <a:prstGeom prst="rect">
            <a:avLst/>
          </a:prstGeom>
        </p:spPr>
        <p:txBody>
          <a:bodyPr vert="horz" wrap="square" lIns="0" tIns="9095" rIns="0" bIns="0" rtlCol="0">
            <a:spAutoFit/>
          </a:bodyPr>
          <a:lstStyle/>
          <a:p>
            <a:pPr marL="5512" marR="2205" indent="19843">
              <a:lnSpc>
                <a:spcPct val="98800"/>
              </a:lnSpc>
              <a:spcBef>
                <a:spcPts val="72"/>
              </a:spcBef>
              <a:tabLst>
                <a:tab pos="220193" algn="l"/>
                <a:tab pos="367631" algn="l"/>
                <a:tab pos="522786" algn="l"/>
              </a:tabLst>
            </a:pPr>
            <a:r>
              <a:rPr sz="1497" spc="2" dirty="0">
                <a:latin typeface="Symbol"/>
                <a:cs typeface="Symbol"/>
              </a:rPr>
              <a:t></a:t>
            </a:r>
            <a:r>
              <a:rPr sz="1497" spc="167" dirty="0">
                <a:latin typeface="Times New Roman"/>
                <a:cs typeface="Times New Roman"/>
              </a:rPr>
              <a:t> </a:t>
            </a:r>
            <a:r>
              <a:rPr sz="1128" b="1" dirty="0">
                <a:latin typeface="Arial"/>
                <a:cs typeface="Arial"/>
              </a:rPr>
              <a:t>=	probability  of	red	marbles</a:t>
            </a:r>
            <a:endParaRPr sz="1128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68781" y="1688213"/>
            <a:ext cx="72209" cy="63019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368" spc="2" dirty="0">
                <a:solidFill>
                  <a:srgbClr val="E7F2E7"/>
                </a:solidFill>
                <a:latin typeface="Times New Roman"/>
                <a:cs typeface="Times New Roman"/>
              </a:rPr>
              <a:t>top</a:t>
            </a:r>
            <a:endParaRPr sz="36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73533" y="3956701"/>
            <a:ext cx="146348" cy="63019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368" spc="2" dirty="0">
                <a:solidFill>
                  <a:srgbClr val="E7F2E7"/>
                </a:solidFill>
                <a:latin typeface="Times New Roman"/>
                <a:cs typeface="Times New Roman"/>
              </a:rPr>
              <a:t>bottom</a:t>
            </a:r>
            <a:endParaRPr sz="36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29291" y="3432897"/>
            <a:ext cx="881944" cy="0"/>
          </a:xfrm>
          <a:custGeom>
            <a:avLst/>
            <a:gdLst/>
            <a:ahLst/>
            <a:cxnLst/>
            <a:rect l="l" t="t" r="r" b="b"/>
            <a:pathLst>
              <a:path w="2032000">
                <a:moveTo>
                  <a:pt x="0" y="0"/>
                </a:moveTo>
                <a:lnTo>
                  <a:pt x="2031949" y="0"/>
                </a:lnTo>
              </a:path>
            </a:pathLst>
          </a:custGeom>
          <a:ln w="366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1" name="object 21"/>
          <p:cNvSpPr txBox="1"/>
          <p:nvPr/>
        </p:nvSpPr>
        <p:spPr>
          <a:xfrm>
            <a:off x="890897" y="1405671"/>
            <a:ext cx="5091192" cy="2621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281" i="1" spc="-37" dirty="0">
                <a:latin typeface="Times New Roman"/>
                <a:cs typeface="Times New Roman"/>
              </a:rPr>
              <a:t>- </a:t>
            </a:r>
            <a:r>
              <a:rPr sz="1667" spc="-28" dirty="0">
                <a:latin typeface="+mn-lt"/>
                <a:cs typeface="Times New Roman"/>
              </a:rPr>
              <a:t>Consider a </a:t>
            </a:r>
            <a:r>
              <a:rPr lang="de-DE" sz="1667" spc="-28" dirty="0">
                <a:latin typeface="+mn-lt"/>
                <a:cs typeface="Times New Roman"/>
              </a:rPr>
              <a:t>'</a:t>
            </a:r>
            <a:r>
              <a:rPr sz="1667" spc="-28" dirty="0">
                <a:latin typeface="+mn-lt"/>
                <a:cs typeface="Times New Roman"/>
              </a:rPr>
              <a:t>bin' with </a:t>
            </a:r>
            <a:r>
              <a:rPr sz="1667" i="1" spc="-65" dirty="0">
                <a:solidFill>
                  <a:srgbClr val="E51919"/>
                </a:solidFill>
                <a:latin typeface="+mn-lt"/>
                <a:cs typeface="Times New Roman"/>
              </a:rPr>
              <a:t>red </a:t>
            </a:r>
            <a:r>
              <a:rPr sz="1667" i="1" spc="-54" dirty="0">
                <a:latin typeface="+mn-lt"/>
                <a:cs typeface="Times New Roman"/>
              </a:rPr>
              <a:t>and </a:t>
            </a:r>
            <a:r>
              <a:rPr sz="1667" i="1" spc="-61" dirty="0">
                <a:solidFill>
                  <a:srgbClr val="197F19"/>
                </a:solidFill>
                <a:latin typeface="+mn-lt"/>
                <a:cs typeface="Times New Roman"/>
              </a:rPr>
              <a:t>green</a:t>
            </a:r>
            <a:r>
              <a:rPr sz="1667" i="1" spc="-13" dirty="0">
                <a:solidFill>
                  <a:srgbClr val="197F19"/>
                </a:solidFill>
                <a:latin typeface="+mn-lt"/>
                <a:cs typeface="Times New Roman"/>
              </a:rPr>
              <a:t> </a:t>
            </a:r>
            <a:r>
              <a:rPr sz="1667" i="1" spc="-54" dirty="0">
                <a:latin typeface="+mn-lt"/>
                <a:cs typeface="Times New Roman"/>
              </a:rPr>
              <a:t>marbles.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1900" y="1871282"/>
            <a:ext cx="1861454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063" spc="6" dirty="0">
                <a:latin typeface="Verdana"/>
                <a:cs typeface="Verdana"/>
              </a:rPr>
              <a:t>P</a:t>
            </a:r>
            <a:r>
              <a:rPr sz="1281" spc="6" dirty="0">
                <a:latin typeface="Arial"/>
                <a:cs typeface="Arial"/>
              </a:rPr>
              <a:t>[ </a:t>
            </a:r>
            <a:r>
              <a:rPr sz="1281" i="1" spc="-15" dirty="0">
                <a:latin typeface="Times New Roman"/>
                <a:cs typeface="Times New Roman"/>
              </a:rPr>
              <a:t>pi</a:t>
            </a:r>
            <a:r>
              <a:rPr lang="de-DE" sz="1281" i="1" spc="-15" dirty="0">
                <a:latin typeface="Times New Roman"/>
                <a:cs typeface="Times New Roman"/>
              </a:rPr>
              <a:t>c</a:t>
            </a:r>
            <a:r>
              <a:rPr sz="1281" i="1" spc="-17" dirty="0">
                <a:latin typeface="Times New Roman"/>
                <a:cs typeface="Times New Roman"/>
              </a:rPr>
              <a:t>king </a:t>
            </a:r>
            <a:r>
              <a:rPr sz="1281" i="1" spc="-78" dirty="0">
                <a:latin typeface="Times New Roman"/>
                <a:cs typeface="Times New Roman"/>
              </a:rPr>
              <a:t>a </a:t>
            </a:r>
            <a:r>
              <a:rPr sz="1281" i="1" spc="-65" dirty="0">
                <a:solidFill>
                  <a:srgbClr val="E51919"/>
                </a:solidFill>
                <a:latin typeface="Times New Roman"/>
                <a:cs typeface="Times New Roman"/>
              </a:rPr>
              <a:t>red </a:t>
            </a:r>
            <a:r>
              <a:rPr sz="1281" i="1" spc="-63" dirty="0">
                <a:latin typeface="Times New Roman"/>
                <a:cs typeface="Times New Roman"/>
              </a:rPr>
              <a:t>marble </a:t>
            </a:r>
            <a:r>
              <a:rPr sz="1281" spc="2" dirty="0">
                <a:latin typeface="Arial"/>
                <a:cs typeface="Arial"/>
              </a:rPr>
              <a:t>] 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-247" dirty="0">
                <a:latin typeface="Arial"/>
                <a:cs typeface="Arial"/>
              </a:rPr>
              <a:t> </a:t>
            </a:r>
            <a:r>
              <a:rPr sz="1281" spc="-37" dirty="0">
                <a:latin typeface="DejaVu Sans"/>
                <a:cs typeface="DejaVu Sans"/>
              </a:rPr>
              <a:t>µ</a:t>
            </a:r>
            <a:endParaRPr sz="1281" dirty="0">
              <a:latin typeface="DejaVu Sans"/>
              <a:cs typeface="DejaVu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81900" y="2278080"/>
            <a:ext cx="2284236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063" spc="6" dirty="0">
                <a:latin typeface="Verdana"/>
                <a:cs typeface="Verdana"/>
              </a:rPr>
              <a:t>P</a:t>
            </a:r>
            <a:r>
              <a:rPr sz="1281" spc="6" dirty="0">
                <a:latin typeface="Arial"/>
                <a:cs typeface="Arial"/>
              </a:rPr>
              <a:t>[ </a:t>
            </a:r>
            <a:r>
              <a:rPr sz="1281" i="1" spc="-15" dirty="0">
                <a:latin typeface="Times New Roman"/>
                <a:cs typeface="Times New Roman"/>
              </a:rPr>
              <a:t>pi</a:t>
            </a:r>
            <a:r>
              <a:rPr lang="de-DE" sz="1281" i="1" spc="-15" dirty="0">
                <a:latin typeface="Times New Roman"/>
                <a:cs typeface="Times New Roman"/>
              </a:rPr>
              <a:t>c</a:t>
            </a:r>
            <a:r>
              <a:rPr sz="1281" i="1" spc="-17" dirty="0">
                <a:latin typeface="Times New Roman"/>
                <a:cs typeface="Times New Roman"/>
              </a:rPr>
              <a:t>king </a:t>
            </a:r>
            <a:r>
              <a:rPr sz="1281" i="1" spc="-78" dirty="0">
                <a:latin typeface="Times New Roman"/>
                <a:cs typeface="Times New Roman"/>
              </a:rPr>
              <a:t>a </a:t>
            </a:r>
            <a:r>
              <a:rPr sz="1281" i="1" spc="-61" dirty="0">
                <a:solidFill>
                  <a:srgbClr val="197F19"/>
                </a:solidFill>
                <a:latin typeface="Times New Roman"/>
                <a:cs typeface="Times New Roman"/>
              </a:rPr>
              <a:t>green </a:t>
            </a:r>
            <a:r>
              <a:rPr sz="1281" i="1" spc="-63" dirty="0">
                <a:latin typeface="Times New Roman"/>
                <a:cs typeface="Times New Roman"/>
              </a:rPr>
              <a:t>marble </a:t>
            </a:r>
            <a:r>
              <a:rPr sz="1281" spc="2" dirty="0">
                <a:latin typeface="Arial"/>
                <a:cs typeface="Arial"/>
              </a:rPr>
              <a:t>] </a:t>
            </a:r>
            <a:r>
              <a:rPr sz="1281" spc="256" dirty="0">
                <a:latin typeface="Arial"/>
                <a:cs typeface="Arial"/>
              </a:rPr>
              <a:t>= </a:t>
            </a:r>
            <a:r>
              <a:rPr sz="1281" spc="-67" dirty="0">
                <a:latin typeface="Arial"/>
                <a:cs typeface="Arial"/>
              </a:rPr>
              <a:t>1 </a:t>
            </a:r>
            <a:r>
              <a:rPr sz="1281" spc="-69" dirty="0">
                <a:latin typeface="DejaVu Sans"/>
                <a:cs typeface="DejaVu Sans"/>
              </a:rPr>
              <a:t>−</a:t>
            </a:r>
            <a:r>
              <a:rPr sz="1281" spc="-115" dirty="0">
                <a:latin typeface="DejaVu Sans"/>
                <a:cs typeface="DejaVu Sans"/>
              </a:rPr>
              <a:t> </a:t>
            </a:r>
            <a:r>
              <a:rPr sz="1281" spc="-37" dirty="0">
                <a:latin typeface="DejaVu Sans"/>
                <a:cs typeface="DejaVu Sans"/>
              </a:rPr>
              <a:t>µ</a:t>
            </a:r>
            <a:endParaRPr sz="1281" dirty="0">
              <a:latin typeface="DejaVu Sans"/>
              <a:cs typeface="DejaVu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6676" y="2629842"/>
            <a:ext cx="2920013" cy="520046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281" i="1" spc="-37" dirty="0">
                <a:latin typeface="+mn-lt"/>
                <a:cs typeface="Times New Roman"/>
              </a:rPr>
              <a:t>- </a:t>
            </a:r>
            <a:r>
              <a:rPr sz="1667" i="1" spc="-2" dirty="0">
                <a:latin typeface="+mn-lt"/>
                <a:cs typeface="Times New Roman"/>
              </a:rPr>
              <a:t>The </a:t>
            </a:r>
            <a:r>
              <a:rPr sz="1667" i="1" spc="-56" dirty="0">
                <a:latin typeface="+mn-lt"/>
                <a:cs typeface="Times New Roman"/>
              </a:rPr>
              <a:t>value </a:t>
            </a:r>
            <a:r>
              <a:rPr sz="1667" i="1" spc="-28" dirty="0">
                <a:latin typeface="+mn-lt"/>
                <a:cs typeface="Times New Roman"/>
              </a:rPr>
              <a:t>of </a:t>
            </a:r>
            <a:r>
              <a:rPr sz="1667" spc="-37" dirty="0">
                <a:latin typeface="+mn-lt"/>
                <a:cs typeface="DejaVu Sans"/>
              </a:rPr>
              <a:t>µ </a:t>
            </a:r>
            <a:r>
              <a:rPr sz="1667" i="1" spc="-65" dirty="0">
                <a:latin typeface="+mn-lt"/>
                <a:cs typeface="Times New Roman"/>
              </a:rPr>
              <a:t>is</a:t>
            </a:r>
            <a:r>
              <a:rPr sz="1667" i="1" u="heavy" spc="-65" dirty="0">
                <a:uFill>
                  <a:solidFill>
                    <a:srgbClr val="000000"/>
                  </a:solidFill>
                </a:uFill>
                <a:latin typeface="+mn-lt"/>
                <a:cs typeface="Times New Roman"/>
              </a:rPr>
              <a:t> </a:t>
            </a:r>
            <a:r>
              <a:rPr sz="1667" i="1" u="heavy" spc="-46" dirty="0">
                <a:uFill>
                  <a:solidFill>
                    <a:srgbClr val="000000"/>
                  </a:solidFill>
                </a:uFill>
                <a:latin typeface="+mn-lt"/>
                <a:cs typeface="Times New Roman"/>
              </a:rPr>
              <a:t>unknown</a:t>
            </a:r>
            <a:r>
              <a:rPr sz="1667" i="1" spc="-46" dirty="0">
                <a:latin typeface="+mn-lt"/>
                <a:cs typeface="Times New Roman"/>
              </a:rPr>
              <a:t> </a:t>
            </a:r>
            <a:r>
              <a:rPr sz="1667" i="1" spc="4" dirty="0">
                <a:latin typeface="+mn-lt"/>
                <a:cs typeface="Times New Roman"/>
              </a:rPr>
              <a:t>to</a:t>
            </a:r>
            <a:r>
              <a:rPr sz="1667" i="1" spc="-106" dirty="0">
                <a:latin typeface="+mn-lt"/>
                <a:cs typeface="Times New Roman"/>
              </a:rPr>
              <a:t> </a:t>
            </a:r>
            <a:r>
              <a:rPr sz="1667" i="1" spc="-31" dirty="0">
                <a:latin typeface="+mn-lt"/>
                <a:cs typeface="Times New Roman"/>
              </a:rPr>
              <a:t>us.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6678" y="3372144"/>
            <a:ext cx="2583293" cy="520046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281" i="1" spc="-37" dirty="0">
                <a:latin typeface="Times New Roman"/>
                <a:cs typeface="Times New Roman"/>
              </a:rPr>
              <a:t>- </a:t>
            </a:r>
            <a:r>
              <a:rPr sz="1667" i="1" spc="-23" dirty="0">
                <a:latin typeface="+mn-lt"/>
                <a:cs typeface="Times New Roman"/>
              </a:rPr>
              <a:t>We </a:t>
            </a:r>
            <a:r>
              <a:rPr sz="1667" i="1" spc="19" dirty="0">
                <a:latin typeface="+mn-lt"/>
                <a:cs typeface="Times New Roman"/>
              </a:rPr>
              <a:t>pi</a:t>
            </a:r>
            <a:r>
              <a:rPr lang="de-DE" sz="1667" i="1" spc="19" dirty="0">
                <a:latin typeface="+mn-lt"/>
                <a:cs typeface="Times New Roman"/>
              </a:rPr>
              <a:t>c</a:t>
            </a:r>
            <a:r>
              <a:rPr sz="1667" i="1" spc="23" dirty="0">
                <a:latin typeface="+mn-lt"/>
                <a:cs typeface="Times New Roman"/>
              </a:rPr>
              <a:t>k </a:t>
            </a:r>
            <a:r>
              <a:rPr sz="1667" spc="78" dirty="0">
                <a:latin typeface="+mn-lt"/>
                <a:cs typeface="DejaVu Sans"/>
              </a:rPr>
              <a:t>N </a:t>
            </a:r>
            <a:r>
              <a:rPr sz="1667" i="1" spc="-61" dirty="0">
                <a:latin typeface="+mn-lt"/>
                <a:cs typeface="Times New Roman"/>
              </a:rPr>
              <a:t>marbles</a:t>
            </a:r>
            <a:r>
              <a:rPr sz="1667" i="1" spc="67" dirty="0">
                <a:latin typeface="+mn-lt"/>
                <a:cs typeface="Times New Roman"/>
              </a:rPr>
              <a:t> </a:t>
            </a:r>
            <a:r>
              <a:rPr sz="1667" i="1" spc="-43" dirty="0">
                <a:latin typeface="+mn-lt"/>
                <a:cs typeface="Times New Roman"/>
              </a:rPr>
              <a:t>independently</a:t>
            </a:r>
            <a:r>
              <a:rPr sz="1281" i="1" spc="-43" dirty="0">
                <a:latin typeface="Times New Roman"/>
                <a:cs typeface="Times New Roman"/>
              </a:rPr>
              <a:t>.</a:t>
            </a:r>
            <a:endParaRPr sz="1281" dirty="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6438" y="4263518"/>
            <a:ext cx="5306253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-37" dirty="0">
                <a:latin typeface="+mn-lt"/>
                <a:cs typeface="Times New Roman"/>
              </a:rPr>
              <a:t>- </a:t>
            </a:r>
            <a:r>
              <a:rPr sz="1667" i="1" spc="-2" dirty="0">
                <a:latin typeface="+mn-lt"/>
                <a:cs typeface="Times New Roman"/>
              </a:rPr>
              <a:t>The </a:t>
            </a:r>
            <a:r>
              <a:rPr sz="1667" i="1" spc="-13" dirty="0" err="1">
                <a:latin typeface="+mn-lt"/>
                <a:cs typeface="Times New Roman"/>
              </a:rPr>
              <a:t>fra</a:t>
            </a:r>
            <a:r>
              <a:rPr lang="de-DE" sz="1667" i="1" spc="-13" dirty="0">
                <a:latin typeface="+mn-lt"/>
                <a:cs typeface="Times New Roman"/>
              </a:rPr>
              <a:t>c</a:t>
            </a:r>
            <a:r>
              <a:rPr sz="1667" i="1" spc="-13" dirty="0" err="1">
                <a:latin typeface="+mn-lt"/>
                <a:cs typeface="Times New Roman"/>
              </a:rPr>
              <a:t>tion</a:t>
            </a:r>
            <a:r>
              <a:rPr sz="1667" i="1" spc="-13" dirty="0">
                <a:latin typeface="+mn-lt"/>
                <a:cs typeface="Times New Roman"/>
              </a:rPr>
              <a:t> </a:t>
            </a:r>
            <a:r>
              <a:rPr sz="1667" i="1" spc="-28" dirty="0">
                <a:latin typeface="+mn-lt"/>
                <a:cs typeface="Times New Roman"/>
              </a:rPr>
              <a:t>of </a:t>
            </a:r>
            <a:r>
              <a:rPr sz="1667" i="1" spc="-65" dirty="0">
                <a:solidFill>
                  <a:srgbClr val="E51919"/>
                </a:solidFill>
                <a:latin typeface="+mn-lt"/>
                <a:cs typeface="Times New Roman"/>
              </a:rPr>
              <a:t>red </a:t>
            </a:r>
            <a:r>
              <a:rPr sz="1667" i="1" spc="-61" dirty="0">
                <a:latin typeface="+mn-lt"/>
                <a:cs typeface="Times New Roman"/>
              </a:rPr>
              <a:t>marbles in </a:t>
            </a:r>
            <a:r>
              <a:rPr sz="1667" i="1" spc="-49" dirty="0">
                <a:latin typeface="+mn-lt"/>
                <a:cs typeface="Times New Roman"/>
              </a:rPr>
              <a:t>sample </a:t>
            </a:r>
            <a:r>
              <a:rPr sz="1667" spc="256" dirty="0">
                <a:latin typeface="+mn-lt"/>
                <a:cs typeface="Arial"/>
              </a:rPr>
              <a:t>=</a:t>
            </a:r>
            <a:r>
              <a:rPr sz="1667" spc="-202" dirty="0">
                <a:latin typeface="+mn-lt"/>
                <a:cs typeface="Arial"/>
              </a:rPr>
              <a:t> </a:t>
            </a:r>
            <a:r>
              <a:rPr lang="de-DE" sz="1667" spc="2" dirty="0">
                <a:latin typeface="Symbol"/>
                <a:cs typeface="Symbol"/>
              </a:rPr>
              <a:t></a:t>
            </a:r>
            <a:endParaRPr sz="1667" dirty="0">
              <a:latin typeface="+mn-lt"/>
              <a:cs typeface="DejaVu Sans"/>
            </a:endParaRPr>
          </a:p>
        </p:txBody>
      </p:sp>
      <p:sp>
        <p:nvSpPr>
          <p:cNvPr id="33" name="Title 3"/>
          <p:cNvSpPr txBox="1">
            <a:spLocks/>
          </p:cNvSpPr>
          <p:nvPr/>
        </p:nvSpPr>
        <p:spPr>
          <a:xfrm>
            <a:off x="290750" y="514600"/>
            <a:ext cx="6019800" cy="50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sz="1583" kern="0" dirty="0"/>
          </a:p>
          <a:p>
            <a:r>
              <a:rPr lang="en-US" sz="2000" kern="0" dirty="0">
                <a:latin typeface="Arial" charset="0"/>
                <a:ea typeface="+mn-ea"/>
                <a:cs typeface="+mn-cs"/>
              </a:rPr>
              <a:t>Related Experiment</a:t>
            </a:r>
            <a:endParaRPr lang="de-DE" sz="2000" kern="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43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44918" y="2092795"/>
            <a:ext cx="1617398" cy="1348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" name="object 4"/>
          <p:cNvSpPr/>
          <p:nvPr/>
        </p:nvSpPr>
        <p:spPr>
          <a:xfrm>
            <a:off x="5683607" y="2635942"/>
            <a:ext cx="81586" cy="81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" name="object 5"/>
          <p:cNvSpPr/>
          <p:nvPr/>
        </p:nvSpPr>
        <p:spPr>
          <a:xfrm>
            <a:off x="5584107" y="2635942"/>
            <a:ext cx="81591" cy="81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" name="object 6"/>
          <p:cNvSpPr/>
          <p:nvPr/>
        </p:nvSpPr>
        <p:spPr>
          <a:xfrm>
            <a:off x="5783101" y="2635942"/>
            <a:ext cx="81586" cy="81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" name="object 7"/>
          <p:cNvSpPr/>
          <p:nvPr/>
        </p:nvSpPr>
        <p:spPr>
          <a:xfrm>
            <a:off x="5882595" y="2635942"/>
            <a:ext cx="81586" cy="81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" name="object 8"/>
          <p:cNvSpPr/>
          <p:nvPr/>
        </p:nvSpPr>
        <p:spPr>
          <a:xfrm>
            <a:off x="5982090" y="2635942"/>
            <a:ext cx="81586" cy="81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" name="object 9"/>
          <p:cNvSpPr/>
          <p:nvPr/>
        </p:nvSpPr>
        <p:spPr>
          <a:xfrm>
            <a:off x="6081584" y="2635942"/>
            <a:ext cx="81613" cy="815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" name="object 10"/>
          <p:cNvSpPr/>
          <p:nvPr/>
        </p:nvSpPr>
        <p:spPr>
          <a:xfrm>
            <a:off x="6181105" y="2635942"/>
            <a:ext cx="81586" cy="815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1" name="object 11"/>
          <p:cNvSpPr/>
          <p:nvPr/>
        </p:nvSpPr>
        <p:spPr>
          <a:xfrm>
            <a:off x="6380095" y="2635942"/>
            <a:ext cx="81586" cy="815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2" name="object 12"/>
          <p:cNvSpPr/>
          <p:nvPr/>
        </p:nvSpPr>
        <p:spPr>
          <a:xfrm>
            <a:off x="6479590" y="2635942"/>
            <a:ext cx="81586" cy="815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3" name="object 13"/>
          <p:cNvSpPr/>
          <p:nvPr/>
        </p:nvSpPr>
        <p:spPr>
          <a:xfrm>
            <a:off x="6280600" y="2635942"/>
            <a:ext cx="81586" cy="815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4" name="object 14"/>
          <p:cNvSpPr txBox="1"/>
          <p:nvPr/>
        </p:nvSpPr>
        <p:spPr>
          <a:xfrm>
            <a:off x="5679089" y="2348860"/>
            <a:ext cx="807254" cy="179141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128" b="1" dirty="0">
                <a:latin typeface="Arial"/>
                <a:cs typeface="Arial"/>
              </a:rPr>
              <a:t>S A M P L</a:t>
            </a:r>
            <a:r>
              <a:rPr sz="1128" b="1" spc="-54" dirty="0">
                <a:latin typeface="Arial"/>
                <a:cs typeface="Arial"/>
              </a:rPr>
              <a:t> </a:t>
            </a:r>
            <a:r>
              <a:rPr sz="1128" b="1" dirty="0">
                <a:latin typeface="Arial"/>
                <a:cs typeface="Arial"/>
              </a:rPr>
              <a:t>E</a:t>
            </a:r>
            <a:endParaRPr sz="112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5348" y="1871283"/>
            <a:ext cx="337619" cy="179141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128" b="1" dirty="0">
                <a:latin typeface="Arial"/>
                <a:cs typeface="Arial"/>
              </a:rPr>
              <a:t>B I</a:t>
            </a:r>
            <a:r>
              <a:rPr sz="1128" b="1" spc="-46" dirty="0">
                <a:latin typeface="Arial"/>
                <a:cs typeface="Arial"/>
              </a:rPr>
              <a:t> </a:t>
            </a:r>
            <a:r>
              <a:rPr sz="1128" b="1" dirty="0">
                <a:latin typeface="Arial"/>
                <a:cs typeface="Arial"/>
              </a:rPr>
              <a:t>N</a:t>
            </a:r>
            <a:endParaRPr sz="1128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39797" y="2738884"/>
            <a:ext cx="1078178" cy="389992"/>
          </a:xfrm>
          <a:prstGeom prst="rect">
            <a:avLst/>
          </a:prstGeom>
        </p:spPr>
        <p:txBody>
          <a:bodyPr vert="horz" wrap="square" lIns="0" tIns="34176" rIns="0" bIns="0" rtlCol="0">
            <a:spAutoFit/>
          </a:bodyPr>
          <a:lstStyle/>
          <a:p>
            <a:pPr marL="5512" marR="2205" indent="159013">
              <a:lnSpc>
                <a:spcPct val="87800"/>
              </a:lnSpc>
              <a:spcBef>
                <a:spcPts val="269"/>
              </a:spcBef>
              <a:tabLst>
                <a:tab pos="220193" algn="l"/>
                <a:tab pos="467117" algn="l"/>
                <a:tab pos="522786" algn="l"/>
              </a:tabLst>
            </a:pPr>
            <a:r>
              <a:rPr sz="1497" spc="2" dirty="0">
                <a:latin typeface="Symbol"/>
                <a:cs typeface="Symbol"/>
              </a:rPr>
              <a:t></a:t>
            </a:r>
            <a:r>
              <a:rPr sz="1497" spc="17" dirty="0">
                <a:latin typeface="Times New Roman"/>
                <a:cs typeface="Times New Roman"/>
              </a:rPr>
              <a:t> </a:t>
            </a:r>
            <a:r>
              <a:rPr sz="1128" b="1" dirty="0">
                <a:latin typeface="Arial"/>
                <a:cs typeface="Arial"/>
              </a:rPr>
              <a:t>=	fraction  of	red		marbles</a:t>
            </a:r>
            <a:endParaRPr sz="1128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27474" y="3514943"/>
            <a:ext cx="1105738" cy="409101"/>
          </a:xfrm>
          <a:prstGeom prst="rect">
            <a:avLst/>
          </a:prstGeom>
        </p:spPr>
        <p:txBody>
          <a:bodyPr vert="horz" wrap="square" lIns="0" tIns="9095" rIns="0" bIns="0" rtlCol="0">
            <a:spAutoFit/>
          </a:bodyPr>
          <a:lstStyle/>
          <a:p>
            <a:pPr marL="5512" marR="2205" indent="19843">
              <a:lnSpc>
                <a:spcPct val="98800"/>
              </a:lnSpc>
              <a:spcBef>
                <a:spcPts val="72"/>
              </a:spcBef>
              <a:tabLst>
                <a:tab pos="220193" algn="l"/>
                <a:tab pos="367631" algn="l"/>
                <a:tab pos="522786" algn="l"/>
              </a:tabLst>
            </a:pPr>
            <a:r>
              <a:rPr sz="1497" spc="2" dirty="0">
                <a:latin typeface="Symbol"/>
                <a:cs typeface="Symbol"/>
              </a:rPr>
              <a:t></a:t>
            </a:r>
            <a:r>
              <a:rPr sz="1497" spc="167" dirty="0">
                <a:latin typeface="Times New Roman"/>
                <a:cs typeface="Times New Roman"/>
              </a:rPr>
              <a:t> </a:t>
            </a:r>
            <a:r>
              <a:rPr sz="1128" b="1" dirty="0">
                <a:latin typeface="Arial"/>
                <a:cs typeface="Arial"/>
              </a:rPr>
              <a:t>=	probability  of	red	marbles</a:t>
            </a:r>
            <a:endParaRPr sz="1128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68781" y="1688213"/>
            <a:ext cx="72209" cy="63019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368" spc="2" dirty="0">
                <a:solidFill>
                  <a:srgbClr val="E7F2E7"/>
                </a:solidFill>
                <a:latin typeface="Times New Roman"/>
                <a:cs typeface="Times New Roman"/>
              </a:rPr>
              <a:t>top</a:t>
            </a:r>
            <a:endParaRPr sz="36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73533" y="3956701"/>
            <a:ext cx="146348" cy="63019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368" spc="2" dirty="0">
                <a:solidFill>
                  <a:srgbClr val="E7F2E7"/>
                </a:solidFill>
                <a:latin typeface="Times New Roman"/>
                <a:cs typeface="Times New Roman"/>
              </a:rPr>
              <a:t>bottom</a:t>
            </a:r>
            <a:endParaRPr sz="36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29291" y="3432897"/>
            <a:ext cx="881944" cy="0"/>
          </a:xfrm>
          <a:custGeom>
            <a:avLst/>
            <a:gdLst/>
            <a:ahLst/>
            <a:cxnLst/>
            <a:rect l="l" t="t" r="r" b="b"/>
            <a:pathLst>
              <a:path w="2032000">
                <a:moveTo>
                  <a:pt x="0" y="0"/>
                </a:moveTo>
                <a:lnTo>
                  <a:pt x="2031949" y="0"/>
                </a:lnTo>
              </a:path>
            </a:pathLst>
          </a:custGeom>
          <a:ln w="366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1" name="object 21"/>
          <p:cNvSpPr txBox="1"/>
          <p:nvPr/>
        </p:nvSpPr>
        <p:spPr>
          <a:xfrm>
            <a:off x="986675" y="1711194"/>
            <a:ext cx="600825" cy="186493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172" i="1" spc="187" dirty="0">
                <a:latin typeface="+mn-lt"/>
                <a:cs typeface="Times New Roman"/>
              </a:rPr>
              <a:t>No!</a:t>
            </a:r>
            <a:endParaRPr sz="1172" dirty="0">
              <a:latin typeface="+mn-lt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676" y="2012949"/>
            <a:ext cx="2547166" cy="427070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 marR="2205">
              <a:lnSpc>
                <a:spcPct val="106800"/>
              </a:lnSpc>
              <a:spcBef>
                <a:spcPts val="41"/>
              </a:spcBef>
            </a:pPr>
            <a:r>
              <a:rPr sz="1281" i="1" spc="-39" dirty="0">
                <a:latin typeface="+mn-lt"/>
                <a:cs typeface="Times New Roman"/>
              </a:rPr>
              <a:t>Sample</a:t>
            </a:r>
            <a:r>
              <a:rPr sz="1281" i="1" spc="241" dirty="0">
                <a:latin typeface="+mn-lt"/>
                <a:cs typeface="Times New Roman"/>
              </a:rPr>
              <a:t> </a:t>
            </a:r>
            <a:r>
              <a:rPr lang="de-DE" sz="1281" i="1" spc="-27" dirty="0">
                <a:latin typeface="+mn-lt"/>
                <a:cs typeface="Times New Roman"/>
              </a:rPr>
              <a:t>c</a:t>
            </a:r>
            <a:r>
              <a:rPr sz="1281" i="1" spc="-27" dirty="0">
                <a:latin typeface="+mn-lt"/>
                <a:cs typeface="Times New Roman"/>
              </a:rPr>
              <a:t>an </a:t>
            </a:r>
            <a:r>
              <a:rPr sz="1281" i="1" spc="-31" dirty="0">
                <a:latin typeface="+mn-lt"/>
                <a:cs typeface="Times New Roman"/>
              </a:rPr>
              <a:t>be </a:t>
            </a:r>
            <a:r>
              <a:rPr sz="1281" i="1" spc="-27" dirty="0">
                <a:latin typeface="+mn-lt"/>
                <a:cs typeface="Times New Roman"/>
              </a:rPr>
              <a:t>mostly </a:t>
            </a:r>
            <a:r>
              <a:rPr sz="1281" i="1" spc="-61" dirty="0">
                <a:solidFill>
                  <a:srgbClr val="197F19"/>
                </a:solidFill>
                <a:latin typeface="+mn-lt"/>
                <a:cs typeface="Times New Roman"/>
              </a:rPr>
              <a:t>green </a:t>
            </a:r>
            <a:r>
              <a:rPr sz="1281" i="1" spc="-63" dirty="0">
                <a:latin typeface="+mn-lt"/>
                <a:cs typeface="Times New Roman"/>
              </a:rPr>
              <a:t>while </a:t>
            </a:r>
            <a:r>
              <a:rPr sz="1281" i="1" spc="-54" dirty="0">
                <a:latin typeface="+mn-lt"/>
                <a:cs typeface="Times New Roman"/>
              </a:rPr>
              <a:t>bin </a:t>
            </a:r>
            <a:r>
              <a:rPr sz="1281" i="1" spc="-65" dirty="0">
                <a:latin typeface="+mn-lt"/>
                <a:cs typeface="Times New Roman"/>
              </a:rPr>
              <a:t>is  </a:t>
            </a:r>
            <a:r>
              <a:rPr sz="1281" i="1" spc="-27" dirty="0">
                <a:latin typeface="+mn-lt"/>
                <a:cs typeface="Times New Roman"/>
              </a:rPr>
              <a:t>mostly</a:t>
            </a:r>
            <a:r>
              <a:rPr sz="1281" i="1" spc="56" dirty="0">
                <a:latin typeface="+mn-lt"/>
                <a:cs typeface="Times New Roman"/>
              </a:rPr>
              <a:t> </a:t>
            </a:r>
            <a:r>
              <a:rPr sz="1281" i="1" spc="-47" dirty="0">
                <a:solidFill>
                  <a:srgbClr val="E51919"/>
                </a:solidFill>
                <a:latin typeface="+mn-lt"/>
                <a:cs typeface="Times New Roman"/>
              </a:rPr>
              <a:t>red</a:t>
            </a:r>
            <a:r>
              <a:rPr sz="1281" i="1" spc="-47" dirty="0">
                <a:latin typeface="+mn-lt"/>
                <a:cs typeface="Times New Roman"/>
              </a:rPr>
              <a:t>.</a:t>
            </a:r>
            <a:endParaRPr sz="1281" dirty="0">
              <a:latin typeface="+mn-lt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675" y="2773496"/>
            <a:ext cx="537325" cy="186493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172" i="1" spc="243" dirty="0">
                <a:latin typeface="+mn-lt"/>
                <a:cs typeface="Times New Roman"/>
              </a:rPr>
              <a:t>Y</a:t>
            </a:r>
            <a:r>
              <a:rPr sz="1172" i="1" spc="126" dirty="0">
                <a:latin typeface="+mn-lt"/>
                <a:cs typeface="Times New Roman"/>
              </a:rPr>
              <a:t>es!</a:t>
            </a:r>
            <a:endParaRPr sz="1172" dirty="0">
              <a:latin typeface="+mn-lt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6675" y="3054305"/>
            <a:ext cx="2546615" cy="446269"/>
          </a:xfrm>
          <a:prstGeom prst="rect">
            <a:avLst/>
          </a:prstGeom>
        </p:spPr>
        <p:txBody>
          <a:bodyPr vert="horz" wrap="square" lIns="0" tIns="35553" rIns="0" bIns="0" rtlCol="0">
            <a:spAutoFit/>
          </a:bodyPr>
          <a:lstStyle/>
          <a:p>
            <a:pPr marL="5512" marR="2205">
              <a:lnSpc>
                <a:spcPts val="1640"/>
              </a:lnSpc>
              <a:spcBef>
                <a:spcPts val="280"/>
              </a:spcBef>
            </a:pPr>
            <a:r>
              <a:rPr sz="1281" i="1" spc="-39" dirty="0">
                <a:latin typeface="+mn-lt"/>
                <a:cs typeface="Times New Roman"/>
              </a:rPr>
              <a:t>Sample </a:t>
            </a:r>
            <a:r>
              <a:rPr sz="1281" i="1" spc="-17" dirty="0" err="1">
                <a:latin typeface="+mn-lt"/>
                <a:cs typeface="Times New Roman"/>
              </a:rPr>
              <a:t>frequen</a:t>
            </a:r>
            <a:r>
              <a:rPr lang="de-DE" sz="1281" i="1" spc="-17" dirty="0">
                <a:latin typeface="+mn-lt"/>
                <a:cs typeface="Times New Roman"/>
              </a:rPr>
              <a:t>c</a:t>
            </a:r>
            <a:r>
              <a:rPr sz="1281" i="1" spc="-19" dirty="0">
                <a:latin typeface="+mn-lt"/>
                <a:cs typeface="Times New Roman"/>
              </a:rPr>
              <a:t>y </a:t>
            </a:r>
            <a:r>
              <a:rPr lang="de-DE" sz="1667" spc="2" dirty="0">
                <a:latin typeface="Symbol"/>
                <a:cs typeface="Symbol"/>
              </a:rPr>
              <a:t></a:t>
            </a:r>
            <a:r>
              <a:rPr sz="1541" spc="-96" dirty="0">
                <a:latin typeface="+mn-lt"/>
                <a:cs typeface="DejaVu Sans"/>
              </a:rPr>
              <a:t> </a:t>
            </a:r>
            <a:r>
              <a:rPr sz="1281" i="1" spc="-65" dirty="0">
                <a:latin typeface="+mn-lt"/>
                <a:cs typeface="Times New Roman"/>
              </a:rPr>
              <a:t>is </a:t>
            </a:r>
            <a:r>
              <a:rPr sz="1281" i="1" spc="-58" dirty="0">
                <a:latin typeface="+mn-lt"/>
                <a:cs typeface="Times New Roman"/>
              </a:rPr>
              <a:t>likely </a:t>
            </a:r>
            <a:r>
              <a:rPr lang="de-DE" sz="1281" i="1" spc="-58" dirty="0">
                <a:latin typeface="+mn-lt"/>
                <a:cs typeface="Times New Roman"/>
              </a:rPr>
              <a:t>c</a:t>
            </a:r>
            <a:r>
              <a:rPr sz="1281" i="1" spc="-9" dirty="0">
                <a:latin typeface="+mn-lt"/>
                <a:cs typeface="Times New Roman"/>
              </a:rPr>
              <a:t>lose </a:t>
            </a:r>
            <a:r>
              <a:rPr sz="1281" i="1" spc="4" dirty="0">
                <a:latin typeface="+mn-lt"/>
                <a:cs typeface="Times New Roman"/>
              </a:rPr>
              <a:t>to </a:t>
            </a:r>
            <a:r>
              <a:rPr sz="1281" i="1" spc="-54" dirty="0">
                <a:latin typeface="+mn-lt"/>
                <a:cs typeface="Times New Roman"/>
              </a:rPr>
              <a:t>bin  </a:t>
            </a:r>
            <a:r>
              <a:rPr sz="1281" i="1" spc="-17" dirty="0" err="1">
                <a:latin typeface="+mn-lt"/>
                <a:cs typeface="Times New Roman"/>
              </a:rPr>
              <a:t>frequen</a:t>
            </a:r>
            <a:r>
              <a:rPr lang="de-DE" sz="1281" i="1" spc="-17" dirty="0">
                <a:latin typeface="+mn-lt"/>
                <a:cs typeface="Times New Roman"/>
              </a:rPr>
              <a:t>c</a:t>
            </a:r>
            <a:r>
              <a:rPr sz="1281" i="1" spc="-19" dirty="0">
                <a:latin typeface="+mn-lt"/>
                <a:cs typeface="Times New Roman"/>
              </a:rPr>
              <a:t>y</a:t>
            </a:r>
            <a:r>
              <a:rPr sz="1281" i="1" spc="73" dirty="0">
                <a:latin typeface="+mn-lt"/>
                <a:cs typeface="Times New Roman"/>
              </a:rPr>
              <a:t> </a:t>
            </a:r>
            <a:r>
              <a:rPr sz="1541" spc="-23" dirty="0">
                <a:latin typeface="+mn-lt"/>
                <a:cs typeface="DejaVu Sans"/>
              </a:rPr>
              <a:t>µ</a:t>
            </a:r>
            <a:r>
              <a:rPr sz="1281" i="1" spc="-23" dirty="0">
                <a:latin typeface="+mn-lt"/>
                <a:cs typeface="Times New Roman"/>
              </a:rPr>
              <a:t>.</a:t>
            </a:r>
            <a:endParaRPr sz="1281" dirty="0">
              <a:latin typeface="+mn-lt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4470" y="3955959"/>
            <a:ext cx="1769530" cy="20267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  <a:tabLst>
                <a:tab pos="740223" algn="l"/>
              </a:tabLst>
            </a:pPr>
            <a:r>
              <a:rPr lang="de-DE" sz="1172" i="1" spc="252" dirty="0">
                <a:latin typeface="+mn-lt"/>
                <a:cs typeface="Times New Roman"/>
              </a:rPr>
              <a:t>P</a:t>
            </a:r>
            <a:r>
              <a:rPr sz="1172" i="1" spc="127" dirty="0" err="1">
                <a:latin typeface="+mn-lt"/>
                <a:cs typeface="Times New Roman"/>
              </a:rPr>
              <a:t>ossible</a:t>
            </a:r>
            <a:r>
              <a:rPr lang="de-DE" sz="1172" i="1" spc="127" dirty="0">
                <a:latin typeface="+mn-lt"/>
                <a:cs typeface="Times New Roman"/>
              </a:rPr>
              <a:t> </a:t>
            </a:r>
            <a:r>
              <a:rPr sz="1172" i="1" dirty="0">
                <a:latin typeface="+mn-lt"/>
                <a:cs typeface="Times New Roman"/>
              </a:rPr>
              <a:t>	</a:t>
            </a:r>
            <a:r>
              <a:rPr sz="1281" b="1" i="1" spc="-54" dirty="0">
                <a:latin typeface="+mn-lt"/>
                <a:cs typeface="Times New Roman"/>
              </a:rPr>
              <a:t>versus</a:t>
            </a:r>
            <a:endParaRPr sz="1281" b="1" dirty="0">
              <a:latin typeface="+mn-lt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90910" y="3964048"/>
            <a:ext cx="1143000" cy="186493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lang="de-DE" sz="1172" i="1" spc="167" dirty="0">
                <a:latin typeface="+mn-lt"/>
                <a:cs typeface="Times New Roman"/>
              </a:rPr>
              <a:t> P</a:t>
            </a:r>
            <a:r>
              <a:rPr sz="1172" i="1" spc="145" dirty="0" err="1">
                <a:latin typeface="+mn-lt"/>
                <a:cs typeface="Times New Roman"/>
              </a:rPr>
              <a:t>robable</a:t>
            </a:r>
            <a:endParaRPr sz="1172" dirty="0">
              <a:latin typeface="+mn-lt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9035" y="742778"/>
            <a:ext cx="48218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kern="0" dirty="0"/>
              <a:t>Does </a:t>
            </a:r>
            <a:r>
              <a:rPr lang="de-DE" sz="2000" spc="2" dirty="0">
                <a:latin typeface="Symbol"/>
                <a:cs typeface="Symbol"/>
              </a:rPr>
              <a:t></a:t>
            </a:r>
            <a:r>
              <a:rPr lang="en-US" sz="2000" kern="0" dirty="0"/>
              <a:t> say anything about µ?</a:t>
            </a:r>
            <a:endParaRPr lang="de-DE" sz="2000" kern="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18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86675" y="1741971"/>
                <a:ext cx="4328970" cy="1032858"/>
              </a:xfrm>
              <a:prstGeom prst="rect">
                <a:avLst/>
              </a:prstGeom>
            </p:spPr>
            <p:txBody>
              <a:bodyPr vert="horz" wrap="square" lIns="0" tIns="6615" rIns="0" bIns="0" rtlCol="0">
                <a:spAutoFit/>
              </a:bodyPr>
              <a:lstStyle/>
              <a:p>
                <a:pPr marL="5512">
                  <a:spcBef>
                    <a:spcPts val="52"/>
                  </a:spcBef>
                </a:pPr>
                <a:r>
                  <a:rPr lang="en-US" sz="1667" spc="-73" dirty="0">
                    <a:latin typeface="+mn-lt"/>
                    <a:cs typeface="Times New Roman"/>
                  </a:rPr>
                  <a:t>In </a:t>
                </a:r>
                <a:r>
                  <a:rPr lang="en-US" sz="1667" spc="-78" dirty="0">
                    <a:latin typeface="+mn-lt"/>
                    <a:cs typeface="Times New Roman"/>
                  </a:rPr>
                  <a:t>a </a:t>
                </a:r>
                <a:r>
                  <a:rPr lang="en-US" sz="1667" spc="-61" dirty="0">
                    <a:latin typeface="+mn-lt"/>
                    <a:cs typeface="Times New Roman"/>
                  </a:rPr>
                  <a:t>big </a:t>
                </a:r>
                <a:r>
                  <a:rPr lang="en-US" sz="1667" spc="-49" dirty="0">
                    <a:latin typeface="+mn-lt"/>
                    <a:cs typeface="Times New Roman"/>
                  </a:rPr>
                  <a:t>sample </a:t>
                </a:r>
                <a:r>
                  <a:rPr lang="en-US" sz="1667" spc="-63" dirty="0">
                    <a:solidFill>
                      <a:srgbClr val="1919CC"/>
                    </a:solidFill>
                    <a:latin typeface="+mn-lt"/>
                    <a:cs typeface="Times New Roman"/>
                  </a:rPr>
                  <a:t>(large </a:t>
                </a:r>
                <a:r>
                  <a:rPr lang="en-US" sz="1667" spc="78" dirty="0">
                    <a:solidFill>
                      <a:srgbClr val="1919CC"/>
                    </a:solidFill>
                    <a:latin typeface="+mn-lt"/>
                    <a:cs typeface="DejaVu Sans"/>
                  </a:rPr>
                  <a:t>N</a:t>
                </a:r>
                <a:r>
                  <a:rPr lang="en-US" sz="1667" spc="13" dirty="0">
                    <a:solidFill>
                      <a:srgbClr val="1919CC"/>
                    </a:solidFill>
                    <a:latin typeface="+mn-lt"/>
                    <a:cs typeface="Times New Roman"/>
                  </a:rPr>
                  <a:t>)</a:t>
                </a:r>
                <a:r>
                  <a:rPr lang="en-US" sz="1667" spc="13" dirty="0">
                    <a:latin typeface="+mn-lt"/>
                    <a:cs typeface="Times New Roman"/>
                  </a:rPr>
                  <a:t>, </a:t>
                </a:r>
                <a:r>
                  <a:rPr lang="en-US" sz="1667" spc="2" dirty="0">
                    <a:latin typeface="Symbol"/>
                    <a:cs typeface="Symbol"/>
                  </a:rPr>
                  <a:t></a:t>
                </a:r>
                <a:r>
                  <a:rPr lang="en-US" sz="1667" spc="-96" dirty="0">
                    <a:latin typeface="+mn-lt"/>
                    <a:cs typeface="DejaVu Sans"/>
                  </a:rPr>
                  <a:t> </a:t>
                </a:r>
                <a:r>
                  <a:rPr lang="en-US" sz="1667" spc="-65" dirty="0">
                    <a:latin typeface="+mn-lt"/>
                    <a:cs typeface="Times New Roman"/>
                  </a:rPr>
                  <a:t>is probably c</a:t>
                </a:r>
                <a:r>
                  <a:rPr lang="en-US" sz="1667" spc="-9" dirty="0">
                    <a:latin typeface="+mn-lt"/>
                    <a:cs typeface="Times New Roman"/>
                  </a:rPr>
                  <a:t>lose </a:t>
                </a:r>
                <a:r>
                  <a:rPr lang="en-US" sz="1667" spc="4" dirty="0">
                    <a:latin typeface="+mn-lt"/>
                    <a:cs typeface="Times New Roman"/>
                  </a:rPr>
                  <a:t>to </a:t>
                </a:r>
                <a:r>
                  <a:rPr lang="en-US" sz="1667" spc="-47" dirty="0">
                    <a:latin typeface="+mn-lt"/>
                    <a:cs typeface="DejaVu Sans"/>
                  </a:rPr>
                  <a:t>µ </a:t>
                </a:r>
                <a:r>
                  <a:rPr lang="en-US" sz="1667" spc="-31" dirty="0">
                    <a:solidFill>
                      <a:srgbClr val="1919CC"/>
                    </a:solidFill>
                    <a:latin typeface="+mn-lt"/>
                    <a:cs typeface="Times New Roman"/>
                  </a:rPr>
                  <a:t>(within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67" i="1" spc="-31">
                        <a:solidFill>
                          <a:srgbClr val="1919CC"/>
                        </a:solidFill>
                        <a:latin typeface="Cambria Math" panose="02040503050406030204" pitchFamily="18" charset="0"/>
                        <a:cs typeface="Times New Roman"/>
                      </a:rPr>
                      <m:t>ϵ</m:t>
                    </m:r>
                  </m:oMath>
                </a14:m>
                <a:r>
                  <a:rPr lang="en-US" sz="1667" spc="-96" dirty="0">
                    <a:solidFill>
                      <a:srgbClr val="1919CC"/>
                    </a:solidFill>
                    <a:latin typeface="+mn-lt"/>
                    <a:cs typeface="Times New Roman"/>
                  </a:rPr>
                  <a:t>)</a:t>
                </a:r>
                <a:r>
                  <a:rPr lang="en-US" sz="1667" spc="-96" dirty="0">
                    <a:latin typeface="+mn-lt"/>
                    <a:cs typeface="Times New Roman"/>
                  </a:rPr>
                  <a:t>.</a:t>
                </a:r>
                <a:endParaRPr lang="en-US" sz="1667" dirty="0">
                  <a:latin typeface="+mn-lt"/>
                  <a:cs typeface="Times New Roman"/>
                </a:endParaRPr>
              </a:p>
              <a:p>
                <a:pPr>
                  <a:spcBef>
                    <a:spcPts val="2"/>
                  </a:spcBef>
                </a:pPr>
                <a:endParaRPr lang="en-US" sz="1667" dirty="0">
                  <a:latin typeface="+mn-lt"/>
                  <a:cs typeface="Times New Roman"/>
                </a:endParaRPr>
              </a:p>
              <a:p>
                <a:pPr marL="5512"/>
                <a:r>
                  <a:rPr lang="en-US" sz="1667" spc="-78" dirty="0">
                    <a:latin typeface="+mn-lt"/>
                    <a:cs typeface="Times New Roman"/>
                  </a:rPr>
                  <a:t>Formally,</a:t>
                </a:r>
                <a:endParaRPr sz="1667" dirty="0">
                  <a:latin typeface="+mn-lt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75" y="1741971"/>
                <a:ext cx="4328970" cy="1032858"/>
              </a:xfrm>
              <a:prstGeom prst="rect">
                <a:avLst/>
              </a:prstGeom>
              <a:blipFill>
                <a:blip r:embed="rId4"/>
                <a:stretch>
                  <a:fillRect l="-2958" t="-6509" b="-118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 txBox="1"/>
          <p:nvPr/>
        </p:nvSpPr>
        <p:spPr>
          <a:xfrm>
            <a:off x="986676" y="3370131"/>
            <a:ext cx="4918824" cy="2621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  <a:tabLst>
                <a:tab pos="1845321" algn="l"/>
              </a:tabLst>
            </a:pPr>
            <a:r>
              <a:rPr sz="1667" spc="-61" dirty="0">
                <a:latin typeface="+mn-lt"/>
                <a:cs typeface="Times New Roman"/>
              </a:rPr>
              <a:t>This is </a:t>
            </a:r>
            <a:r>
              <a:rPr lang="de-DE" sz="1667" spc="-61" dirty="0">
                <a:latin typeface="+mn-lt"/>
                <a:cs typeface="Times New Roman"/>
              </a:rPr>
              <a:t>c</a:t>
            </a:r>
            <a:r>
              <a:rPr sz="1667" spc="-61" dirty="0" err="1">
                <a:latin typeface="+mn-lt"/>
                <a:cs typeface="Times New Roman"/>
              </a:rPr>
              <a:t>alled</a:t>
            </a:r>
            <a:r>
              <a:rPr sz="1667" spc="-61" dirty="0">
                <a:latin typeface="+mn-lt"/>
                <a:cs typeface="Times New Roman"/>
              </a:rPr>
              <a:t> </a:t>
            </a:r>
            <a:r>
              <a:rPr sz="1667" spc="-63" dirty="0">
                <a:solidFill>
                  <a:srgbClr val="1919CC"/>
                </a:solidFill>
                <a:latin typeface="+mn-lt"/>
                <a:cs typeface="Times New Roman"/>
              </a:rPr>
              <a:t>Hoe</a:t>
            </a:r>
            <a:r>
              <a:rPr lang="de-DE" sz="1667" spc="-63" dirty="0">
                <a:solidFill>
                  <a:srgbClr val="1919CC"/>
                </a:solidFill>
                <a:latin typeface="+mn-lt"/>
                <a:cs typeface="Times New Roman"/>
              </a:rPr>
              <a:t>ff</a:t>
            </a:r>
            <a:r>
              <a:rPr sz="1667" spc="-63" dirty="0">
                <a:solidFill>
                  <a:srgbClr val="1919CC"/>
                </a:solidFill>
                <a:latin typeface="+mn-lt"/>
                <a:cs typeface="Times New Roman"/>
              </a:rPr>
              <a:t>ding's</a:t>
            </a:r>
            <a:r>
              <a:rPr lang="de-DE" sz="1667" spc="-63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667" spc="-63" dirty="0">
                <a:solidFill>
                  <a:srgbClr val="1919CC"/>
                </a:solidFill>
                <a:latin typeface="+mn-lt"/>
                <a:cs typeface="Times New Roman"/>
              </a:rPr>
              <a:t>Inequality</a:t>
            </a:r>
            <a:r>
              <a:rPr sz="1667" spc="2" dirty="0">
                <a:latin typeface="+mn-lt"/>
                <a:cs typeface="Times New Roman"/>
              </a:rPr>
              <a:t>.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441" y="4037899"/>
            <a:ext cx="4087559" cy="263225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  <a:tabLst>
                <a:tab pos="1941225" algn="l"/>
              </a:tabLst>
            </a:pPr>
            <a:r>
              <a:rPr sz="1667" spc="-73" dirty="0">
                <a:latin typeface="+mn-lt"/>
                <a:cs typeface="Times New Roman"/>
              </a:rPr>
              <a:t>In </a:t>
            </a:r>
            <a:r>
              <a:rPr sz="1667" spc="-37" dirty="0">
                <a:latin typeface="+mn-lt"/>
                <a:cs typeface="Times New Roman"/>
              </a:rPr>
              <a:t>other </a:t>
            </a:r>
            <a:r>
              <a:rPr sz="1667" spc="-63" dirty="0">
                <a:latin typeface="+mn-lt"/>
                <a:cs typeface="Times New Roman"/>
              </a:rPr>
              <a:t>words,</a:t>
            </a:r>
            <a:r>
              <a:rPr sz="1667" spc="-204" dirty="0">
                <a:latin typeface="+mn-lt"/>
                <a:cs typeface="Times New Roman"/>
              </a:rPr>
              <a:t> </a:t>
            </a:r>
            <a:r>
              <a:rPr sz="1667" spc="-9" dirty="0">
                <a:latin typeface="+mn-lt"/>
                <a:cs typeface="Times New Roman"/>
              </a:rPr>
              <a:t>the</a:t>
            </a:r>
            <a:r>
              <a:rPr sz="1667" spc="73" dirty="0">
                <a:latin typeface="+mn-lt"/>
                <a:cs typeface="Times New Roman"/>
              </a:rPr>
              <a:t> </a:t>
            </a:r>
            <a:r>
              <a:rPr sz="1667" spc="-6" dirty="0">
                <a:latin typeface="+mn-lt"/>
                <a:cs typeface="Times New Roman"/>
              </a:rPr>
              <a:t>statement</a:t>
            </a:r>
            <a:r>
              <a:rPr lang="de-DE" sz="1667" spc="-6" dirty="0">
                <a:latin typeface="+mn-lt"/>
                <a:cs typeface="Times New Roman"/>
              </a:rPr>
              <a:t>  </a:t>
            </a:r>
            <a:r>
              <a:rPr sz="1541" spc="-47" dirty="0">
                <a:latin typeface="+mn-lt"/>
                <a:cs typeface="DejaVu Sans"/>
              </a:rPr>
              <a:t>µ </a:t>
            </a:r>
            <a:r>
              <a:rPr sz="1541" spc="304" dirty="0">
                <a:latin typeface="+mn-lt"/>
                <a:cs typeface="Arial"/>
              </a:rPr>
              <a:t>=</a:t>
            </a:r>
            <a:r>
              <a:rPr sz="1541" spc="-43" dirty="0">
                <a:latin typeface="+mn-lt"/>
                <a:cs typeface="Arial"/>
              </a:rPr>
              <a:t> </a:t>
            </a:r>
            <a:r>
              <a:rPr lang="de-DE" sz="1667" spc="2" dirty="0">
                <a:latin typeface="Symbol"/>
                <a:cs typeface="Symbol"/>
              </a:rPr>
              <a:t></a:t>
            </a:r>
            <a:endParaRPr sz="1281" dirty="0">
              <a:latin typeface="+mn-lt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3000" y="4037899"/>
            <a:ext cx="1016000" cy="2621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  <a:tabLst>
                <a:tab pos="196493" algn="l"/>
              </a:tabLst>
            </a:pPr>
            <a:r>
              <a:rPr sz="1667" spc="-65" dirty="0">
                <a:latin typeface="+mn-lt"/>
                <a:cs typeface="Times New Roman"/>
              </a:rPr>
              <a:t>is	</a:t>
            </a:r>
            <a:r>
              <a:rPr lang="de-DE" sz="1667" i="1" spc="-65" dirty="0">
                <a:latin typeface="+mn-lt"/>
                <a:cs typeface="Times New Roman"/>
              </a:rPr>
              <a:t>  </a:t>
            </a:r>
            <a:r>
              <a:rPr sz="1667" i="1" spc="-139" dirty="0">
                <a:latin typeface="+mn-lt"/>
                <a:cs typeface="Times New Roman"/>
              </a:rPr>
              <a:t>P</a:t>
            </a:r>
            <a:r>
              <a:rPr sz="1667" i="1" spc="-22" dirty="0">
                <a:latin typeface="+mn-lt"/>
                <a:cs typeface="Times New Roman"/>
              </a:rPr>
              <a:t>.A.C.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9035" y="739646"/>
            <a:ext cx="67829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kern="0" dirty="0"/>
              <a:t>What does </a:t>
            </a:r>
            <a:r>
              <a:rPr lang="de-DE" sz="2000" spc="2" dirty="0">
                <a:latin typeface="Symbol"/>
                <a:cs typeface="Symbol"/>
              </a:rPr>
              <a:t></a:t>
            </a:r>
            <a:r>
              <a:rPr lang="de-DE" sz="1500" dirty="0">
                <a:cs typeface="Times New Roman"/>
              </a:rPr>
              <a:t> </a:t>
            </a:r>
            <a:r>
              <a:rPr lang="en-US" sz="2000" kern="0" dirty="0"/>
              <a:t>say anything about µ?</a:t>
            </a:r>
            <a:endParaRPr lang="de-DE" sz="20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992" y="2347966"/>
            <a:ext cx="3968750" cy="9399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02000" y="1968500"/>
            <a:ext cx="2222500" cy="76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 bwMode="auto">
          <a:xfrm>
            <a:off x="5651500" y="1783450"/>
            <a:ext cx="1518127" cy="17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1167" kern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Bad Event!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413250" y="3011788"/>
            <a:ext cx="666750" cy="5628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 bwMode="auto">
          <a:xfrm>
            <a:off x="5146436" y="3487831"/>
            <a:ext cx="1518127" cy="17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1167" kern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Tollerance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842000" y="3011789"/>
            <a:ext cx="1087597" cy="12712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 bwMode="auto">
          <a:xfrm>
            <a:off x="6477000" y="4411009"/>
            <a:ext cx="1518127" cy="17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1167" kern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338392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09033" y="2299204"/>
            <a:ext cx="1415214" cy="1179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" name="object 4"/>
          <p:cNvSpPr/>
          <p:nvPr/>
        </p:nvSpPr>
        <p:spPr>
          <a:xfrm>
            <a:off x="5642879" y="2774460"/>
            <a:ext cx="71388" cy="71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" name="object 5"/>
          <p:cNvSpPr/>
          <p:nvPr/>
        </p:nvSpPr>
        <p:spPr>
          <a:xfrm>
            <a:off x="5555819" y="2774460"/>
            <a:ext cx="71388" cy="71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" name="object 6"/>
          <p:cNvSpPr/>
          <p:nvPr/>
        </p:nvSpPr>
        <p:spPr>
          <a:xfrm>
            <a:off x="5729938" y="2774460"/>
            <a:ext cx="71388" cy="713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" name="object 7"/>
          <p:cNvSpPr/>
          <p:nvPr/>
        </p:nvSpPr>
        <p:spPr>
          <a:xfrm>
            <a:off x="5816997" y="2774460"/>
            <a:ext cx="71388" cy="713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" name="object 8"/>
          <p:cNvSpPr/>
          <p:nvPr/>
        </p:nvSpPr>
        <p:spPr>
          <a:xfrm>
            <a:off x="5904056" y="2774460"/>
            <a:ext cx="71388" cy="713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" name="object 9"/>
          <p:cNvSpPr/>
          <p:nvPr/>
        </p:nvSpPr>
        <p:spPr>
          <a:xfrm>
            <a:off x="5991115" y="2774460"/>
            <a:ext cx="71388" cy="713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" name="object 10"/>
          <p:cNvSpPr/>
          <p:nvPr/>
        </p:nvSpPr>
        <p:spPr>
          <a:xfrm>
            <a:off x="6078170" y="2774460"/>
            <a:ext cx="71398" cy="713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1" name="object 11"/>
          <p:cNvSpPr/>
          <p:nvPr/>
        </p:nvSpPr>
        <p:spPr>
          <a:xfrm>
            <a:off x="6252283" y="2774460"/>
            <a:ext cx="71415" cy="71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2" name="object 12"/>
          <p:cNvSpPr/>
          <p:nvPr/>
        </p:nvSpPr>
        <p:spPr>
          <a:xfrm>
            <a:off x="6339319" y="2774460"/>
            <a:ext cx="71415" cy="71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3" name="object 13"/>
          <p:cNvSpPr/>
          <p:nvPr/>
        </p:nvSpPr>
        <p:spPr>
          <a:xfrm>
            <a:off x="6165243" y="2774460"/>
            <a:ext cx="71360" cy="713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4" name="object 14"/>
          <p:cNvSpPr txBox="1"/>
          <p:nvPr/>
        </p:nvSpPr>
        <p:spPr>
          <a:xfrm>
            <a:off x="5638239" y="2522571"/>
            <a:ext cx="707761" cy="157319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977" b="1" spc="6" dirty="0">
                <a:latin typeface="Arial"/>
                <a:cs typeface="Arial"/>
              </a:rPr>
              <a:t>S A </a:t>
            </a:r>
            <a:r>
              <a:rPr sz="977" b="1" spc="9" dirty="0">
                <a:latin typeface="Arial"/>
                <a:cs typeface="Arial"/>
              </a:rPr>
              <a:t>M </a:t>
            </a:r>
            <a:r>
              <a:rPr sz="977" b="1" spc="6" dirty="0">
                <a:latin typeface="Arial"/>
                <a:cs typeface="Arial"/>
              </a:rPr>
              <a:t>P </a:t>
            </a:r>
            <a:r>
              <a:rPr sz="977" b="1" spc="4" dirty="0">
                <a:latin typeface="Arial"/>
                <a:cs typeface="Arial"/>
              </a:rPr>
              <a:t>L</a:t>
            </a:r>
            <a:r>
              <a:rPr sz="977" b="1" spc="-56" dirty="0">
                <a:latin typeface="Arial"/>
                <a:cs typeface="Arial"/>
              </a:rPr>
              <a:t> </a:t>
            </a:r>
            <a:r>
              <a:rPr sz="977" b="1" spc="6" dirty="0">
                <a:latin typeface="Arial"/>
                <a:cs typeface="Arial"/>
              </a:rPr>
              <a:t>E</a:t>
            </a:r>
            <a:endParaRPr sz="97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58716" y="2104691"/>
            <a:ext cx="296829" cy="157319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977" b="1" spc="6" dirty="0">
                <a:latin typeface="Arial"/>
                <a:cs typeface="Arial"/>
              </a:rPr>
              <a:t>B </a:t>
            </a:r>
            <a:r>
              <a:rPr sz="977" b="1" spc="2" dirty="0">
                <a:latin typeface="Arial"/>
                <a:cs typeface="Arial"/>
              </a:rPr>
              <a:t>I</a:t>
            </a:r>
            <a:r>
              <a:rPr sz="977" b="1" spc="-41" dirty="0">
                <a:latin typeface="Arial"/>
                <a:cs typeface="Arial"/>
              </a:rPr>
              <a:t> </a:t>
            </a:r>
            <a:r>
              <a:rPr sz="977" b="1" spc="6" dirty="0">
                <a:latin typeface="Arial"/>
                <a:cs typeface="Arial"/>
              </a:rPr>
              <a:t>N</a:t>
            </a:r>
            <a:endParaRPr sz="97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66723" y="1944507"/>
            <a:ext cx="64493" cy="55986"/>
          </a:xfrm>
          <a:prstGeom prst="rect">
            <a:avLst/>
          </a:prstGeom>
        </p:spPr>
        <p:txBody>
          <a:bodyPr vert="horz" wrap="square" lIns="0" tIns="5788" rIns="0" bIns="0" rtlCol="0">
            <a:spAutoFit/>
          </a:bodyPr>
          <a:lstStyle/>
          <a:p>
            <a:pPr marL="5512">
              <a:spcBef>
                <a:spcPts val="46"/>
              </a:spcBef>
            </a:pPr>
            <a:r>
              <a:rPr sz="326" dirty="0">
                <a:solidFill>
                  <a:srgbClr val="E7F2E7"/>
                </a:solidFill>
                <a:latin typeface="Times New Roman"/>
                <a:cs typeface="Times New Roman"/>
              </a:rPr>
              <a:t>top</a:t>
            </a:r>
            <a:endParaRPr sz="326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95882" y="3929433"/>
            <a:ext cx="129536" cy="55986"/>
          </a:xfrm>
          <a:prstGeom prst="rect">
            <a:avLst/>
          </a:prstGeom>
        </p:spPr>
        <p:txBody>
          <a:bodyPr vert="horz" wrap="square" lIns="0" tIns="5788" rIns="0" bIns="0" rtlCol="0">
            <a:spAutoFit/>
          </a:bodyPr>
          <a:lstStyle/>
          <a:p>
            <a:pPr marL="5512">
              <a:spcBef>
                <a:spcPts val="46"/>
              </a:spcBef>
            </a:pPr>
            <a:r>
              <a:rPr sz="326" dirty="0">
                <a:solidFill>
                  <a:srgbClr val="E7F2E7"/>
                </a:solidFill>
                <a:latin typeface="Times New Roman"/>
                <a:cs typeface="Times New Roman"/>
              </a:rPr>
              <a:t>bottom</a:t>
            </a:r>
            <a:endParaRPr sz="32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16353" y="2822050"/>
            <a:ext cx="944783" cy="385157"/>
          </a:xfrm>
          <a:prstGeom prst="rect">
            <a:avLst/>
          </a:prstGeom>
        </p:spPr>
        <p:txBody>
          <a:bodyPr vert="horz" wrap="square" lIns="0" tIns="45199" rIns="0" bIns="0" rtlCol="0">
            <a:spAutoFit/>
          </a:bodyPr>
          <a:lstStyle/>
          <a:p>
            <a:pPr marL="5512" marR="2205" indent="104447">
              <a:lnSpc>
                <a:spcPct val="84000"/>
              </a:lnSpc>
              <a:spcBef>
                <a:spcPts val="356"/>
              </a:spcBef>
              <a:tabLst>
                <a:tab pos="193186" algn="l"/>
                <a:tab pos="409244" algn="l"/>
                <a:tab pos="458023" algn="l"/>
              </a:tabLst>
            </a:pPr>
            <a:r>
              <a:rPr sz="1649" spc="-2" dirty="0">
                <a:solidFill>
                  <a:srgbClr val="0000FF"/>
                </a:solidFill>
                <a:latin typeface="Symbol"/>
                <a:cs typeface="Symbol"/>
              </a:rPr>
              <a:t></a:t>
            </a:r>
            <a:r>
              <a:rPr sz="1649" spc="49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977" b="1" spc="4" dirty="0">
                <a:latin typeface="Arial"/>
                <a:cs typeface="Arial"/>
              </a:rPr>
              <a:t>=	fraction  of</a:t>
            </a:r>
            <a:r>
              <a:rPr sz="977" b="1" dirty="0">
                <a:latin typeface="Arial"/>
                <a:cs typeface="Arial"/>
              </a:rPr>
              <a:t>	</a:t>
            </a:r>
            <a:r>
              <a:rPr sz="977" b="1" spc="4" dirty="0">
                <a:latin typeface="Arial"/>
                <a:cs typeface="Arial"/>
              </a:rPr>
              <a:t>red</a:t>
            </a:r>
            <a:r>
              <a:rPr sz="977" b="1" dirty="0">
                <a:latin typeface="Arial"/>
                <a:cs typeface="Arial"/>
              </a:rPr>
              <a:t>		</a:t>
            </a:r>
            <a:r>
              <a:rPr sz="977" b="1" spc="4" dirty="0">
                <a:latin typeface="Arial"/>
                <a:cs typeface="Arial"/>
              </a:rPr>
              <a:t>marbles</a:t>
            </a:r>
            <a:endParaRPr sz="97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75660" y="3501103"/>
            <a:ext cx="986400" cy="399115"/>
          </a:xfrm>
          <a:prstGeom prst="rect">
            <a:avLst/>
          </a:prstGeom>
        </p:spPr>
        <p:txBody>
          <a:bodyPr vert="horz" wrap="square" lIns="0" tIns="19017" rIns="0" bIns="0" rtlCol="0">
            <a:spAutoFit/>
          </a:bodyPr>
          <a:lstStyle/>
          <a:p>
            <a:pPr marL="22874" marR="2205" indent="-17638">
              <a:lnSpc>
                <a:spcPct val="94400"/>
              </a:lnSpc>
              <a:spcBef>
                <a:spcPts val="150"/>
              </a:spcBef>
              <a:tabLst>
                <a:tab pos="210822" algn="l"/>
                <a:tab pos="339797" algn="l"/>
                <a:tab pos="475385" algn="l"/>
              </a:tabLst>
            </a:pPr>
            <a:r>
              <a:rPr sz="1649" spc="-4" dirty="0">
                <a:solidFill>
                  <a:srgbClr val="0000FF"/>
                </a:solidFill>
                <a:latin typeface="Symbol"/>
                <a:cs typeface="Symbol"/>
              </a:rPr>
              <a:t></a:t>
            </a:r>
            <a:r>
              <a:rPr sz="1649" spc="147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977" b="1" spc="4" dirty="0">
                <a:latin typeface="Arial"/>
                <a:cs typeface="Arial"/>
              </a:rPr>
              <a:t>=</a:t>
            </a:r>
            <a:r>
              <a:rPr sz="977" b="1" dirty="0">
                <a:latin typeface="Arial"/>
                <a:cs typeface="Arial"/>
              </a:rPr>
              <a:t>	</a:t>
            </a:r>
            <a:r>
              <a:rPr sz="977" b="1" spc="4" dirty="0">
                <a:latin typeface="Arial"/>
                <a:cs typeface="Arial"/>
              </a:rPr>
              <a:t>probability  of	red	marbles</a:t>
            </a:r>
            <a:endParaRPr sz="977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/>
              <p:cNvSpPr txBox="1"/>
              <p:nvPr/>
            </p:nvSpPr>
            <p:spPr>
              <a:xfrm>
                <a:off x="986674" y="2223148"/>
                <a:ext cx="2594323" cy="263225"/>
              </a:xfrm>
              <a:prstGeom prst="rect">
                <a:avLst/>
              </a:prstGeom>
            </p:spPr>
            <p:txBody>
              <a:bodyPr vert="horz" wrap="square" lIns="0" tIns="6615" rIns="0" bIns="0" rtlCol="0">
                <a:spAutoFit/>
              </a:bodyPr>
              <a:lstStyle/>
              <a:p>
                <a:pPr marL="162871" indent="-157360">
                  <a:spcBef>
                    <a:spcPts val="52"/>
                  </a:spcBef>
                  <a:buSzPct val="109230"/>
                  <a:buFont typeface="DejaVu Sans"/>
                  <a:buChar char="•"/>
                  <a:tabLst>
                    <a:tab pos="163147" algn="l"/>
                  </a:tabLst>
                </a:pPr>
                <a:r>
                  <a:rPr lang="en-US" sz="1667" i="1" spc="-27" dirty="0">
                    <a:latin typeface="+mn-lt"/>
                    <a:cs typeface="Times New Roman"/>
                  </a:rPr>
                  <a:t>Valid </a:t>
                </a:r>
                <a:r>
                  <a:rPr lang="en-US" sz="1667" i="1" spc="-32" dirty="0">
                    <a:latin typeface="+mn-lt"/>
                    <a:cs typeface="Times New Roman"/>
                  </a:rPr>
                  <a:t>for </a:t>
                </a:r>
                <a:r>
                  <a:rPr lang="en-US" sz="1667" i="1" spc="-52" dirty="0">
                    <a:latin typeface="+mn-lt"/>
                    <a:cs typeface="Times New Roman"/>
                  </a:rPr>
                  <a:t>all </a:t>
                </a:r>
                <a:r>
                  <a:rPr lang="en-US" sz="1667" spc="91" dirty="0">
                    <a:latin typeface="+mn-lt"/>
                    <a:cs typeface="DejaVu Sans"/>
                  </a:rPr>
                  <a:t>N </a:t>
                </a:r>
                <a:r>
                  <a:rPr lang="en-US" sz="1667" i="1" spc="-9" dirty="0">
                    <a:latin typeface="+mn-lt"/>
                    <a:cs typeface="Times New Roman"/>
                  </a:rPr>
                  <a:t>and </a:t>
                </a:r>
                <a14:m>
                  <m:oMath xmlns:m="http://schemas.openxmlformats.org/officeDocument/2006/math">
                    <m:r>
                      <a:rPr lang="de-DE" sz="1667" i="1" spc="-9"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endParaRPr sz="1667" dirty="0">
                  <a:latin typeface="+mn-lt"/>
                  <a:cs typeface="DejaVu Sans"/>
                </a:endParaRPr>
              </a:p>
            </p:txBody>
          </p:sp>
        </mc:Choice>
        <mc:Fallback xmlns=""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74" y="2223148"/>
                <a:ext cx="2594323" cy="263225"/>
              </a:xfrm>
              <a:prstGeom prst="rect">
                <a:avLst/>
              </a:prstGeom>
              <a:blipFill>
                <a:blip r:embed="rId12"/>
                <a:stretch>
                  <a:fillRect l="-4941" t="-25581" b="-488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 txBox="1"/>
          <p:nvPr/>
        </p:nvSpPr>
        <p:spPr>
          <a:xfrm>
            <a:off x="986676" y="2574749"/>
            <a:ext cx="2768433" cy="51976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162871" indent="-157360">
              <a:spcBef>
                <a:spcPts val="52"/>
              </a:spcBef>
              <a:buSzPct val="109230"/>
              <a:buFont typeface="DejaVu Sans"/>
              <a:buChar char="•"/>
              <a:tabLst>
                <a:tab pos="163147" algn="l"/>
              </a:tabLst>
            </a:pPr>
            <a:r>
              <a:rPr sz="1667" i="1" spc="15" dirty="0">
                <a:latin typeface="+mn-lt"/>
                <a:cs typeface="Times New Roman"/>
              </a:rPr>
              <a:t>Bound </a:t>
            </a:r>
            <a:r>
              <a:rPr sz="1667" i="1" dirty="0">
                <a:latin typeface="+mn-lt"/>
                <a:cs typeface="Times New Roman"/>
              </a:rPr>
              <a:t>does </a:t>
            </a:r>
            <a:r>
              <a:rPr sz="1667" i="1" spc="32" dirty="0">
                <a:latin typeface="+mn-lt"/>
                <a:cs typeface="Times New Roman"/>
              </a:rPr>
              <a:t>not </a:t>
            </a:r>
            <a:r>
              <a:rPr sz="1667" i="1" spc="6" dirty="0">
                <a:latin typeface="+mn-lt"/>
                <a:cs typeface="Times New Roman"/>
              </a:rPr>
              <a:t>depend </a:t>
            </a:r>
            <a:r>
              <a:rPr sz="1667" i="1" spc="-2" dirty="0">
                <a:latin typeface="+mn-lt"/>
                <a:cs typeface="Times New Roman"/>
              </a:rPr>
              <a:t>on</a:t>
            </a:r>
            <a:r>
              <a:rPr sz="1667" i="1" spc="137" dirty="0">
                <a:latin typeface="+mn-lt"/>
                <a:cs typeface="Times New Roman"/>
              </a:rPr>
              <a:t> </a:t>
            </a:r>
            <a:r>
              <a:rPr sz="1667" spc="-47" dirty="0">
                <a:latin typeface="+mn-lt"/>
                <a:cs typeface="DejaVu Sans"/>
              </a:rPr>
              <a:t>µ</a:t>
            </a:r>
            <a:endParaRPr sz="1667" dirty="0">
              <a:latin typeface="+mn-lt"/>
              <a:cs typeface="DejaVu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986675" y="3096741"/>
                <a:ext cx="3170353" cy="1060814"/>
              </a:xfrm>
              <a:prstGeom prst="rect">
                <a:avLst/>
              </a:prstGeom>
            </p:spPr>
            <p:txBody>
              <a:bodyPr vert="horz" wrap="square" lIns="0" tIns="6615" rIns="0" bIns="0" rtlCol="0">
                <a:spAutoFit/>
              </a:bodyPr>
              <a:lstStyle/>
              <a:p>
                <a:pPr marL="162871" indent="-157360">
                  <a:spcBef>
                    <a:spcPts val="52"/>
                  </a:spcBef>
                  <a:buSzPct val="109230"/>
                  <a:buFont typeface="DejaVu Sans"/>
                  <a:buChar char="•"/>
                  <a:tabLst>
                    <a:tab pos="163147" algn="l"/>
                    <a:tab pos="900338" algn="l"/>
                  </a:tabLst>
                </a:pPr>
                <a:r>
                  <a:rPr lang="en-US" sz="1667" i="1" spc="39" dirty="0">
                    <a:latin typeface="+mn-lt"/>
                    <a:cs typeface="Times New Roman"/>
                  </a:rPr>
                  <a:t>Tradeoff</a:t>
                </a:r>
                <a:r>
                  <a:rPr lang="en-US" sz="1667" i="1" spc="23" dirty="0">
                    <a:latin typeface="+mn-lt"/>
                    <a:cs typeface="Times New Roman"/>
                  </a:rPr>
                  <a:t> </a:t>
                </a:r>
                <a:r>
                  <a:rPr lang="en-US" sz="1667" i="1" spc="27" dirty="0">
                    <a:latin typeface="+mn-lt"/>
                    <a:cs typeface="Times New Roman"/>
                  </a:rPr>
                  <a:t>: </a:t>
                </a:r>
                <a:r>
                  <a:rPr lang="en-US" sz="1667" spc="91" dirty="0">
                    <a:latin typeface="+mn-lt"/>
                    <a:cs typeface="DejaVu Sans"/>
                  </a:rPr>
                  <a:t>N</a:t>
                </a:r>
                <a:r>
                  <a:rPr lang="en-US" sz="1667" i="1" spc="32" dirty="0">
                    <a:latin typeface="+mn-lt"/>
                    <a:cs typeface="Times New Roman"/>
                  </a:rPr>
                  <a:t>,</a:t>
                </a:r>
                <a:r>
                  <a:rPr lang="en-US" sz="1667" spc="-9" dirty="0"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67" i="1" spc="-9"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en-US" sz="1667" i="1" spc="-141" dirty="0">
                    <a:latin typeface="+mn-lt"/>
                    <a:cs typeface="Times New Roman"/>
                  </a:rPr>
                  <a:t>,  </a:t>
                </a:r>
                <a:r>
                  <a:rPr lang="en-US" sz="1667" i="1" spc="-9" dirty="0">
                    <a:latin typeface="+mn-lt"/>
                    <a:cs typeface="Times New Roman"/>
                  </a:rPr>
                  <a:t>and </a:t>
                </a:r>
                <a:r>
                  <a:rPr lang="en-US" sz="1667" i="1" spc="35" dirty="0">
                    <a:latin typeface="+mn-lt"/>
                    <a:cs typeface="Times New Roman"/>
                  </a:rPr>
                  <a:t>the</a:t>
                </a:r>
                <a:r>
                  <a:rPr lang="en-US" sz="1667" i="1" spc="-91" dirty="0">
                    <a:latin typeface="+mn-lt"/>
                    <a:cs typeface="Times New Roman"/>
                  </a:rPr>
                  <a:t> </a:t>
                </a:r>
                <a:r>
                  <a:rPr lang="en-US" sz="1667" i="1" spc="13" dirty="0">
                    <a:latin typeface="+mn-lt"/>
                    <a:cs typeface="Times New Roman"/>
                  </a:rPr>
                  <a:t>bound.</a:t>
                </a:r>
                <a:endParaRPr lang="en-US" sz="1667" dirty="0">
                  <a:latin typeface="+mn-lt"/>
                  <a:cs typeface="Times New Roman"/>
                </a:endParaRPr>
              </a:p>
              <a:p>
                <a:pPr>
                  <a:spcBef>
                    <a:spcPts val="15"/>
                  </a:spcBef>
                  <a:buFont typeface="DejaVu Sans"/>
                  <a:buChar char="•"/>
                </a:pPr>
                <a:endParaRPr lang="en-US" sz="1975" dirty="0">
                  <a:latin typeface="Times New Roman"/>
                  <a:cs typeface="Times New Roman"/>
                </a:endParaRPr>
              </a:p>
              <a:p>
                <a:pPr marL="221019" indent="-215508">
                  <a:buFontTx/>
                  <a:buChar char="•"/>
                  <a:tabLst>
                    <a:tab pos="221019" algn="l"/>
                    <a:tab pos="221295" algn="l"/>
                    <a:tab pos="884354" algn="l"/>
                    <a:tab pos="1373243" algn="l"/>
                  </a:tabLst>
                </a:pPr>
                <a14:m>
                  <m:oMath xmlns:m="http://schemas.openxmlformats.org/officeDocument/2006/math">
                    <m:r>
                      <a:rPr lang="en-US" sz="1541" i="1" spc="-96" dirty="0">
                        <a:latin typeface="Cambria Math" panose="02040503050406030204" pitchFamily="18" charset="0"/>
                        <a:cs typeface="DejaVu Sans"/>
                      </a:rPr>
                      <m:t>𝜈</m:t>
                    </m:r>
                  </m:oMath>
                </a14:m>
                <a:r>
                  <a:rPr lang="en-US" sz="1541" spc="41" dirty="0">
                    <a:latin typeface="DejaVu Sans"/>
                    <a:cs typeface="DejaVu Sans"/>
                  </a:rPr>
                  <a:t> </a:t>
                </a:r>
                <a:r>
                  <a:rPr lang="en-US" sz="1541" spc="-87" dirty="0">
                    <a:latin typeface="DejaVu Sans"/>
                    <a:cs typeface="DejaVu Sans"/>
                  </a:rPr>
                  <a:t>≈</a:t>
                </a:r>
                <a:r>
                  <a:rPr lang="en-US" sz="1541" spc="-58" dirty="0">
                    <a:latin typeface="DejaVu Sans"/>
                    <a:cs typeface="DejaVu Sans"/>
                  </a:rPr>
                  <a:t> </a:t>
                </a:r>
                <a:r>
                  <a:rPr lang="en-US" sz="1541" spc="-47" dirty="0">
                    <a:latin typeface="DejaVu Sans"/>
                    <a:cs typeface="DejaVu Sans"/>
                  </a:rPr>
                  <a:t>µ	</a:t>
                </a:r>
                <a:r>
                  <a:rPr lang="en-US" sz="1541" spc="147" dirty="0">
                    <a:latin typeface="DejaVu Sans"/>
                    <a:cs typeface="DejaVu Sans"/>
                  </a:rPr>
                  <a:t>⇒	</a:t>
                </a:r>
                <a:r>
                  <a:rPr lang="en-US" sz="1541" spc="-47" dirty="0">
                    <a:latin typeface="DejaVu Sans"/>
                    <a:cs typeface="DejaVu Sans"/>
                  </a:rPr>
                  <a:t>µ </a:t>
                </a:r>
                <a:r>
                  <a:rPr lang="en-US" sz="1541" spc="-87" dirty="0">
                    <a:latin typeface="DejaVu Sans"/>
                    <a:cs typeface="DejaVu Sans"/>
                  </a:rPr>
                  <a:t>≈</a:t>
                </a:r>
                <a:r>
                  <a:rPr lang="en-US" sz="1541" spc="-81" dirty="0">
                    <a:latin typeface="DejaVu Sans"/>
                    <a:cs typeface="DejaVu San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41" i="1" spc="-96" dirty="0">
                        <a:latin typeface="Cambria Math" panose="02040503050406030204" pitchFamily="18" charset="0"/>
                        <a:cs typeface="DejaVu Sans"/>
                      </a:rPr>
                      <m:t>𝜈</m:t>
                    </m:r>
                  </m:oMath>
                </a14:m>
                <a:endParaRPr sz="1541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75" y="3096741"/>
                <a:ext cx="3170353" cy="1060814"/>
              </a:xfrm>
              <a:prstGeom prst="rect">
                <a:avLst/>
              </a:prstGeom>
              <a:blipFill>
                <a:blip r:embed="rId13"/>
                <a:stretch>
                  <a:fillRect l="-4038" t="-6322" b="-103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3"/>
          <p:cNvSpPr/>
          <p:nvPr/>
        </p:nvSpPr>
        <p:spPr>
          <a:xfrm>
            <a:off x="2938308" y="3974813"/>
            <a:ext cx="109692" cy="109692"/>
          </a:xfrm>
          <a:custGeom>
            <a:avLst/>
            <a:gdLst/>
            <a:ahLst/>
            <a:cxnLst/>
            <a:rect l="l" t="t" r="r" b="b"/>
            <a:pathLst>
              <a:path w="252729" h="252729">
                <a:moveTo>
                  <a:pt x="252374" y="126187"/>
                </a:moveTo>
                <a:lnTo>
                  <a:pt x="242458" y="175302"/>
                </a:lnTo>
                <a:lnTo>
                  <a:pt x="215417" y="215412"/>
                </a:lnTo>
                <a:lnTo>
                  <a:pt x="175307" y="242457"/>
                </a:lnTo>
                <a:lnTo>
                  <a:pt x="126187" y="252374"/>
                </a:lnTo>
                <a:lnTo>
                  <a:pt x="77072" y="242457"/>
                </a:lnTo>
                <a:lnTo>
                  <a:pt x="36961" y="215412"/>
                </a:lnTo>
                <a:lnTo>
                  <a:pt x="9917" y="175302"/>
                </a:lnTo>
                <a:lnTo>
                  <a:pt x="0" y="126187"/>
                </a:lnTo>
                <a:lnTo>
                  <a:pt x="9917" y="77066"/>
                </a:lnTo>
                <a:lnTo>
                  <a:pt x="36961" y="36957"/>
                </a:lnTo>
                <a:lnTo>
                  <a:pt x="77072" y="9915"/>
                </a:lnTo>
                <a:lnTo>
                  <a:pt x="126187" y="0"/>
                </a:lnTo>
                <a:lnTo>
                  <a:pt x="175307" y="9915"/>
                </a:lnTo>
                <a:lnTo>
                  <a:pt x="215417" y="36957"/>
                </a:lnTo>
                <a:lnTo>
                  <a:pt x="242458" y="77066"/>
                </a:lnTo>
                <a:lnTo>
                  <a:pt x="252374" y="126187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4" name="object 24"/>
          <p:cNvSpPr/>
          <p:nvPr/>
        </p:nvSpPr>
        <p:spPr>
          <a:xfrm>
            <a:off x="2961667" y="4001424"/>
            <a:ext cx="31488" cy="3148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53" y="0"/>
                </a:moveTo>
                <a:lnTo>
                  <a:pt x="5321" y="0"/>
                </a:lnTo>
                <a:lnTo>
                  <a:pt x="0" y="5321"/>
                </a:lnTo>
                <a:lnTo>
                  <a:pt x="0" y="18453"/>
                </a:lnTo>
                <a:lnTo>
                  <a:pt x="5321" y="23774"/>
                </a:lnTo>
                <a:lnTo>
                  <a:pt x="18453" y="23774"/>
                </a:lnTo>
                <a:lnTo>
                  <a:pt x="23774" y="18453"/>
                </a:lnTo>
                <a:lnTo>
                  <a:pt x="23774" y="5321"/>
                </a:lnTo>
                <a:lnTo>
                  <a:pt x="184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5" name="object 25"/>
          <p:cNvSpPr/>
          <p:nvPr/>
        </p:nvSpPr>
        <p:spPr>
          <a:xfrm>
            <a:off x="2961667" y="4001424"/>
            <a:ext cx="31488" cy="3148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23774" y="11887"/>
                </a:moveTo>
                <a:lnTo>
                  <a:pt x="23774" y="18453"/>
                </a:lnTo>
                <a:lnTo>
                  <a:pt x="18453" y="23774"/>
                </a:lnTo>
                <a:lnTo>
                  <a:pt x="11887" y="23774"/>
                </a:lnTo>
                <a:lnTo>
                  <a:pt x="5321" y="23774"/>
                </a:lnTo>
                <a:lnTo>
                  <a:pt x="0" y="18453"/>
                </a:lnTo>
                <a:lnTo>
                  <a:pt x="0" y="11887"/>
                </a:lnTo>
                <a:lnTo>
                  <a:pt x="0" y="5321"/>
                </a:lnTo>
                <a:lnTo>
                  <a:pt x="5321" y="0"/>
                </a:lnTo>
                <a:lnTo>
                  <a:pt x="11887" y="0"/>
                </a:lnTo>
                <a:lnTo>
                  <a:pt x="18453" y="0"/>
                </a:lnTo>
                <a:lnTo>
                  <a:pt x="23774" y="5321"/>
                </a:lnTo>
                <a:lnTo>
                  <a:pt x="23774" y="11887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6" name="object 26"/>
          <p:cNvSpPr/>
          <p:nvPr/>
        </p:nvSpPr>
        <p:spPr>
          <a:xfrm>
            <a:off x="3002677" y="4001424"/>
            <a:ext cx="31488" cy="3148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53" y="0"/>
                </a:moveTo>
                <a:lnTo>
                  <a:pt x="5321" y="0"/>
                </a:lnTo>
                <a:lnTo>
                  <a:pt x="0" y="5321"/>
                </a:lnTo>
                <a:lnTo>
                  <a:pt x="0" y="18453"/>
                </a:lnTo>
                <a:lnTo>
                  <a:pt x="5321" y="23774"/>
                </a:lnTo>
                <a:lnTo>
                  <a:pt x="18453" y="23774"/>
                </a:lnTo>
                <a:lnTo>
                  <a:pt x="23774" y="18453"/>
                </a:lnTo>
                <a:lnTo>
                  <a:pt x="23774" y="5321"/>
                </a:lnTo>
                <a:lnTo>
                  <a:pt x="184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7" name="object 27"/>
          <p:cNvSpPr/>
          <p:nvPr/>
        </p:nvSpPr>
        <p:spPr>
          <a:xfrm>
            <a:off x="3002677" y="4001424"/>
            <a:ext cx="31488" cy="3148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23774" y="11887"/>
                </a:moveTo>
                <a:lnTo>
                  <a:pt x="23774" y="18453"/>
                </a:lnTo>
                <a:lnTo>
                  <a:pt x="18453" y="23774"/>
                </a:lnTo>
                <a:lnTo>
                  <a:pt x="11887" y="23774"/>
                </a:lnTo>
                <a:lnTo>
                  <a:pt x="5321" y="23774"/>
                </a:lnTo>
                <a:lnTo>
                  <a:pt x="0" y="18453"/>
                </a:lnTo>
                <a:lnTo>
                  <a:pt x="0" y="11887"/>
                </a:lnTo>
                <a:lnTo>
                  <a:pt x="0" y="5321"/>
                </a:lnTo>
                <a:lnTo>
                  <a:pt x="5321" y="0"/>
                </a:lnTo>
                <a:lnTo>
                  <a:pt x="11887" y="0"/>
                </a:lnTo>
                <a:lnTo>
                  <a:pt x="18453" y="0"/>
                </a:lnTo>
                <a:lnTo>
                  <a:pt x="23774" y="5321"/>
                </a:lnTo>
                <a:lnTo>
                  <a:pt x="23774" y="11887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8" name="object 28"/>
          <p:cNvSpPr/>
          <p:nvPr/>
        </p:nvSpPr>
        <p:spPr>
          <a:xfrm>
            <a:off x="2965372" y="4032513"/>
            <a:ext cx="31488" cy="31488"/>
          </a:xfrm>
          <a:custGeom>
            <a:avLst/>
            <a:gdLst/>
            <a:ahLst/>
            <a:cxnLst/>
            <a:rect l="l" t="t" r="r" b="b"/>
            <a:pathLst>
              <a:path w="97154" h="36829">
                <a:moveTo>
                  <a:pt x="0" y="0"/>
                </a:moveTo>
                <a:lnTo>
                  <a:pt x="26060" y="24231"/>
                </a:lnTo>
                <a:lnTo>
                  <a:pt x="38862" y="33318"/>
                </a:lnTo>
                <a:lnTo>
                  <a:pt x="51206" y="36347"/>
                </a:lnTo>
                <a:lnTo>
                  <a:pt x="63093" y="33318"/>
                </a:lnTo>
                <a:lnTo>
                  <a:pt x="74523" y="24231"/>
                </a:lnTo>
                <a:lnTo>
                  <a:pt x="96926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604" y="1113126"/>
            <a:ext cx="3968750" cy="9399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1214" y="748733"/>
            <a:ext cx="4610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kern="0" dirty="0"/>
              <a:t>What does </a:t>
            </a:r>
            <a:r>
              <a:rPr lang="de-DE" sz="2000" spc="2" dirty="0">
                <a:latin typeface="Symbol"/>
                <a:cs typeface="Symbol"/>
              </a:rPr>
              <a:t></a:t>
            </a:r>
            <a:r>
              <a:rPr lang="de-DE" sz="1500" dirty="0">
                <a:cs typeface="Times New Roman"/>
              </a:rPr>
              <a:t> </a:t>
            </a:r>
            <a:r>
              <a:rPr lang="en-US" sz="2000" kern="0" dirty="0"/>
              <a:t>say anything about µ?</a:t>
            </a:r>
            <a:endParaRPr lang="de-DE" sz="2000" kern="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4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46502" y="3365838"/>
            <a:ext cx="240606" cy="361873"/>
          </a:xfrm>
          <a:custGeom>
            <a:avLst/>
            <a:gdLst/>
            <a:ahLst/>
            <a:cxnLst/>
            <a:rect l="l" t="t" r="r" b="b"/>
            <a:pathLst>
              <a:path w="554354" h="833754">
                <a:moveTo>
                  <a:pt x="52730" y="833587"/>
                </a:moveTo>
                <a:lnTo>
                  <a:pt x="33903" y="786847"/>
                </a:lnTo>
                <a:lnTo>
                  <a:pt x="19158" y="738805"/>
                </a:lnTo>
                <a:lnTo>
                  <a:pt x="8553" y="689730"/>
                </a:lnTo>
                <a:lnTo>
                  <a:pt x="2148" y="639888"/>
                </a:lnTo>
                <a:lnTo>
                  <a:pt x="0" y="589544"/>
                </a:lnTo>
                <a:lnTo>
                  <a:pt x="1959" y="541069"/>
                </a:lnTo>
                <a:lnTo>
                  <a:pt x="7736" y="493673"/>
                </a:lnTo>
                <a:lnTo>
                  <a:pt x="17177" y="447508"/>
                </a:lnTo>
                <a:lnTo>
                  <a:pt x="30132" y="402727"/>
                </a:lnTo>
                <a:lnTo>
                  <a:pt x="46448" y="359482"/>
                </a:lnTo>
                <a:lnTo>
                  <a:pt x="65973" y="317924"/>
                </a:lnTo>
                <a:lnTo>
                  <a:pt x="88555" y="278206"/>
                </a:lnTo>
                <a:lnTo>
                  <a:pt x="114041" y="240479"/>
                </a:lnTo>
                <a:lnTo>
                  <a:pt x="142279" y="204897"/>
                </a:lnTo>
                <a:lnTo>
                  <a:pt x="173118" y="171611"/>
                </a:lnTo>
                <a:lnTo>
                  <a:pt x="206405" y="140773"/>
                </a:lnTo>
                <a:lnTo>
                  <a:pt x="241988" y="112536"/>
                </a:lnTo>
                <a:lnTo>
                  <a:pt x="279715" y="87050"/>
                </a:lnTo>
                <a:lnTo>
                  <a:pt x="319434" y="64470"/>
                </a:lnTo>
                <a:lnTo>
                  <a:pt x="360993" y="44946"/>
                </a:lnTo>
                <a:lnTo>
                  <a:pt x="404239" y="28631"/>
                </a:lnTo>
                <a:lnTo>
                  <a:pt x="449021" y="15676"/>
                </a:lnTo>
                <a:lnTo>
                  <a:pt x="495186" y="6235"/>
                </a:lnTo>
                <a:lnTo>
                  <a:pt x="542582" y="458"/>
                </a:lnTo>
                <a:lnTo>
                  <a:pt x="553932" y="0"/>
                </a:lnTo>
              </a:path>
            </a:pathLst>
          </a:custGeom>
          <a:ln w="98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" name="object 4"/>
          <p:cNvSpPr/>
          <p:nvPr/>
        </p:nvSpPr>
        <p:spPr>
          <a:xfrm>
            <a:off x="4424320" y="3359498"/>
            <a:ext cx="70280" cy="33900"/>
          </a:xfrm>
          <a:custGeom>
            <a:avLst/>
            <a:gdLst/>
            <a:ahLst/>
            <a:cxnLst/>
            <a:rect l="l" t="t" r="r" b="b"/>
            <a:pathLst>
              <a:path w="161925" h="78104">
                <a:moveTo>
                  <a:pt x="11798" y="77952"/>
                </a:moveTo>
                <a:lnTo>
                  <a:pt x="161785" y="16383"/>
                </a:lnTo>
                <a:lnTo>
                  <a:pt x="0" y="0"/>
                </a:lnTo>
              </a:path>
            </a:pathLst>
          </a:custGeom>
          <a:ln w="98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" name="object 5"/>
          <p:cNvSpPr/>
          <p:nvPr/>
        </p:nvSpPr>
        <p:spPr>
          <a:xfrm>
            <a:off x="4267823" y="2768204"/>
            <a:ext cx="240330" cy="361873"/>
          </a:xfrm>
          <a:custGeom>
            <a:avLst/>
            <a:gdLst/>
            <a:ahLst/>
            <a:cxnLst/>
            <a:rect l="l" t="t" r="r" b="b"/>
            <a:pathLst>
              <a:path w="553720" h="833754">
                <a:moveTo>
                  <a:pt x="52730" y="0"/>
                </a:moveTo>
                <a:lnTo>
                  <a:pt x="33903" y="46740"/>
                </a:lnTo>
                <a:lnTo>
                  <a:pt x="19158" y="94782"/>
                </a:lnTo>
                <a:lnTo>
                  <a:pt x="8553" y="143857"/>
                </a:lnTo>
                <a:lnTo>
                  <a:pt x="2148" y="193699"/>
                </a:lnTo>
                <a:lnTo>
                  <a:pt x="0" y="244043"/>
                </a:lnTo>
                <a:lnTo>
                  <a:pt x="1959" y="292516"/>
                </a:lnTo>
                <a:lnTo>
                  <a:pt x="7736" y="339911"/>
                </a:lnTo>
                <a:lnTo>
                  <a:pt x="17177" y="386075"/>
                </a:lnTo>
                <a:lnTo>
                  <a:pt x="30132" y="430855"/>
                </a:lnTo>
                <a:lnTo>
                  <a:pt x="46448" y="474100"/>
                </a:lnTo>
                <a:lnTo>
                  <a:pt x="65973" y="515658"/>
                </a:lnTo>
                <a:lnTo>
                  <a:pt x="88555" y="555376"/>
                </a:lnTo>
                <a:lnTo>
                  <a:pt x="114041" y="593102"/>
                </a:lnTo>
                <a:lnTo>
                  <a:pt x="142279" y="628685"/>
                </a:lnTo>
                <a:lnTo>
                  <a:pt x="173118" y="661971"/>
                </a:lnTo>
                <a:lnTo>
                  <a:pt x="206405" y="692810"/>
                </a:lnTo>
                <a:lnTo>
                  <a:pt x="241988" y="721048"/>
                </a:lnTo>
                <a:lnTo>
                  <a:pt x="279715" y="746533"/>
                </a:lnTo>
                <a:lnTo>
                  <a:pt x="319434" y="769115"/>
                </a:lnTo>
                <a:lnTo>
                  <a:pt x="360993" y="788639"/>
                </a:lnTo>
                <a:lnTo>
                  <a:pt x="404239" y="804955"/>
                </a:lnTo>
                <a:lnTo>
                  <a:pt x="449021" y="817910"/>
                </a:lnTo>
                <a:lnTo>
                  <a:pt x="495186" y="827352"/>
                </a:lnTo>
                <a:lnTo>
                  <a:pt x="542582" y="833129"/>
                </a:lnTo>
                <a:lnTo>
                  <a:pt x="553416" y="833567"/>
                </a:lnTo>
              </a:path>
            </a:pathLst>
          </a:custGeom>
          <a:ln w="98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" name="object 6"/>
          <p:cNvSpPr/>
          <p:nvPr/>
        </p:nvSpPr>
        <p:spPr>
          <a:xfrm>
            <a:off x="4445641" y="3102228"/>
            <a:ext cx="70280" cy="33900"/>
          </a:xfrm>
          <a:custGeom>
            <a:avLst/>
            <a:gdLst/>
            <a:ahLst/>
            <a:cxnLst/>
            <a:rect l="l" t="t" r="r" b="b"/>
            <a:pathLst>
              <a:path w="161925" h="78104">
                <a:moveTo>
                  <a:pt x="0" y="77939"/>
                </a:moveTo>
                <a:lnTo>
                  <a:pt x="161785" y="62217"/>
                </a:lnTo>
                <a:lnTo>
                  <a:pt x="11798" y="0"/>
                </a:lnTo>
              </a:path>
            </a:pathLst>
          </a:custGeom>
          <a:ln w="98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" name="object 7"/>
          <p:cNvSpPr/>
          <p:nvPr/>
        </p:nvSpPr>
        <p:spPr>
          <a:xfrm>
            <a:off x="5719206" y="2448387"/>
            <a:ext cx="170602" cy="170602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392988" y="0"/>
                </a:moveTo>
                <a:lnTo>
                  <a:pt x="387391" y="48032"/>
                </a:lnTo>
                <a:lnTo>
                  <a:pt x="376551" y="94236"/>
                </a:lnTo>
                <a:lnTo>
                  <a:pt x="360777" y="138300"/>
                </a:lnTo>
                <a:lnTo>
                  <a:pt x="340381" y="179914"/>
                </a:lnTo>
                <a:lnTo>
                  <a:pt x="315673" y="218767"/>
                </a:lnTo>
                <a:lnTo>
                  <a:pt x="286962" y="254549"/>
                </a:lnTo>
                <a:lnTo>
                  <a:pt x="254560" y="286951"/>
                </a:lnTo>
                <a:lnTo>
                  <a:pt x="218777" y="315661"/>
                </a:lnTo>
                <a:lnTo>
                  <a:pt x="179922" y="340369"/>
                </a:lnTo>
                <a:lnTo>
                  <a:pt x="138307" y="360765"/>
                </a:lnTo>
                <a:lnTo>
                  <a:pt x="94241" y="376538"/>
                </a:lnTo>
                <a:lnTo>
                  <a:pt x="48035" y="387378"/>
                </a:lnTo>
                <a:lnTo>
                  <a:pt x="0" y="392976"/>
                </a:lnTo>
              </a:path>
            </a:pathLst>
          </a:custGeom>
          <a:ln w="9824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" name="object 8"/>
          <p:cNvSpPr/>
          <p:nvPr/>
        </p:nvSpPr>
        <p:spPr>
          <a:xfrm>
            <a:off x="4514151" y="2896125"/>
            <a:ext cx="703351" cy="703351"/>
          </a:xfrm>
          <a:custGeom>
            <a:avLst/>
            <a:gdLst/>
            <a:ahLst/>
            <a:cxnLst/>
            <a:rect l="l" t="t" r="r" b="b"/>
            <a:pathLst>
              <a:path w="1620520" h="1620520">
                <a:moveTo>
                  <a:pt x="1620418" y="810209"/>
                </a:moveTo>
                <a:lnTo>
                  <a:pt x="1619043" y="857814"/>
                </a:lnTo>
                <a:lnTo>
                  <a:pt x="1614967" y="904695"/>
                </a:lnTo>
                <a:lnTo>
                  <a:pt x="1608267" y="950776"/>
                </a:lnTo>
                <a:lnTo>
                  <a:pt x="1599019" y="995980"/>
                </a:lnTo>
                <a:lnTo>
                  <a:pt x="1587299" y="1040232"/>
                </a:lnTo>
                <a:lnTo>
                  <a:pt x="1573183" y="1083456"/>
                </a:lnTo>
                <a:lnTo>
                  <a:pt x="1556747" y="1125576"/>
                </a:lnTo>
                <a:lnTo>
                  <a:pt x="1538066" y="1166515"/>
                </a:lnTo>
                <a:lnTo>
                  <a:pt x="1517217" y="1206198"/>
                </a:lnTo>
                <a:lnTo>
                  <a:pt x="1494276" y="1244549"/>
                </a:lnTo>
                <a:lnTo>
                  <a:pt x="1469319" y="1281492"/>
                </a:lnTo>
                <a:lnTo>
                  <a:pt x="1442422" y="1316950"/>
                </a:lnTo>
                <a:lnTo>
                  <a:pt x="1413660" y="1350848"/>
                </a:lnTo>
                <a:lnTo>
                  <a:pt x="1383110" y="1383110"/>
                </a:lnTo>
                <a:lnTo>
                  <a:pt x="1350848" y="1413660"/>
                </a:lnTo>
                <a:lnTo>
                  <a:pt x="1316950" y="1442422"/>
                </a:lnTo>
                <a:lnTo>
                  <a:pt x="1281492" y="1469319"/>
                </a:lnTo>
                <a:lnTo>
                  <a:pt x="1244549" y="1494276"/>
                </a:lnTo>
                <a:lnTo>
                  <a:pt x="1206198" y="1517217"/>
                </a:lnTo>
                <a:lnTo>
                  <a:pt x="1166515" y="1538066"/>
                </a:lnTo>
                <a:lnTo>
                  <a:pt x="1125576" y="1556747"/>
                </a:lnTo>
                <a:lnTo>
                  <a:pt x="1083456" y="1573183"/>
                </a:lnTo>
                <a:lnTo>
                  <a:pt x="1040232" y="1587299"/>
                </a:lnTo>
                <a:lnTo>
                  <a:pt x="995980" y="1599019"/>
                </a:lnTo>
                <a:lnTo>
                  <a:pt x="950776" y="1608267"/>
                </a:lnTo>
                <a:lnTo>
                  <a:pt x="904695" y="1614967"/>
                </a:lnTo>
                <a:lnTo>
                  <a:pt x="857814" y="1619043"/>
                </a:lnTo>
                <a:lnTo>
                  <a:pt x="810209" y="1620418"/>
                </a:lnTo>
                <a:lnTo>
                  <a:pt x="762603" y="1619043"/>
                </a:lnTo>
                <a:lnTo>
                  <a:pt x="715723" y="1614967"/>
                </a:lnTo>
                <a:lnTo>
                  <a:pt x="669642" y="1608267"/>
                </a:lnTo>
                <a:lnTo>
                  <a:pt x="624437" y="1599019"/>
                </a:lnTo>
                <a:lnTo>
                  <a:pt x="580185" y="1587299"/>
                </a:lnTo>
                <a:lnTo>
                  <a:pt x="536961" y="1573183"/>
                </a:lnTo>
                <a:lnTo>
                  <a:pt x="494842" y="1556747"/>
                </a:lnTo>
                <a:lnTo>
                  <a:pt x="453902" y="1538066"/>
                </a:lnTo>
                <a:lnTo>
                  <a:pt x="414219" y="1517217"/>
                </a:lnTo>
                <a:lnTo>
                  <a:pt x="375868" y="1494276"/>
                </a:lnTo>
                <a:lnTo>
                  <a:pt x="338926" y="1469319"/>
                </a:lnTo>
                <a:lnTo>
                  <a:pt x="303467" y="1442422"/>
                </a:lnTo>
                <a:lnTo>
                  <a:pt x="269569" y="1413660"/>
                </a:lnTo>
                <a:lnTo>
                  <a:pt x="237307" y="1383110"/>
                </a:lnTo>
                <a:lnTo>
                  <a:pt x="206757" y="1350848"/>
                </a:lnTo>
                <a:lnTo>
                  <a:pt x="177996" y="1316950"/>
                </a:lnTo>
                <a:lnTo>
                  <a:pt x="151098" y="1281492"/>
                </a:lnTo>
                <a:lnTo>
                  <a:pt x="126141" y="1244549"/>
                </a:lnTo>
                <a:lnTo>
                  <a:pt x="103200" y="1206198"/>
                </a:lnTo>
                <a:lnTo>
                  <a:pt x="82351" y="1166515"/>
                </a:lnTo>
                <a:lnTo>
                  <a:pt x="63671" y="1125576"/>
                </a:lnTo>
                <a:lnTo>
                  <a:pt x="47234" y="1083456"/>
                </a:lnTo>
                <a:lnTo>
                  <a:pt x="33118" y="1040232"/>
                </a:lnTo>
                <a:lnTo>
                  <a:pt x="21398" y="995980"/>
                </a:lnTo>
                <a:lnTo>
                  <a:pt x="12150" y="950776"/>
                </a:lnTo>
                <a:lnTo>
                  <a:pt x="5450" y="904695"/>
                </a:lnTo>
                <a:lnTo>
                  <a:pt x="1375" y="857814"/>
                </a:lnTo>
                <a:lnTo>
                  <a:pt x="0" y="810209"/>
                </a:lnTo>
                <a:lnTo>
                  <a:pt x="1375" y="762603"/>
                </a:lnTo>
                <a:lnTo>
                  <a:pt x="5450" y="715723"/>
                </a:lnTo>
                <a:lnTo>
                  <a:pt x="12150" y="669642"/>
                </a:lnTo>
                <a:lnTo>
                  <a:pt x="21398" y="624437"/>
                </a:lnTo>
                <a:lnTo>
                  <a:pt x="33118" y="580185"/>
                </a:lnTo>
                <a:lnTo>
                  <a:pt x="47234" y="536961"/>
                </a:lnTo>
                <a:lnTo>
                  <a:pt x="63671" y="494842"/>
                </a:lnTo>
                <a:lnTo>
                  <a:pt x="82351" y="453902"/>
                </a:lnTo>
                <a:lnTo>
                  <a:pt x="103200" y="414219"/>
                </a:lnTo>
                <a:lnTo>
                  <a:pt x="126141" y="375868"/>
                </a:lnTo>
                <a:lnTo>
                  <a:pt x="151098" y="338926"/>
                </a:lnTo>
                <a:lnTo>
                  <a:pt x="177996" y="303467"/>
                </a:lnTo>
                <a:lnTo>
                  <a:pt x="206757" y="269569"/>
                </a:lnTo>
                <a:lnTo>
                  <a:pt x="237307" y="237307"/>
                </a:lnTo>
                <a:lnTo>
                  <a:pt x="269569" y="206757"/>
                </a:lnTo>
                <a:lnTo>
                  <a:pt x="303467" y="177996"/>
                </a:lnTo>
                <a:lnTo>
                  <a:pt x="338926" y="151098"/>
                </a:lnTo>
                <a:lnTo>
                  <a:pt x="375868" y="126141"/>
                </a:lnTo>
                <a:lnTo>
                  <a:pt x="414219" y="103200"/>
                </a:lnTo>
                <a:lnTo>
                  <a:pt x="453902" y="82351"/>
                </a:lnTo>
                <a:lnTo>
                  <a:pt x="494842" y="63671"/>
                </a:lnTo>
                <a:lnTo>
                  <a:pt x="536961" y="47234"/>
                </a:lnTo>
                <a:lnTo>
                  <a:pt x="580185" y="33118"/>
                </a:lnTo>
                <a:lnTo>
                  <a:pt x="624437" y="21398"/>
                </a:lnTo>
                <a:lnTo>
                  <a:pt x="669642" y="12150"/>
                </a:lnTo>
                <a:lnTo>
                  <a:pt x="715723" y="5450"/>
                </a:lnTo>
                <a:lnTo>
                  <a:pt x="762603" y="1375"/>
                </a:lnTo>
                <a:lnTo>
                  <a:pt x="810209" y="0"/>
                </a:lnTo>
                <a:lnTo>
                  <a:pt x="857814" y="1375"/>
                </a:lnTo>
                <a:lnTo>
                  <a:pt x="904695" y="5450"/>
                </a:lnTo>
                <a:lnTo>
                  <a:pt x="950776" y="12150"/>
                </a:lnTo>
                <a:lnTo>
                  <a:pt x="995980" y="21398"/>
                </a:lnTo>
                <a:lnTo>
                  <a:pt x="1040232" y="33118"/>
                </a:lnTo>
                <a:lnTo>
                  <a:pt x="1083456" y="47234"/>
                </a:lnTo>
                <a:lnTo>
                  <a:pt x="1125576" y="63671"/>
                </a:lnTo>
                <a:lnTo>
                  <a:pt x="1166515" y="82351"/>
                </a:lnTo>
                <a:lnTo>
                  <a:pt x="1206198" y="103200"/>
                </a:lnTo>
                <a:lnTo>
                  <a:pt x="1244549" y="126141"/>
                </a:lnTo>
                <a:lnTo>
                  <a:pt x="1281492" y="151098"/>
                </a:lnTo>
                <a:lnTo>
                  <a:pt x="1316950" y="177996"/>
                </a:lnTo>
                <a:lnTo>
                  <a:pt x="1350848" y="206757"/>
                </a:lnTo>
                <a:lnTo>
                  <a:pt x="1383110" y="237307"/>
                </a:lnTo>
                <a:lnTo>
                  <a:pt x="1413660" y="269569"/>
                </a:lnTo>
                <a:lnTo>
                  <a:pt x="1442422" y="303467"/>
                </a:lnTo>
                <a:lnTo>
                  <a:pt x="1469319" y="338926"/>
                </a:lnTo>
                <a:lnTo>
                  <a:pt x="1494276" y="375868"/>
                </a:lnTo>
                <a:lnTo>
                  <a:pt x="1517217" y="414219"/>
                </a:lnTo>
                <a:lnTo>
                  <a:pt x="1538066" y="453902"/>
                </a:lnTo>
                <a:lnTo>
                  <a:pt x="1556747" y="494842"/>
                </a:lnTo>
                <a:lnTo>
                  <a:pt x="1573183" y="536961"/>
                </a:lnTo>
                <a:lnTo>
                  <a:pt x="1587299" y="580185"/>
                </a:lnTo>
                <a:lnTo>
                  <a:pt x="1599019" y="624437"/>
                </a:lnTo>
                <a:lnTo>
                  <a:pt x="1608267" y="669642"/>
                </a:lnTo>
                <a:lnTo>
                  <a:pt x="1614967" y="715723"/>
                </a:lnTo>
                <a:lnTo>
                  <a:pt x="1619043" y="762603"/>
                </a:lnTo>
                <a:lnTo>
                  <a:pt x="1620418" y="810209"/>
                </a:lnTo>
                <a:close/>
              </a:path>
            </a:pathLst>
          </a:custGeom>
          <a:ln w="196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" name="object 9"/>
          <p:cNvSpPr/>
          <p:nvPr/>
        </p:nvSpPr>
        <p:spPr>
          <a:xfrm>
            <a:off x="3672407" y="3727641"/>
            <a:ext cx="1172711" cy="405143"/>
          </a:xfrm>
          <a:custGeom>
            <a:avLst/>
            <a:gdLst/>
            <a:ahLst/>
            <a:cxnLst/>
            <a:rect l="l" t="t" r="r" b="b"/>
            <a:pathLst>
              <a:path w="2701925" h="933450">
                <a:moveTo>
                  <a:pt x="0" y="933340"/>
                </a:moveTo>
                <a:lnTo>
                  <a:pt x="2701785" y="933340"/>
                </a:lnTo>
                <a:lnTo>
                  <a:pt x="2701785" y="0"/>
                </a:lnTo>
                <a:lnTo>
                  <a:pt x="0" y="0"/>
                </a:lnTo>
                <a:lnTo>
                  <a:pt x="0" y="933340"/>
                </a:lnTo>
                <a:close/>
              </a:path>
            </a:pathLst>
          </a:custGeom>
          <a:ln w="196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" name="object 10"/>
          <p:cNvSpPr/>
          <p:nvPr/>
        </p:nvSpPr>
        <p:spPr>
          <a:xfrm>
            <a:off x="5228830" y="3237260"/>
            <a:ext cx="246669" cy="0"/>
          </a:xfrm>
          <a:custGeom>
            <a:avLst/>
            <a:gdLst/>
            <a:ahLst/>
            <a:cxnLst/>
            <a:rect l="l" t="t" r="r" b="b"/>
            <a:pathLst>
              <a:path w="568325">
                <a:moveTo>
                  <a:pt x="0" y="0"/>
                </a:moveTo>
                <a:lnTo>
                  <a:pt x="567866" y="0"/>
                </a:lnTo>
              </a:path>
            </a:pathLst>
          </a:custGeom>
          <a:ln w="98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1" name="object 11"/>
          <p:cNvSpPr/>
          <p:nvPr/>
        </p:nvSpPr>
        <p:spPr>
          <a:xfrm>
            <a:off x="5407070" y="3220206"/>
            <a:ext cx="68351" cy="34176"/>
          </a:xfrm>
          <a:custGeom>
            <a:avLst/>
            <a:gdLst/>
            <a:ahLst/>
            <a:cxnLst/>
            <a:rect l="l" t="t" r="r" b="b"/>
            <a:pathLst>
              <a:path w="157479" h="78739">
                <a:moveTo>
                  <a:pt x="0" y="78587"/>
                </a:moveTo>
                <a:lnTo>
                  <a:pt x="157200" y="39293"/>
                </a:lnTo>
                <a:lnTo>
                  <a:pt x="0" y="0"/>
                </a:lnTo>
              </a:path>
            </a:pathLst>
          </a:custGeom>
          <a:ln w="98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2" name="object 12"/>
          <p:cNvSpPr/>
          <p:nvPr/>
        </p:nvSpPr>
        <p:spPr>
          <a:xfrm>
            <a:off x="3416554" y="1744798"/>
            <a:ext cx="1748455" cy="405143"/>
          </a:xfrm>
          <a:custGeom>
            <a:avLst/>
            <a:gdLst/>
            <a:ahLst/>
            <a:cxnLst/>
            <a:rect l="l" t="t" r="r" b="b"/>
            <a:pathLst>
              <a:path w="4028440" h="933450">
                <a:moveTo>
                  <a:pt x="0" y="933340"/>
                </a:moveTo>
                <a:lnTo>
                  <a:pt x="4028109" y="933340"/>
                </a:lnTo>
                <a:lnTo>
                  <a:pt x="4028109" y="0"/>
                </a:lnTo>
                <a:lnTo>
                  <a:pt x="0" y="0"/>
                </a:lnTo>
                <a:lnTo>
                  <a:pt x="0" y="933340"/>
                </a:lnTo>
                <a:close/>
              </a:path>
            </a:pathLst>
          </a:custGeom>
          <a:ln w="196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3" name="object 13"/>
          <p:cNvSpPr/>
          <p:nvPr/>
        </p:nvSpPr>
        <p:spPr>
          <a:xfrm>
            <a:off x="4282185" y="2043289"/>
            <a:ext cx="67799" cy="0"/>
          </a:xfrm>
          <a:custGeom>
            <a:avLst/>
            <a:gdLst/>
            <a:ahLst/>
            <a:cxnLst/>
            <a:rect l="l" t="t" r="r" b="b"/>
            <a:pathLst>
              <a:path w="156209">
                <a:moveTo>
                  <a:pt x="0" y="0"/>
                </a:moveTo>
                <a:lnTo>
                  <a:pt x="155879" y="0"/>
                </a:lnTo>
              </a:path>
            </a:pathLst>
          </a:custGeom>
          <a:ln w="4912">
            <a:solidFill>
              <a:srgbClr val="0000D1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4" name="object 14"/>
          <p:cNvSpPr/>
          <p:nvPr/>
        </p:nvSpPr>
        <p:spPr>
          <a:xfrm>
            <a:off x="4315725" y="2034761"/>
            <a:ext cx="34176" cy="17088"/>
          </a:xfrm>
          <a:custGeom>
            <a:avLst/>
            <a:gdLst/>
            <a:ahLst/>
            <a:cxnLst/>
            <a:rect l="l" t="t" r="r" b="b"/>
            <a:pathLst>
              <a:path w="78740" h="39369">
                <a:moveTo>
                  <a:pt x="0" y="39306"/>
                </a:moveTo>
                <a:lnTo>
                  <a:pt x="78600" y="19646"/>
                </a:lnTo>
                <a:lnTo>
                  <a:pt x="0" y="0"/>
                </a:lnTo>
              </a:path>
            </a:pathLst>
          </a:custGeom>
          <a:ln w="4912">
            <a:solidFill>
              <a:srgbClr val="0000D1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5" name="object 15"/>
          <p:cNvSpPr/>
          <p:nvPr/>
        </p:nvSpPr>
        <p:spPr>
          <a:xfrm>
            <a:off x="4248068" y="2149894"/>
            <a:ext cx="0" cy="20395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621"/>
                </a:lnTo>
              </a:path>
            </a:pathLst>
          </a:custGeom>
          <a:ln w="98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6" name="object 16"/>
          <p:cNvSpPr/>
          <p:nvPr/>
        </p:nvSpPr>
        <p:spPr>
          <a:xfrm>
            <a:off x="4231014" y="2285500"/>
            <a:ext cx="34176" cy="68351"/>
          </a:xfrm>
          <a:custGeom>
            <a:avLst/>
            <a:gdLst/>
            <a:ahLst/>
            <a:cxnLst/>
            <a:rect l="l" t="t" r="r" b="b"/>
            <a:pathLst>
              <a:path w="78740" h="157480">
                <a:moveTo>
                  <a:pt x="0" y="0"/>
                </a:moveTo>
                <a:lnTo>
                  <a:pt x="39293" y="157187"/>
                </a:lnTo>
                <a:lnTo>
                  <a:pt x="78587" y="0"/>
                </a:lnTo>
              </a:path>
            </a:pathLst>
          </a:custGeom>
          <a:ln w="98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7" name="object 17"/>
          <p:cNvSpPr/>
          <p:nvPr/>
        </p:nvSpPr>
        <p:spPr>
          <a:xfrm>
            <a:off x="3629765" y="2363105"/>
            <a:ext cx="1300593" cy="405143"/>
          </a:xfrm>
          <a:custGeom>
            <a:avLst/>
            <a:gdLst/>
            <a:ahLst/>
            <a:cxnLst/>
            <a:rect l="l" t="t" r="r" b="b"/>
            <a:pathLst>
              <a:path w="2996565" h="933450">
                <a:moveTo>
                  <a:pt x="0" y="933345"/>
                </a:moveTo>
                <a:lnTo>
                  <a:pt x="2996514" y="933345"/>
                </a:lnTo>
                <a:lnTo>
                  <a:pt x="2996514" y="0"/>
                </a:lnTo>
                <a:lnTo>
                  <a:pt x="0" y="0"/>
                </a:lnTo>
                <a:lnTo>
                  <a:pt x="0" y="933345"/>
                </a:lnTo>
                <a:close/>
              </a:path>
            </a:pathLst>
          </a:custGeom>
          <a:ln w="196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8" name="object 18"/>
          <p:cNvSpPr/>
          <p:nvPr/>
        </p:nvSpPr>
        <p:spPr>
          <a:xfrm>
            <a:off x="5506002" y="1744800"/>
            <a:ext cx="810287" cy="703627"/>
          </a:xfrm>
          <a:custGeom>
            <a:avLst/>
            <a:gdLst/>
            <a:ahLst/>
            <a:cxnLst/>
            <a:rect l="l" t="t" r="r" b="b"/>
            <a:pathLst>
              <a:path w="1866900" h="1621155">
                <a:moveTo>
                  <a:pt x="0" y="1621066"/>
                </a:moveTo>
                <a:lnTo>
                  <a:pt x="1866684" y="1621066"/>
                </a:lnTo>
                <a:lnTo>
                  <a:pt x="1866684" y="0"/>
                </a:lnTo>
                <a:lnTo>
                  <a:pt x="0" y="0"/>
                </a:lnTo>
                <a:lnTo>
                  <a:pt x="0" y="1621066"/>
                </a:lnTo>
                <a:close/>
              </a:path>
            </a:pathLst>
          </a:custGeom>
          <a:ln w="19649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9" name="object 19"/>
          <p:cNvSpPr/>
          <p:nvPr/>
        </p:nvSpPr>
        <p:spPr>
          <a:xfrm>
            <a:off x="5515382" y="2618956"/>
            <a:ext cx="20395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608" y="0"/>
                </a:lnTo>
              </a:path>
            </a:pathLst>
          </a:custGeom>
          <a:ln w="9824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0" name="object 20"/>
          <p:cNvSpPr/>
          <p:nvPr/>
        </p:nvSpPr>
        <p:spPr>
          <a:xfrm>
            <a:off x="5515384" y="2601897"/>
            <a:ext cx="68351" cy="34176"/>
          </a:xfrm>
          <a:custGeom>
            <a:avLst/>
            <a:gdLst/>
            <a:ahLst/>
            <a:cxnLst/>
            <a:rect l="l" t="t" r="r" b="b"/>
            <a:pathLst>
              <a:path w="157479" h="78739">
                <a:moveTo>
                  <a:pt x="157187" y="0"/>
                </a:moveTo>
                <a:lnTo>
                  <a:pt x="0" y="39306"/>
                </a:lnTo>
                <a:lnTo>
                  <a:pt x="157187" y="78600"/>
                </a:lnTo>
              </a:path>
            </a:pathLst>
          </a:custGeom>
          <a:ln w="9824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1" name="object 21"/>
          <p:cNvSpPr txBox="1"/>
          <p:nvPr/>
        </p:nvSpPr>
        <p:spPr>
          <a:xfrm>
            <a:off x="3779007" y="3811674"/>
            <a:ext cx="949744" cy="252707"/>
          </a:xfrm>
          <a:prstGeom prst="rect">
            <a:avLst/>
          </a:prstGeom>
        </p:spPr>
        <p:txBody>
          <a:bodyPr vert="horz" wrap="square" lIns="0" tIns="5788" rIns="0" bIns="0" rtlCol="0">
            <a:spAutoFit/>
          </a:bodyPr>
          <a:lstStyle/>
          <a:p>
            <a:pPr marR="2205" algn="ctr">
              <a:spcBef>
                <a:spcPts val="46"/>
              </a:spcBef>
              <a:tabLst>
                <a:tab pos="744632" algn="l"/>
              </a:tabLst>
            </a:pPr>
            <a:r>
              <a:rPr sz="802" b="1" dirty="0">
                <a:latin typeface="Arial"/>
                <a:cs typeface="Arial"/>
              </a:rPr>
              <a:t>HYPOTHESIS	SET</a:t>
            </a:r>
            <a:endParaRPr sz="802">
              <a:latin typeface="Arial"/>
              <a:cs typeface="Arial"/>
            </a:endParaRPr>
          </a:p>
          <a:p>
            <a:pPr marL="15433" algn="ctr">
              <a:spcBef>
                <a:spcPts val="43"/>
              </a:spcBef>
            </a:pPr>
            <a:r>
              <a:rPr sz="802" i="1" spc="-32" dirty="0">
                <a:solidFill>
                  <a:srgbClr val="0000D1"/>
                </a:solidFill>
                <a:latin typeface="Times New Roman"/>
                <a:cs typeface="Times New Roman"/>
              </a:rPr>
              <a:t>H</a:t>
            </a:r>
            <a:endParaRPr sz="802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41045" y="3017681"/>
            <a:ext cx="630866" cy="520044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 marR="2205" algn="ctr">
              <a:lnSpc>
                <a:spcPct val="139400"/>
              </a:lnSpc>
              <a:spcBef>
                <a:spcPts val="41"/>
              </a:spcBef>
            </a:pPr>
            <a:r>
              <a:rPr sz="802" b="1" dirty="0">
                <a:latin typeface="Arial"/>
                <a:cs typeface="Arial"/>
              </a:rPr>
              <a:t>LEARNING  ALGORITHM  </a:t>
            </a:r>
            <a:r>
              <a:rPr sz="802" i="1" spc="9" dirty="0">
                <a:solidFill>
                  <a:srgbClr val="0000D1"/>
                </a:solidFill>
                <a:latin typeface="Times New Roman"/>
                <a:cs typeface="Times New Roman"/>
              </a:rPr>
              <a:t>A</a:t>
            </a:r>
            <a:endParaRPr sz="802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84680" y="2981412"/>
            <a:ext cx="874228" cy="425320"/>
          </a:xfrm>
          <a:prstGeom prst="rect">
            <a:avLst/>
          </a:prstGeom>
          <a:solidFill>
            <a:srgbClr val="E5F2E5"/>
          </a:solidFill>
          <a:ln w="19649">
            <a:solidFill>
              <a:srgbClr val="000000"/>
            </a:solidFill>
          </a:ln>
        </p:spPr>
        <p:txBody>
          <a:bodyPr vert="horz" wrap="square" lIns="0" tIns="20395" rIns="0" bIns="0" rtlCol="0">
            <a:spAutoFit/>
          </a:bodyPr>
          <a:lstStyle/>
          <a:p>
            <a:pPr marL="106377" marR="104447" indent="-17362" algn="ctr">
              <a:lnSpc>
                <a:spcPct val="122000"/>
              </a:lnSpc>
              <a:spcBef>
                <a:spcPts val="160"/>
              </a:spcBef>
            </a:pPr>
            <a:r>
              <a:rPr sz="802" b="1" dirty="0">
                <a:latin typeface="Arial"/>
                <a:cs typeface="Arial"/>
              </a:rPr>
              <a:t>FINAL  HYPOTHESIS</a:t>
            </a:r>
            <a:endParaRPr sz="802">
              <a:latin typeface="Arial"/>
              <a:cs typeface="Arial"/>
            </a:endParaRPr>
          </a:p>
          <a:p>
            <a:pPr marR="20118" algn="ctr">
              <a:spcBef>
                <a:spcPts val="4"/>
              </a:spcBef>
            </a:pPr>
            <a:r>
              <a:rPr sz="672" i="1" spc="-2" dirty="0">
                <a:solidFill>
                  <a:srgbClr val="0000D1"/>
                </a:solidFill>
                <a:latin typeface="Arial"/>
                <a:cs typeface="Arial"/>
              </a:rPr>
              <a:t>g </a:t>
            </a:r>
            <a:r>
              <a:rPr sz="1009" i="1" spc="-2" baseline="-10752" dirty="0">
                <a:solidFill>
                  <a:srgbClr val="0000D1"/>
                </a:solidFill>
                <a:latin typeface="Arial"/>
                <a:cs typeface="Arial"/>
              </a:rPr>
              <a:t>~</a:t>
            </a:r>
            <a:r>
              <a:rPr sz="1009" i="1" spc="-10" baseline="-1075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672" i="1" spc="-2" dirty="0">
                <a:solidFill>
                  <a:srgbClr val="0000D1"/>
                </a:solidFill>
                <a:latin typeface="Arial"/>
                <a:cs typeface="Arial"/>
              </a:rPr>
              <a:t>f</a:t>
            </a:r>
            <a:endParaRPr sz="672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80515" y="1781084"/>
            <a:ext cx="1614509" cy="305071"/>
          </a:xfrm>
          <a:prstGeom prst="rect">
            <a:avLst/>
          </a:prstGeom>
        </p:spPr>
        <p:txBody>
          <a:bodyPr vert="horz" wrap="square" lIns="0" tIns="32246" rIns="0" bIns="0" rtlCol="0">
            <a:spAutoFit/>
          </a:bodyPr>
          <a:lstStyle/>
          <a:p>
            <a:pPr marR="2205" algn="ctr">
              <a:spcBef>
                <a:spcPts val="254"/>
              </a:spcBef>
              <a:tabLst>
                <a:tab pos="602430" algn="l"/>
                <a:tab pos="1080020" algn="l"/>
              </a:tabLst>
            </a:pPr>
            <a:r>
              <a:rPr sz="802" b="1" spc="2" dirty="0">
                <a:latin typeface="Arial"/>
                <a:cs typeface="Arial"/>
              </a:rPr>
              <a:t>UNKNOWN	</a:t>
            </a:r>
            <a:r>
              <a:rPr sz="802" b="1" dirty="0">
                <a:latin typeface="Arial"/>
                <a:cs typeface="Arial"/>
              </a:rPr>
              <a:t>TARGET	FUNCTION</a:t>
            </a:r>
            <a:endParaRPr sz="802">
              <a:latin typeface="Arial"/>
              <a:cs typeface="Arial"/>
            </a:endParaRPr>
          </a:p>
          <a:p>
            <a:pPr marR="41613" algn="ctr">
              <a:spcBef>
                <a:spcPts val="210"/>
              </a:spcBef>
              <a:tabLst>
                <a:tab pos="232595" algn="l"/>
              </a:tabLst>
            </a:pPr>
            <a:r>
              <a:rPr sz="672" i="1" spc="-2" dirty="0">
                <a:solidFill>
                  <a:srgbClr val="0000D1"/>
                </a:solidFill>
                <a:latin typeface="Arial"/>
                <a:cs typeface="Arial"/>
              </a:rPr>
              <a:t>f:</a:t>
            </a:r>
            <a:r>
              <a:rPr sz="672" i="1" spc="113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802" i="1" spc="-41" dirty="0">
                <a:solidFill>
                  <a:srgbClr val="0000D1"/>
                </a:solidFill>
                <a:latin typeface="Times New Roman"/>
                <a:cs typeface="Times New Roman"/>
              </a:rPr>
              <a:t>X	</a:t>
            </a:r>
            <a:r>
              <a:rPr sz="802" i="1" spc="4" dirty="0">
                <a:solidFill>
                  <a:srgbClr val="0000D1"/>
                </a:solidFill>
                <a:latin typeface="Times New Roman"/>
                <a:cs typeface="Times New Roman"/>
              </a:rPr>
              <a:t>Y</a:t>
            </a:r>
            <a:endParaRPr sz="802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48643" y="1759754"/>
            <a:ext cx="733392" cy="348459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R="2205" indent="21220">
              <a:lnSpc>
                <a:spcPct val="139400"/>
              </a:lnSpc>
              <a:spcBef>
                <a:spcPts val="41"/>
              </a:spcBef>
            </a:pPr>
            <a:r>
              <a:rPr sz="802" b="1" dirty="0">
                <a:solidFill>
                  <a:srgbClr val="D10000"/>
                </a:solidFill>
                <a:latin typeface="Arial"/>
                <a:cs typeface="Arial"/>
              </a:rPr>
              <a:t>PROBABILITY  DISTRIBUTION</a:t>
            </a:r>
            <a:endParaRPr sz="802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55248" y="2127324"/>
            <a:ext cx="515938" cy="232680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  <a:tabLst>
                <a:tab pos="191806" algn="l"/>
                <a:tab pos="404835" algn="l"/>
              </a:tabLst>
            </a:pPr>
            <a:r>
              <a:rPr sz="1193" b="1" i="1" spc="9" dirty="0">
                <a:solidFill>
                  <a:srgbClr val="D10000"/>
                </a:solidFill>
                <a:latin typeface="Arial"/>
                <a:cs typeface="Arial"/>
              </a:rPr>
              <a:t>P	</a:t>
            </a:r>
            <a:r>
              <a:rPr sz="802" b="1" dirty="0">
                <a:solidFill>
                  <a:srgbClr val="D10000"/>
                </a:solidFill>
                <a:latin typeface="Arial"/>
                <a:cs typeface="Arial"/>
              </a:rPr>
              <a:t>on	</a:t>
            </a:r>
            <a:r>
              <a:rPr sz="1476" i="1" spc="-76" dirty="0">
                <a:solidFill>
                  <a:srgbClr val="D10000"/>
                </a:solidFill>
                <a:latin typeface="Times New Roman"/>
                <a:cs typeface="Times New Roman"/>
              </a:rPr>
              <a:t>X</a:t>
            </a:r>
            <a:endParaRPr sz="1476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31434" y="2519630"/>
            <a:ext cx="444279" cy="119124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738" b="1" spc="-35" dirty="0">
                <a:solidFill>
                  <a:srgbClr val="D10000"/>
                </a:solidFill>
                <a:latin typeface="Arial"/>
                <a:cs typeface="Arial"/>
              </a:rPr>
              <a:t>x</a:t>
            </a:r>
            <a:r>
              <a:rPr sz="781" spc="-52" baseline="-34722" dirty="0">
                <a:solidFill>
                  <a:srgbClr val="D10000"/>
                </a:solidFill>
                <a:latin typeface="Arial"/>
                <a:cs typeface="Arial"/>
              </a:rPr>
              <a:t>1 </a:t>
            </a:r>
            <a:r>
              <a:rPr sz="738" b="1" dirty="0">
                <a:solidFill>
                  <a:srgbClr val="D10000"/>
                </a:solidFill>
                <a:latin typeface="Arial"/>
                <a:cs typeface="Arial"/>
              </a:rPr>
              <a:t>, ... ,</a:t>
            </a:r>
            <a:r>
              <a:rPr sz="738" b="1" spc="-69" dirty="0">
                <a:solidFill>
                  <a:srgbClr val="D10000"/>
                </a:solidFill>
                <a:latin typeface="Arial"/>
                <a:cs typeface="Arial"/>
              </a:rPr>
              <a:t> </a:t>
            </a:r>
            <a:r>
              <a:rPr sz="738" b="1" spc="-32" dirty="0">
                <a:solidFill>
                  <a:srgbClr val="D10000"/>
                </a:solidFill>
                <a:latin typeface="Arial"/>
                <a:cs typeface="Arial"/>
              </a:rPr>
              <a:t>x</a:t>
            </a:r>
            <a:r>
              <a:rPr sz="781" i="1" spc="-48" baseline="-34722" dirty="0">
                <a:solidFill>
                  <a:srgbClr val="D10000"/>
                </a:solidFill>
                <a:latin typeface="Arial"/>
                <a:cs typeface="Arial"/>
              </a:rPr>
              <a:t>N</a:t>
            </a:r>
            <a:endParaRPr sz="781" baseline="-3472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93722" y="2399382"/>
            <a:ext cx="1148457" cy="305071"/>
          </a:xfrm>
          <a:prstGeom prst="rect">
            <a:avLst/>
          </a:prstGeom>
        </p:spPr>
        <p:txBody>
          <a:bodyPr vert="horz" wrap="square" lIns="0" tIns="32246" rIns="0" bIns="0" rtlCol="0">
            <a:spAutoFit/>
          </a:bodyPr>
          <a:lstStyle/>
          <a:p>
            <a:pPr marR="2205" algn="ctr">
              <a:spcBef>
                <a:spcPts val="254"/>
              </a:spcBef>
              <a:tabLst>
                <a:tab pos="579832" algn="l"/>
              </a:tabLst>
            </a:pPr>
            <a:r>
              <a:rPr sz="802" b="1" dirty="0">
                <a:latin typeface="Arial"/>
                <a:cs typeface="Arial"/>
              </a:rPr>
              <a:t>TRAINING	EXAMPLES</a:t>
            </a:r>
            <a:endParaRPr sz="802">
              <a:latin typeface="Arial"/>
              <a:cs typeface="Arial"/>
            </a:endParaRPr>
          </a:p>
          <a:p>
            <a:pPr marL="25629" algn="ctr">
              <a:spcBef>
                <a:spcPts val="210"/>
              </a:spcBef>
            </a:pPr>
            <a:r>
              <a:rPr sz="802" dirty="0">
                <a:solidFill>
                  <a:srgbClr val="0000D1"/>
                </a:solidFill>
                <a:latin typeface="Arial"/>
                <a:cs typeface="Arial"/>
              </a:rPr>
              <a:t>(</a:t>
            </a:r>
            <a:r>
              <a:rPr sz="738" b="1" dirty="0">
                <a:solidFill>
                  <a:srgbClr val="D10000"/>
                </a:solidFill>
                <a:latin typeface="Arial"/>
                <a:cs typeface="Arial"/>
              </a:rPr>
              <a:t>x</a:t>
            </a:r>
            <a:r>
              <a:rPr sz="781" baseline="-34722" dirty="0">
                <a:solidFill>
                  <a:srgbClr val="D10000"/>
                </a:solidFill>
                <a:latin typeface="Arial"/>
                <a:cs typeface="Arial"/>
              </a:rPr>
              <a:t>1</a:t>
            </a:r>
            <a:r>
              <a:rPr sz="781" spc="68" baseline="-34722" dirty="0">
                <a:solidFill>
                  <a:srgbClr val="D10000"/>
                </a:solidFill>
                <a:latin typeface="Arial"/>
                <a:cs typeface="Arial"/>
              </a:rPr>
              <a:t> </a:t>
            </a:r>
            <a:r>
              <a:rPr sz="802" dirty="0">
                <a:solidFill>
                  <a:srgbClr val="0000D1"/>
                </a:solidFill>
                <a:latin typeface="Arial"/>
                <a:cs typeface="Arial"/>
              </a:rPr>
              <a:t>,</a:t>
            </a:r>
            <a:r>
              <a:rPr sz="802" spc="-104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738" i="1" spc="-13" dirty="0">
                <a:solidFill>
                  <a:srgbClr val="0000D1"/>
                </a:solidFill>
                <a:latin typeface="Arial"/>
                <a:cs typeface="Arial"/>
              </a:rPr>
              <a:t>y</a:t>
            </a:r>
            <a:r>
              <a:rPr sz="781" spc="-19" baseline="-34722" dirty="0">
                <a:solidFill>
                  <a:srgbClr val="0000D1"/>
                </a:solidFill>
                <a:latin typeface="Arial"/>
                <a:cs typeface="Arial"/>
              </a:rPr>
              <a:t>1</a:t>
            </a:r>
            <a:r>
              <a:rPr sz="781" spc="-16" baseline="-3472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802" dirty="0">
                <a:solidFill>
                  <a:srgbClr val="0000D1"/>
                </a:solidFill>
                <a:latin typeface="Arial"/>
                <a:cs typeface="Arial"/>
              </a:rPr>
              <a:t>),</a:t>
            </a:r>
            <a:r>
              <a:rPr sz="802" spc="-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802" dirty="0">
                <a:solidFill>
                  <a:srgbClr val="0000D1"/>
                </a:solidFill>
                <a:latin typeface="Arial"/>
                <a:cs typeface="Arial"/>
              </a:rPr>
              <a:t>...</a:t>
            </a:r>
            <a:r>
              <a:rPr sz="802" spc="-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802" dirty="0">
                <a:solidFill>
                  <a:srgbClr val="0000D1"/>
                </a:solidFill>
                <a:latin typeface="Arial"/>
                <a:cs typeface="Arial"/>
              </a:rPr>
              <a:t>,</a:t>
            </a:r>
            <a:r>
              <a:rPr sz="802" spc="-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802" dirty="0">
                <a:solidFill>
                  <a:srgbClr val="0000D1"/>
                </a:solidFill>
                <a:latin typeface="Arial"/>
                <a:cs typeface="Arial"/>
              </a:rPr>
              <a:t>(</a:t>
            </a:r>
            <a:r>
              <a:rPr sz="802" spc="-137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738" b="1" spc="-32" dirty="0">
                <a:solidFill>
                  <a:srgbClr val="D10000"/>
                </a:solidFill>
                <a:latin typeface="Arial"/>
                <a:cs typeface="Arial"/>
              </a:rPr>
              <a:t>x</a:t>
            </a:r>
            <a:r>
              <a:rPr sz="781" i="1" spc="-48" baseline="-34722" dirty="0">
                <a:solidFill>
                  <a:srgbClr val="D10000"/>
                </a:solidFill>
                <a:latin typeface="Arial"/>
                <a:cs typeface="Arial"/>
              </a:rPr>
              <a:t>N</a:t>
            </a:r>
            <a:r>
              <a:rPr sz="781" i="1" spc="-94" baseline="-34722" dirty="0">
                <a:solidFill>
                  <a:srgbClr val="D10000"/>
                </a:solidFill>
                <a:latin typeface="Arial"/>
                <a:cs typeface="Arial"/>
              </a:rPr>
              <a:t> </a:t>
            </a:r>
            <a:r>
              <a:rPr sz="802" dirty="0">
                <a:solidFill>
                  <a:srgbClr val="0000D1"/>
                </a:solidFill>
                <a:latin typeface="Arial"/>
                <a:cs typeface="Arial"/>
              </a:rPr>
              <a:t>,</a:t>
            </a:r>
            <a:r>
              <a:rPr sz="802" spc="-81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738" i="1" spc="-96" dirty="0">
                <a:solidFill>
                  <a:srgbClr val="0000D1"/>
                </a:solidFill>
                <a:latin typeface="Arial"/>
                <a:cs typeface="Arial"/>
              </a:rPr>
              <a:t>y</a:t>
            </a:r>
            <a:r>
              <a:rPr sz="781" i="1" spc="-143" baseline="-34722" dirty="0">
                <a:solidFill>
                  <a:srgbClr val="0000D1"/>
                </a:solidFill>
                <a:latin typeface="Arial"/>
                <a:cs typeface="Arial"/>
              </a:rPr>
              <a:t>N</a:t>
            </a:r>
            <a:r>
              <a:rPr sz="781" i="1" spc="-77" baseline="-3472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802" dirty="0">
                <a:solidFill>
                  <a:srgbClr val="0000D1"/>
                </a:solidFill>
                <a:latin typeface="Arial"/>
                <a:cs typeface="Arial"/>
              </a:rPr>
              <a:t>)</a:t>
            </a:r>
            <a:endParaRPr sz="802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34602" y="1871266"/>
            <a:ext cx="900686" cy="223940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410" i="1" spc="-15" dirty="0">
                <a:latin typeface="Times New Roman"/>
                <a:cs typeface="Times New Roman"/>
              </a:rPr>
              <a:t>bin</a:t>
            </a:r>
            <a:r>
              <a:rPr sz="1410" i="1" spc="81" dirty="0">
                <a:latin typeface="Times New Roman"/>
                <a:cs typeface="Times New Roman"/>
              </a:rPr>
              <a:t> </a:t>
            </a:r>
            <a:r>
              <a:rPr sz="1410" i="1" spc="-31" dirty="0">
                <a:latin typeface="Times New Roman"/>
                <a:cs typeface="Times New Roman"/>
              </a:rPr>
              <a:t>analogy:</a:t>
            </a:r>
            <a:endParaRPr sz="141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00771" y="2540769"/>
            <a:ext cx="919972" cy="1129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1" name="object 31"/>
          <p:cNvSpPr txBox="1"/>
          <p:nvPr/>
        </p:nvSpPr>
        <p:spPr>
          <a:xfrm>
            <a:off x="986676" y="1871266"/>
            <a:ext cx="254937" cy="223940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410" i="1" spc="162" dirty="0">
                <a:latin typeface="Times New Roman"/>
                <a:cs typeface="Times New Roman"/>
              </a:rPr>
              <a:t>T</a:t>
            </a:r>
            <a:r>
              <a:rPr sz="1410" i="1" spc="-65" dirty="0">
                <a:latin typeface="Times New Roman"/>
                <a:cs typeface="Times New Roman"/>
              </a:rPr>
              <a:t>h</a:t>
            </a:r>
            <a:r>
              <a:rPr sz="488" spc="-247" baseline="114814" dirty="0">
                <a:solidFill>
                  <a:srgbClr val="E7F2E7"/>
                </a:solidFill>
                <a:latin typeface="Times New Roman"/>
                <a:cs typeface="Times New Roman"/>
              </a:rPr>
              <a:t>H</a:t>
            </a:r>
            <a:r>
              <a:rPr sz="1410" i="1" spc="-462" dirty="0">
                <a:latin typeface="Times New Roman"/>
                <a:cs typeface="Times New Roman"/>
              </a:rPr>
              <a:t>e</a:t>
            </a:r>
            <a:r>
              <a:rPr sz="488" baseline="114814" dirty="0">
                <a:solidFill>
                  <a:srgbClr val="E7F2E7"/>
                </a:solidFill>
                <a:latin typeface="Times New Roman"/>
                <a:cs typeface="Times New Roman"/>
              </a:rPr>
              <a:t>i</a:t>
            </a:r>
            <a:endParaRPr sz="488" baseline="114814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21890" y="3998856"/>
            <a:ext cx="52917" cy="55986"/>
          </a:xfrm>
          <a:prstGeom prst="rect">
            <a:avLst/>
          </a:prstGeom>
        </p:spPr>
        <p:txBody>
          <a:bodyPr vert="horz" wrap="square" lIns="0" tIns="5788" rIns="0" bIns="0" rtlCol="0">
            <a:spAutoFit/>
          </a:bodyPr>
          <a:lstStyle/>
          <a:p>
            <a:pPr marL="5512">
              <a:spcBef>
                <a:spcPts val="46"/>
              </a:spcBef>
            </a:pPr>
            <a:r>
              <a:rPr sz="326" dirty="0">
                <a:solidFill>
                  <a:srgbClr val="E7F2E7"/>
                </a:solidFill>
                <a:latin typeface="Times New Roman"/>
                <a:cs typeface="Times New Roman"/>
              </a:rPr>
              <a:t>Hi</a:t>
            </a:r>
            <a:endParaRPr sz="326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1923" y="2455107"/>
            <a:ext cx="596690" cy="127213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8225" i="1" spc="-414" dirty="0">
                <a:latin typeface="Times New Roman"/>
                <a:cs typeface="Times New Roman"/>
              </a:rPr>
              <a:t>X</a:t>
            </a:r>
            <a:endParaRPr sz="8225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91696" y="4312192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5" name="object 35"/>
          <p:cNvSpPr/>
          <p:nvPr/>
        </p:nvSpPr>
        <p:spPr>
          <a:xfrm>
            <a:off x="1091696" y="4312192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8" name="object 38"/>
          <p:cNvSpPr txBox="1"/>
          <p:nvPr/>
        </p:nvSpPr>
        <p:spPr>
          <a:xfrm>
            <a:off x="986676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76" dirty="0">
                <a:latin typeface="Times New Roman"/>
                <a:cs typeface="Times New Roman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1214" y="748733"/>
            <a:ext cx="4610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Connection to learning</a:t>
            </a:r>
            <a:r>
              <a:rPr lang="en-US" sz="2000" kern="0" dirty="0"/>
              <a:t>?</a:t>
            </a:r>
            <a:endParaRPr lang="de-DE" sz="20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6" name="Date Placeholder 3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31116" y="1759005"/>
            <a:ext cx="1149995" cy="19514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" name="object 4"/>
          <p:cNvSpPr txBox="1"/>
          <p:nvPr/>
        </p:nvSpPr>
        <p:spPr>
          <a:xfrm>
            <a:off x="6558895" y="4123131"/>
            <a:ext cx="63390" cy="68703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>
              <a:spcBef>
                <a:spcPts val="41"/>
              </a:spcBef>
            </a:pPr>
            <a:r>
              <a:rPr sz="412" spc="-2" dirty="0">
                <a:solidFill>
                  <a:srgbClr val="E7F2E7"/>
                </a:solidFill>
                <a:latin typeface="Times New Roman"/>
                <a:cs typeface="Times New Roman"/>
              </a:rPr>
              <a:t>Hi</a:t>
            </a:r>
            <a:endParaRPr sz="412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4722" y="2014848"/>
            <a:ext cx="615983" cy="195661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>
              <a:spcBef>
                <a:spcPts val="41"/>
              </a:spcBef>
            </a:pPr>
            <a:r>
              <a:rPr sz="1237" i="1" spc="-13" dirty="0">
                <a:latin typeface="Times New Roman"/>
                <a:cs typeface="Times New Roman"/>
              </a:rPr>
              <a:t>h</a:t>
            </a:r>
            <a:r>
              <a:rPr sz="1237" spc="-13" dirty="0">
                <a:latin typeface="Times New Roman"/>
                <a:cs typeface="Times New Roman"/>
              </a:rPr>
              <a:t>(</a:t>
            </a:r>
            <a:r>
              <a:rPr sz="1237" b="1" spc="-13" dirty="0">
                <a:solidFill>
                  <a:srgbClr val="008E00"/>
                </a:solidFill>
                <a:latin typeface="Times New Roman"/>
                <a:cs typeface="Times New Roman"/>
              </a:rPr>
              <a:t>x</a:t>
            </a:r>
            <a:r>
              <a:rPr sz="1237" spc="-13" dirty="0">
                <a:latin typeface="Times New Roman"/>
                <a:cs typeface="Times New Roman"/>
              </a:rPr>
              <a:t>)=</a:t>
            </a:r>
            <a:r>
              <a:rPr sz="1237" spc="-150" dirty="0">
                <a:latin typeface="Times New Roman"/>
                <a:cs typeface="Times New Roman"/>
              </a:rPr>
              <a:t> </a:t>
            </a:r>
            <a:r>
              <a:rPr sz="1237" i="1" spc="19" dirty="0">
                <a:latin typeface="Times New Roman"/>
                <a:cs typeface="Times New Roman"/>
              </a:rPr>
              <a:t>f</a:t>
            </a:r>
            <a:r>
              <a:rPr sz="1237" spc="19" dirty="0">
                <a:latin typeface="Times New Roman"/>
                <a:cs typeface="Times New Roman"/>
              </a:rPr>
              <a:t>(</a:t>
            </a:r>
            <a:r>
              <a:rPr sz="1237" b="1" spc="19" dirty="0">
                <a:solidFill>
                  <a:srgbClr val="008E00"/>
                </a:solidFill>
                <a:latin typeface="Times New Roman"/>
                <a:cs typeface="Times New Roman"/>
              </a:rPr>
              <a:t>x</a:t>
            </a:r>
            <a:r>
              <a:rPr sz="1237" spc="19" dirty="0">
                <a:latin typeface="Times New Roman"/>
                <a:cs typeface="Times New Roman"/>
              </a:rPr>
              <a:t>)</a:t>
            </a:r>
            <a:endParaRPr sz="123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4043" y="1688154"/>
            <a:ext cx="615983" cy="195661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>
              <a:spcBef>
                <a:spcPts val="41"/>
              </a:spcBef>
            </a:pPr>
            <a:r>
              <a:rPr sz="1237" i="1" spc="-13" dirty="0">
                <a:latin typeface="Times New Roman"/>
                <a:cs typeface="Times New Roman"/>
              </a:rPr>
              <a:t>h</a:t>
            </a:r>
            <a:r>
              <a:rPr sz="1237" spc="-13" dirty="0">
                <a:latin typeface="Times New Roman"/>
                <a:cs typeface="Times New Roman"/>
              </a:rPr>
              <a:t>(</a:t>
            </a:r>
            <a:r>
              <a:rPr sz="1237" b="1" spc="-13" dirty="0">
                <a:solidFill>
                  <a:srgbClr val="D10000"/>
                </a:solidFill>
                <a:latin typeface="Times New Roman"/>
                <a:cs typeface="Times New Roman"/>
              </a:rPr>
              <a:t>x</a:t>
            </a:r>
            <a:r>
              <a:rPr sz="1237" spc="-13" dirty="0">
                <a:latin typeface="Times New Roman"/>
                <a:cs typeface="Times New Roman"/>
              </a:rPr>
              <a:t>)=</a:t>
            </a:r>
            <a:r>
              <a:rPr sz="1237" spc="-150" dirty="0">
                <a:latin typeface="Times New Roman"/>
                <a:cs typeface="Times New Roman"/>
              </a:rPr>
              <a:t> </a:t>
            </a:r>
            <a:r>
              <a:rPr sz="1237" i="1" spc="19" dirty="0">
                <a:latin typeface="Times New Roman"/>
                <a:cs typeface="Times New Roman"/>
              </a:rPr>
              <a:t>f</a:t>
            </a:r>
            <a:r>
              <a:rPr sz="1237" spc="19" dirty="0">
                <a:latin typeface="Times New Roman"/>
                <a:cs typeface="Times New Roman"/>
              </a:rPr>
              <a:t>(</a:t>
            </a:r>
            <a:r>
              <a:rPr sz="1237" b="1" spc="19" dirty="0">
                <a:solidFill>
                  <a:srgbClr val="D10000"/>
                </a:solidFill>
                <a:latin typeface="Times New Roman"/>
                <a:cs typeface="Times New Roman"/>
              </a:rPr>
              <a:t>x</a:t>
            </a:r>
            <a:r>
              <a:rPr sz="1237" spc="19" dirty="0">
                <a:latin typeface="Times New Roman"/>
                <a:cs typeface="Times New Roman"/>
              </a:rPr>
              <a:t>)</a:t>
            </a:r>
            <a:endParaRPr sz="123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23464" y="3701758"/>
            <a:ext cx="965453" cy="0"/>
          </a:xfrm>
          <a:custGeom>
            <a:avLst/>
            <a:gdLst/>
            <a:ahLst/>
            <a:cxnLst/>
            <a:rect l="l" t="t" r="r" b="b"/>
            <a:pathLst>
              <a:path w="2224404">
                <a:moveTo>
                  <a:pt x="0" y="0"/>
                </a:moveTo>
                <a:lnTo>
                  <a:pt x="2223998" y="0"/>
                </a:lnTo>
              </a:path>
            </a:pathLst>
          </a:custGeom>
          <a:ln w="4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" name="object 8"/>
          <p:cNvSpPr txBox="1"/>
          <p:nvPr/>
        </p:nvSpPr>
        <p:spPr>
          <a:xfrm>
            <a:off x="328897" y="1495568"/>
            <a:ext cx="3833356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404284" algn="l"/>
              </a:tabLst>
            </a:pPr>
            <a:r>
              <a:rPr sz="1667" i="1" spc="150" dirty="0">
                <a:latin typeface="+mn-lt"/>
                <a:cs typeface="Times New Roman"/>
              </a:rPr>
              <a:t>Bin:</a:t>
            </a:r>
            <a:r>
              <a:rPr lang="de-DE" sz="1667" i="1" spc="150" dirty="0">
                <a:latin typeface="+mn-lt"/>
                <a:cs typeface="Times New Roman"/>
              </a:rPr>
              <a:t> </a:t>
            </a:r>
            <a:r>
              <a:rPr sz="1667" i="1" spc="-2" dirty="0">
                <a:latin typeface="+mn-lt"/>
                <a:cs typeface="Times New Roman"/>
              </a:rPr>
              <a:t>The </a:t>
            </a:r>
            <a:r>
              <a:rPr sz="1667" i="1" spc="-46" dirty="0">
                <a:latin typeface="+mn-lt"/>
                <a:cs typeface="Times New Roman"/>
              </a:rPr>
              <a:t>unknown </a:t>
            </a:r>
            <a:r>
              <a:rPr sz="1667" i="1" spc="-65" dirty="0">
                <a:latin typeface="+mn-lt"/>
                <a:cs typeface="Times New Roman"/>
              </a:rPr>
              <a:t>is </a:t>
            </a:r>
            <a:r>
              <a:rPr sz="1667" i="1" spc="-78" dirty="0">
                <a:latin typeface="+mn-lt"/>
                <a:cs typeface="Times New Roman"/>
              </a:rPr>
              <a:t>a </a:t>
            </a:r>
            <a:r>
              <a:rPr sz="1667" i="1" spc="-41" dirty="0">
                <a:latin typeface="+mn-lt"/>
                <a:cs typeface="Times New Roman"/>
              </a:rPr>
              <a:t>number</a:t>
            </a:r>
            <a:r>
              <a:rPr sz="1667" i="1" spc="15" dirty="0">
                <a:latin typeface="+mn-lt"/>
                <a:cs typeface="Times New Roman"/>
              </a:rPr>
              <a:t> </a:t>
            </a:r>
            <a:r>
              <a:rPr sz="1667" spc="-37" dirty="0">
                <a:latin typeface="+mn-lt"/>
                <a:cs typeface="DejaVu Sans"/>
              </a:rPr>
              <a:t>µ</a:t>
            </a:r>
            <a:endParaRPr sz="1667" dirty="0">
              <a:latin typeface="+mn-lt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406" y="1842032"/>
            <a:ext cx="3811568" cy="2696604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822899" algn="l"/>
              </a:tabLst>
            </a:pPr>
            <a:r>
              <a:rPr sz="1667" i="1" spc="135" dirty="0">
                <a:latin typeface="+mn-lt"/>
                <a:cs typeface="Times New Roman"/>
              </a:rPr>
              <a:t>Learning:</a:t>
            </a:r>
            <a:r>
              <a:rPr lang="de-DE" sz="1667" i="1" spc="135" dirty="0">
                <a:latin typeface="+mn-lt"/>
                <a:cs typeface="Times New Roman"/>
              </a:rPr>
              <a:t> </a:t>
            </a:r>
            <a:r>
              <a:rPr sz="1667" i="1" spc="-2" dirty="0">
                <a:latin typeface="+mn-lt"/>
                <a:cs typeface="Times New Roman"/>
              </a:rPr>
              <a:t>The </a:t>
            </a:r>
            <a:r>
              <a:rPr sz="1667" i="1" spc="-46" dirty="0">
                <a:latin typeface="+mn-lt"/>
                <a:cs typeface="Times New Roman"/>
              </a:rPr>
              <a:t>unknown </a:t>
            </a:r>
            <a:r>
              <a:rPr sz="1667" i="1" spc="-65" dirty="0">
                <a:latin typeface="+mn-lt"/>
                <a:cs typeface="Times New Roman"/>
              </a:rPr>
              <a:t>is </a:t>
            </a:r>
            <a:r>
              <a:rPr sz="1667" i="1" spc="-78" dirty="0">
                <a:latin typeface="+mn-lt"/>
                <a:cs typeface="Times New Roman"/>
              </a:rPr>
              <a:t>a </a:t>
            </a:r>
            <a:r>
              <a:rPr sz="1667" i="1" dirty="0">
                <a:latin typeface="+mn-lt"/>
                <a:cs typeface="Times New Roman"/>
              </a:rPr>
              <a:t>fun</a:t>
            </a:r>
            <a:r>
              <a:rPr lang="de-DE" sz="1667" i="1" dirty="0">
                <a:latin typeface="+mn-lt"/>
                <a:cs typeface="Times New Roman"/>
              </a:rPr>
              <a:t>c</a:t>
            </a:r>
            <a:r>
              <a:rPr sz="1667" i="1" dirty="0" err="1">
                <a:latin typeface="+mn-lt"/>
                <a:cs typeface="Times New Roman"/>
              </a:rPr>
              <a:t>tion</a:t>
            </a:r>
            <a:r>
              <a:rPr sz="1667" i="1" dirty="0">
                <a:latin typeface="+mn-lt"/>
                <a:cs typeface="Times New Roman"/>
              </a:rPr>
              <a:t> </a:t>
            </a:r>
            <a:r>
              <a:rPr sz="1667" spc="180" dirty="0">
                <a:latin typeface="+mn-lt"/>
                <a:cs typeface="DejaVu Sans"/>
              </a:rPr>
              <a:t>f </a:t>
            </a:r>
            <a:r>
              <a:rPr sz="1667" spc="2" dirty="0">
                <a:latin typeface="+mn-lt"/>
                <a:cs typeface="Arial"/>
              </a:rPr>
              <a:t>: </a:t>
            </a:r>
            <a:r>
              <a:rPr sz="1667" spc="43" dirty="0">
                <a:latin typeface="+mn-lt"/>
                <a:cs typeface="DejaVu Sans"/>
              </a:rPr>
              <a:t>X </a:t>
            </a:r>
            <a:r>
              <a:rPr sz="1667" spc="217" dirty="0">
                <a:latin typeface="+mn-lt"/>
                <a:cs typeface="DejaVu Sans"/>
              </a:rPr>
              <a:t>→</a:t>
            </a:r>
            <a:r>
              <a:rPr sz="1667" spc="-299" dirty="0">
                <a:latin typeface="+mn-lt"/>
                <a:cs typeface="DejaVu Sans"/>
              </a:rPr>
              <a:t> </a:t>
            </a:r>
            <a:r>
              <a:rPr sz="1667" spc="81" dirty="0">
                <a:latin typeface="+mn-lt"/>
                <a:cs typeface="DejaVu Sans"/>
              </a:rPr>
              <a:t>Y</a:t>
            </a:r>
            <a:endParaRPr sz="1667" dirty="0">
              <a:latin typeface="+mn-lt"/>
              <a:cs typeface="DejaVu Sans"/>
            </a:endParaRPr>
          </a:p>
          <a:p>
            <a:pPr>
              <a:lnSpc>
                <a:spcPct val="100000"/>
              </a:lnSpc>
            </a:pPr>
            <a:endParaRPr sz="1302" dirty="0">
              <a:latin typeface="+mn-lt"/>
              <a:cs typeface="Times New Roman"/>
            </a:endParaRPr>
          </a:p>
          <a:p>
            <a:pPr>
              <a:spcBef>
                <a:spcPts val="19"/>
              </a:spcBef>
            </a:pPr>
            <a:endParaRPr sz="1172" dirty="0">
              <a:latin typeface="+mn-lt"/>
              <a:cs typeface="Times New Roman"/>
            </a:endParaRPr>
          </a:p>
          <a:p>
            <a:pPr marL="402356"/>
            <a:r>
              <a:rPr sz="1667" i="1" spc="-2" dirty="0" err="1">
                <a:latin typeface="+mn-lt"/>
                <a:cs typeface="Times New Roman"/>
              </a:rPr>
              <a:t>Ea</a:t>
            </a:r>
            <a:r>
              <a:rPr lang="de-DE" sz="1667" i="1" spc="-2" dirty="0">
                <a:latin typeface="+mn-lt"/>
                <a:cs typeface="Times New Roman"/>
              </a:rPr>
              <a:t>c</a:t>
            </a:r>
            <a:r>
              <a:rPr sz="1667" i="1" spc="-2" dirty="0">
                <a:latin typeface="+mn-lt"/>
                <a:cs typeface="Times New Roman"/>
              </a:rPr>
              <a:t>h </a:t>
            </a:r>
            <a:r>
              <a:rPr sz="1667" i="1" spc="-63" dirty="0">
                <a:latin typeface="+mn-lt"/>
                <a:cs typeface="Times New Roman"/>
              </a:rPr>
              <a:t>marble </a:t>
            </a:r>
            <a:r>
              <a:rPr sz="1667" spc="-110" dirty="0">
                <a:solidFill>
                  <a:srgbClr val="A5A5A5"/>
                </a:solidFill>
                <a:latin typeface="+mn-lt"/>
                <a:cs typeface="DejaVu Sans"/>
              </a:rPr>
              <a:t>• </a:t>
            </a:r>
            <a:r>
              <a:rPr sz="1667" i="1" spc="-65" dirty="0">
                <a:latin typeface="+mn-lt"/>
                <a:cs typeface="Times New Roman"/>
              </a:rPr>
              <a:t>is </a:t>
            </a:r>
            <a:r>
              <a:rPr sz="1667" i="1" spc="-78" dirty="0">
                <a:latin typeface="+mn-lt"/>
                <a:cs typeface="Times New Roman"/>
              </a:rPr>
              <a:t>a </a:t>
            </a:r>
            <a:r>
              <a:rPr sz="1667" i="1" spc="-27" dirty="0">
                <a:latin typeface="+mn-lt"/>
                <a:cs typeface="Times New Roman"/>
              </a:rPr>
              <a:t>point </a:t>
            </a:r>
            <a:r>
              <a:rPr sz="1667" spc="23" dirty="0">
                <a:latin typeface="+mn-lt"/>
                <a:cs typeface="Verdana"/>
              </a:rPr>
              <a:t>x</a:t>
            </a:r>
            <a:r>
              <a:rPr sz="1667" spc="-256" dirty="0">
                <a:latin typeface="+mn-lt"/>
                <a:cs typeface="DejaVu Sans"/>
              </a:rPr>
              <a:t>∈</a:t>
            </a:r>
            <a:r>
              <a:rPr sz="1667" spc="-267" dirty="0">
                <a:latin typeface="+mn-lt"/>
                <a:cs typeface="DejaVu Sans"/>
              </a:rPr>
              <a:t> </a:t>
            </a:r>
            <a:r>
              <a:rPr lang="de-DE" sz="1667" spc="-267" dirty="0">
                <a:latin typeface="+mn-lt"/>
                <a:cs typeface="DejaVu Sans"/>
              </a:rPr>
              <a:t>  </a:t>
            </a:r>
            <a:r>
              <a:rPr sz="1667" spc="43" dirty="0">
                <a:latin typeface="+mn-lt"/>
                <a:cs typeface="DejaVu Sans"/>
              </a:rPr>
              <a:t>X</a:t>
            </a:r>
            <a:endParaRPr sz="1667" dirty="0">
              <a:latin typeface="+mn-lt"/>
              <a:cs typeface="DejaVu Sans"/>
            </a:endParaRPr>
          </a:p>
          <a:p>
            <a:pPr>
              <a:spcBef>
                <a:spcPts val="11"/>
              </a:spcBef>
            </a:pPr>
            <a:endParaRPr sz="1667" dirty="0">
              <a:latin typeface="+mn-lt"/>
              <a:cs typeface="Times New Roman"/>
            </a:endParaRPr>
          </a:p>
          <a:p>
            <a:pPr marL="582864" indent="-130903">
              <a:buClr>
                <a:srgbClr val="197F19"/>
              </a:buClr>
              <a:buFont typeface="DejaVu Sans"/>
              <a:buChar char="•"/>
              <a:tabLst>
                <a:tab pos="583139" algn="l"/>
                <a:tab pos="739396" algn="l"/>
                <a:tab pos="2287912" algn="l"/>
              </a:tabLst>
            </a:pPr>
            <a:r>
              <a:rPr sz="1667" i="1" spc="-104" dirty="0">
                <a:latin typeface="+mn-lt"/>
                <a:cs typeface="Times New Roman"/>
              </a:rPr>
              <a:t>:	</a:t>
            </a:r>
            <a:r>
              <a:rPr sz="1667" i="1" spc="-41" dirty="0">
                <a:latin typeface="+mn-lt"/>
                <a:cs typeface="Times New Roman"/>
              </a:rPr>
              <a:t>Hypothesis  </a:t>
            </a:r>
            <a:r>
              <a:rPr sz="1667" i="1" spc="-17" dirty="0">
                <a:latin typeface="+mn-lt"/>
                <a:cs typeface="Times New Roman"/>
              </a:rPr>
              <a:t>got</a:t>
            </a:r>
            <a:r>
              <a:rPr sz="1667" i="1" spc="-88" dirty="0">
                <a:latin typeface="+mn-lt"/>
                <a:cs typeface="Times New Roman"/>
              </a:rPr>
              <a:t> </a:t>
            </a:r>
            <a:r>
              <a:rPr sz="1667" i="1" spc="-9" dirty="0">
                <a:latin typeface="+mn-lt"/>
                <a:cs typeface="Times New Roman"/>
              </a:rPr>
              <a:t>it</a:t>
            </a:r>
            <a:r>
              <a:rPr sz="1667" i="1" spc="69" dirty="0">
                <a:latin typeface="+mn-lt"/>
                <a:cs typeface="Times New Roman"/>
              </a:rPr>
              <a:t> </a:t>
            </a:r>
            <a:r>
              <a:rPr sz="1667" i="1" spc="-43" dirty="0">
                <a:solidFill>
                  <a:srgbClr val="197F19"/>
                </a:solidFill>
                <a:latin typeface="+mn-lt"/>
                <a:cs typeface="Times New Roman"/>
              </a:rPr>
              <a:t>right	</a:t>
            </a:r>
            <a:r>
              <a:rPr sz="1667" spc="88" dirty="0">
                <a:latin typeface="+mn-lt"/>
                <a:cs typeface="DejaVu Sans"/>
              </a:rPr>
              <a:t>h</a:t>
            </a:r>
            <a:r>
              <a:rPr sz="1667" spc="88" dirty="0">
                <a:latin typeface="+mn-lt"/>
                <a:cs typeface="Arial"/>
              </a:rPr>
              <a:t>(</a:t>
            </a:r>
            <a:r>
              <a:rPr sz="1667" b="1" spc="88" dirty="0">
                <a:solidFill>
                  <a:srgbClr val="197F19"/>
                </a:solidFill>
                <a:latin typeface="+mn-lt"/>
                <a:cs typeface="Verdana"/>
              </a:rPr>
              <a:t>x</a:t>
            </a:r>
            <a:r>
              <a:rPr sz="1667" spc="88" dirty="0">
                <a:latin typeface="+mn-lt"/>
                <a:cs typeface="Arial"/>
              </a:rPr>
              <a:t>)=</a:t>
            </a:r>
            <a:r>
              <a:rPr sz="1667" spc="88" dirty="0">
                <a:latin typeface="+mn-lt"/>
                <a:cs typeface="DejaVu Sans"/>
              </a:rPr>
              <a:t>f</a:t>
            </a:r>
            <a:r>
              <a:rPr sz="1667" spc="-272" dirty="0">
                <a:latin typeface="+mn-lt"/>
                <a:cs typeface="DejaVu Sans"/>
              </a:rPr>
              <a:t> </a:t>
            </a:r>
            <a:r>
              <a:rPr sz="1667" spc="56" dirty="0">
                <a:latin typeface="+mn-lt"/>
                <a:cs typeface="Arial"/>
              </a:rPr>
              <a:t>(</a:t>
            </a:r>
            <a:r>
              <a:rPr sz="1667" b="1" spc="56" dirty="0">
                <a:solidFill>
                  <a:srgbClr val="197F19"/>
                </a:solidFill>
                <a:latin typeface="+mn-lt"/>
                <a:cs typeface="Verdana"/>
              </a:rPr>
              <a:t>x</a:t>
            </a:r>
            <a:r>
              <a:rPr sz="1667" spc="56" dirty="0">
                <a:latin typeface="+mn-lt"/>
                <a:cs typeface="Arial"/>
              </a:rPr>
              <a:t>)</a:t>
            </a:r>
            <a:endParaRPr sz="1667" dirty="0">
              <a:latin typeface="+mn-lt"/>
              <a:cs typeface="Arial"/>
            </a:endParaRPr>
          </a:p>
          <a:p>
            <a:pPr>
              <a:spcBef>
                <a:spcPts val="4"/>
              </a:spcBef>
              <a:buChar char="•"/>
            </a:pPr>
            <a:endParaRPr sz="1667" dirty="0">
              <a:latin typeface="+mn-lt"/>
              <a:cs typeface="Times New Roman"/>
            </a:endParaRPr>
          </a:p>
          <a:p>
            <a:pPr marL="582864" indent="-130903">
              <a:buClr>
                <a:srgbClr val="E51919"/>
              </a:buClr>
              <a:buFont typeface="DejaVu Sans"/>
              <a:buChar char="•"/>
              <a:tabLst>
                <a:tab pos="583139" algn="l"/>
                <a:tab pos="739396" algn="l"/>
                <a:tab pos="2374446" algn="l"/>
                <a:tab pos="2823650" algn="l"/>
              </a:tabLst>
            </a:pPr>
            <a:r>
              <a:rPr sz="1667" i="1" spc="-104" dirty="0">
                <a:latin typeface="+mn-lt"/>
                <a:cs typeface="Times New Roman"/>
              </a:rPr>
              <a:t>:	</a:t>
            </a:r>
            <a:r>
              <a:rPr sz="1667" i="1" spc="-41" dirty="0">
                <a:latin typeface="+mn-lt"/>
                <a:cs typeface="Times New Roman"/>
              </a:rPr>
              <a:t>Hypothesis  </a:t>
            </a:r>
            <a:r>
              <a:rPr sz="1667" i="1" spc="-17" dirty="0">
                <a:latin typeface="+mn-lt"/>
                <a:cs typeface="Times New Roman"/>
              </a:rPr>
              <a:t>got</a:t>
            </a:r>
            <a:r>
              <a:rPr sz="1667" i="1" spc="-88" dirty="0">
                <a:latin typeface="+mn-lt"/>
                <a:cs typeface="Times New Roman"/>
              </a:rPr>
              <a:t> </a:t>
            </a:r>
            <a:r>
              <a:rPr sz="1667" i="1" spc="-9" dirty="0">
                <a:latin typeface="+mn-lt"/>
                <a:cs typeface="Times New Roman"/>
              </a:rPr>
              <a:t>it</a:t>
            </a:r>
            <a:r>
              <a:rPr sz="1667" i="1" spc="67" dirty="0">
                <a:latin typeface="+mn-lt"/>
                <a:cs typeface="Times New Roman"/>
              </a:rPr>
              <a:t> </a:t>
            </a:r>
            <a:r>
              <a:rPr sz="1667" i="1" spc="-63" dirty="0">
                <a:solidFill>
                  <a:srgbClr val="E51919"/>
                </a:solidFill>
                <a:latin typeface="+mn-lt"/>
                <a:cs typeface="Times New Roman"/>
              </a:rPr>
              <a:t>wrong	</a:t>
            </a:r>
            <a:r>
              <a:rPr sz="1667" spc="-108" dirty="0">
                <a:latin typeface="+mn-lt"/>
                <a:cs typeface="DejaVu Sans"/>
              </a:rPr>
              <a:t>h</a:t>
            </a:r>
            <a:r>
              <a:rPr sz="1667" spc="-108" dirty="0">
                <a:latin typeface="+mn-lt"/>
                <a:cs typeface="Arial"/>
              </a:rPr>
              <a:t>(</a:t>
            </a:r>
            <a:r>
              <a:rPr sz="1667" b="1" spc="-108" dirty="0">
                <a:solidFill>
                  <a:srgbClr val="E51919"/>
                </a:solidFill>
                <a:latin typeface="+mn-lt"/>
                <a:cs typeface="Verdana"/>
              </a:rPr>
              <a:t>x</a:t>
            </a:r>
            <a:r>
              <a:rPr sz="1667" spc="-108" dirty="0">
                <a:latin typeface="+mn-lt"/>
                <a:cs typeface="Arial"/>
              </a:rPr>
              <a:t>)</a:t>
            </a:r>
            <a:r>
              <a:rPr lang="de-DE" sz="1667" spc="-108" dirty="0">
                <a:latin typeface="+mn-lt"/>
                <a:cs typeface="Arial"/>
              </a:rPr>
              <a:t> ≠ </a:t>
            </a:r>
            <a:r>
              <a:rPr sz="1667" spc="180" dirty="0">
                <a:latin typeface="+mn-lt"/>
                <a:cs typeface="DejaVu Sans"/>
              </a:rPr>
              <a:t>f</a:t>
            </a:r>
            <a:r>
              <a:rPr sz="1667" spc="-273" dirty="0">
                <a:latin typeface="+mn-lt"/>
                <a:cs typeface="DejaVu Sans"/>
              </a:rPr>
              <a:t> </a:t>
            </a:r>
            <a:r>
              <a:rPr sz="1667" spc="56" dirty="0">
                <a:latin typeface="+mn-lt"/>
                <a:cs typeface="Arial"/>
              </a:rPr>
              <a:t>(</a:t>
            </a:r>
            <a:r>
              <a:rPr sz="1667" b="1" spc="56" dirty="0">
                <a:solidFill>
                  <a:srgbClr val="E51919"/>
                </a:solidFill>
                <a:latin typeface="+mn-lt"/>
                <a:cs typeface="Verdana"/>
              </a:rPr>
              <a:t>x</a:t>
            </a:r>
            <a:r>
              <a:rPr sz="1667" spc="56" dirty="0">
                <a:latin typeface="+mn-lt"/>
                <a:cs typeface="Arial"/>
              </a:rPr>
              <a:t>)</a:t>
            </a:r>
            <a:endParaRPr sz="1667" dirty="0">
              <a:latin typeface="+mn-lt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1214" y="748733"/>
            <a:ext cx="4610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Connection to learning</a:t>
            </a:r>
            <a:r>
              <a:rPr lang="en-US" sz="2000" kern="0" dirty="0"/>
              <a:t>?</a:t>
            </a:r>
            <a:endParaRPr lang="de-DE" sz="2000" kern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5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214443" y="1905716"/>
            <a:ext cx="1178719" cy="1446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" name="object 4"/>
          <p:cNvSpPr/>
          <p:nvPr/>
        </p:nvSpPr>
        <p:spPr>
          <a:xfrm>
            <a:off x="5356201" y="3632496"/>
            <a:ext cx="91529" cy="915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" name="object 5"/>
          <p:cNvSpPr/>
          <p:nvPr/>
        </p:nvSpPr>
        <p:spPr>
          <a:xfrm>
            <a:off x="5244580" y="3632496"/>
            <a:ext cx="91529" cy="91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" name="object 6"/>
          <p:cNvSpPr/>
          <p:nvPr/>
        </p:nvSpPr>
        <p:spPr>
          <a:xfrm>
            <a:off x="5467822" y="3632496"/>
            <a:ext cx="91529" cy="91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" name="object 7"/>
          <p:cNvSpPr/>
          <p:nvPr/>
        </p:nvSpPr>
        <p:spPr>
          <a:xfrm>
            <a:off x="5579443" y="3632496"/>
            <a:ext cx="91529" cy="91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" name="object 8"/>
          <p:cNvSpPr/>
          <p:nvPr/>
        </p:nvSpPr>
        <p:spPr>
          <a:xfrm>
            <a:off x="5691065" y="3632496"/>
            <a:ext cx="91529" cy="91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" name="object 9"/>
          <p:cNvSpPr/>
          <p:nvPr/>
        </p:nvSpPr>
        <p:spPr>
          <a:xfrm>
            <a:off x="5802686" y="3632496"/>
            <a:ext cx="91529" cy="91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" name="object 10"/>
          <p:cNvSpPr/>
          <p:nvPr/>
        </p:nvSpPr>
        <p:spPr>
          <a:xfrm>
            <a:off x="5914306" y="3632496"/>
            <a:ext cx="91529" cy="915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1" name="object 11"/>
          <p:cNvSpPr/>
          <p:nvPr/>
        </p:nvSpPr>
        <p:spPr>
          <a:xfrm>
            <a:off x="6137549" y="3632496"/>
            <a:ext cx="91529" cy="915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2" name="object 12"/>
          <p:cNvSpPr/>
          <p:nvPr/>
        </p:nvSpPr>
        <p:spPr>
          <a:xfrm>
            <a:off x="6249170" y="3632496"/>
            <a:ext cx="91529" cy="915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3" name="object 13"/>
          <p:cNvSpPr/>
          <p:nvPr/>
        </p:nvSpPr>
        <p:spPr>
          <a:xfrm>
            <a:off x="6025928" y="3632496"/>
            <a:ext cx="91529" cy="915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4" name="object 14"/>
          <p:cNvSpPr txBox="1"/>
          <p:nvPr/>
        </p:nvSpPr>
        <p:spPr>
          <a:xfrm>
            <a:off x="5039265" y="1409073"/>
            <a:ext cx="64768" cy="70095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412" spc="4" dirty="0">
                <a:solidFill>
                  <a:srgbClr val="E7F2E7"/>
                </a:solidFill>
                <a:latin typeface="Times New Roman"/>
                <a:cs typeface="Times New Roman"/>
              </a:rPr>
              <a:t>Hi</a:t>
            </a:r>
            <a:endParaRPr sz="412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57313" y="4087980"/>
            <a:ext cx="64768" cy="70095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412" spc="4" dirty="0">
                <a:solidFill>
                  <a:srgbClr val="E7F2E7"/>
                </a:solidFill>
                <a:latin typeface="Times New Roman"/>
                <a:cs typeface="Times New Roman"/>
              </a:rPr>
              <a:t>Hi</a:t>
            </a:r>
            <a:endParaRPr sz="412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6229078" y="1663087"/>
            <a:ext cx="755923" cy="276090"/>
          </a:xfrm>
          <a:prstGeom prst="rect">
            <a:avLst/>
          </a:prstGeom>
        </p:spPr>
        <p:txBody>
          <a:bodyPr vert="horz" wrap="square" lIns="0" tIns="5513" rIns="0" bIns="0" rtlCol="0" anchor="b" anchorCtr="0">
            <a:spAutoFit/>
          </a:bodyPr>
          <a:lstStyle/>
          <a:p>
            <a:pPr marL="5512">
              <a:spcBef>
                <a:spcPts val="43"/>
              </a:spcBef>
            </a:pPr>
            <a:r>
              <a:rPr sz="2637" spc="-29" baseline="-5486" dirty="0"/>
              <a:t>E</a:t>
            </a:r>
            <a:r>
              <a:rPr sz="1269" spc="-2" baseline="-22792" dirty="0"/>
              <a:t>ou</a:t>
            </a:r>
            <a:r>
              <a:rPr sz="1269" spc="-39" baseline="-22792" dirty="0"/>
              <a:t>t</a:t>
            </a:r>
            <a:r>
              <a:rPr spc="-2" dirty="0"/>
              <a:t>(h)</a:t>
            </a:r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5597372" y="3739720"/>
            <a:ext cx="427468" cy="276090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2637" i="1" spc="13" baseline="-5486" dirty="0">
                <a:latin typeface="Times New Roman"/>
                <a:cs typeface="Times New Roman"/>
              </a:rPr>
              <a:t>E</a:t>
            </a:r>
            <a:r>
              <a:rPr sz="1269" spc="-2" baseline="-22792" dirty="0">
                <a:latin typeface="Times New Roman"/>
                <a:cs typeface="Times New Roman"/>
              </a:rPr>
              <a:t>i</a:t>
            </a:r>
            <a:r>
              <a:rPr sz="1269" spc="-156" baseline="-22792" dirty="0">
                <a:latin typeface="Times New Roman"/>
                <a:cs typeface="Times New Roman"/>
              </a:rPr>
              <a:t>n</a:t>
            </a:r>
            <a:r>
              <a:rPr sz="1410" i="1" spc="-2" dirty="0">
                <a:latin typeface="Times New Roman"/>
                <a:cs typeface="Times New Roman"/>
              </a:rPr>
              <a:t>(h)</a:t>
            </a:r>
            <a:endParaRPr sz="141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09097" y="3343396"/>
            <a:ext cx="989432" cy="0"/>
          </a:xfrm>
          <a:custGeom>
            <a:avLst/>
            <a:gdLst/>
            <a:ahLst/>
            <a:cxnLst/>
            <a:rect l="l" t="t" r="r" b="b"/>
            <a:pathLst>
              <a:path w="2279650">
                <a:moveTo>
                  <a:pt x="0" y="0"/>
                </a:moveTo>
                <a:lnTo>
                  <a:pt x="2279624" y="0"/>
                </a:lnTo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9"/>
              <p:cNvSpPr txBox="1"/>
              <p:nvPr/>
            </p:nvSpPr>
            <p:spPr>
              <a:xfrm>
                <a:off x="188811" y="1564971"/>
                <a:ext cx="4912265" cy="263225"/>
              </a:xfrm>
              <a:prstGeom prst="rect">
                <a:avLst/>
              </a:prstGeom>
            </p:spPr>
            <p:txBody>
              <a:bodyPr vert="horz" wrap="square" lIns="0" tIns="6615" rIns="0" bIns="0" rtlCol="0">
                <a:spAutoFit/>
              </a:bodyPr>
              <a:lstStyle/>
              <a:p>
                <a:pPr marL="5512">
                  <a:spcBef>
                    <a:spcPts val="52"/>
                  </a:spcBef>
                </a:pPr>
                <a:r>
                  <a:rPr lang="en-US" sz="1667" i="1" spc="-31" dirty="0">
                    <a:latin typeface="+mn-lt"/>
                    <a:cs typeface="Times New Roman"/>
                  </a:rPr>
                  <a:t>Both µ and </a:t>
                </a:r>
                <a14:m>
                  <m:oMath xmlns:m="http://schemas.openxmlformats.org/officeDocument/2006/math">
                    <m:r>
                      <a:rPr lang="de-DE" sz="1667" i="1" spc="-31">
                        <a:latin typeface="Cambria Math" panose="02040503050406030204" pitchFamily="18" charset="0"/>
                        <a:cs typeface="Times New Roman"/>
                      </a:rPr>
                      <m:t>𝜈</m:t>
                    </m:r>
                    <m:r>
                      <a:rPr lang="de-DE" sz="1667" i="1" spc="-31"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r>
                  <a:rPr lang="en-US" sz="1667" i="1" spc="-31" dirty="0">
                    <a:latin typeface="+mn-lt"/>
                    <a:cs typeface="Times New Roman"/>
                  </a:rPr>
                  <a:t>depend on which hypothesis h</a:t>
                </a:r>
                <a:endParaRPr sz="1667" i="1" spc="-31" dirty="0">
                  <a:latin typeface="+mn-lt"/>
                  <a:cs typeface="Times New Roman"/>
                </a:endParaRPr>
              </a:p>
            </p:txBody>
          </p:sp>
        </mc:Choice>
        <mc:Fallback xmlns=""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11" y="1564971"/>
                <a:ext cx="4912265" cy="263225"/>
              </a:xfrm>
              <a:prstGeom prst="rect">
                <a:avLst/>
              </a:prstGeom>
              <a:blipFill>
                <a:blip r:embed="rId7"/>
                <a:stretch>
                  <a:fillRect l="-2605" t="-25581" b="-465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/>
              <p:cNvSpPr txBox="1"/>
              <p:nvPr/>
            </p:nvSpPr>
            <p:spPr>
              <a:xfrm>
                <a:off x="986676" y="2223368"/>
                <a:ext cx="3902824" cy="1192774"/>
              </a:xfrm>
              <a:prstGeom prst="rect">
                <a:avLst/>
              </a:prstGeom>
            </p:spPr>
            <p:txBody>
              <a:bodyPr vert="horz" wrap="square" lIns="0" tIns="6615" rIns="0" bIns="0" rtlCol="0">
                <a:spAutoFit/>
              </a:bodyPr>
              <a:lstStyle/>
              <a:p>
                <a:pPr marL="402356">
                  <a:spcBef>
                    <a:spcPts val="52"/>
                  </a:spcBef>
                  <a:tabLst>
                    <a:tab pos="957109" algn="l"/>
                  </a:tabLst>
                </a:pPr>
                <a14:m>
                  <m:oMath xmlns:m="http://schemas.openxmlformats.org/officeDocument/2006/math">
                    <m:r>
                      <a:rPr lang="de-DE" sz="1500" i="1" spc="-31">
                        <a:latin typeface="Cambria Math" panose="02040503050406030204" pitchFamily="18" charset="0"/>
                        <a:cs typeface="Times New Roman"/>
                      </a:rPr>
                      <m:t>𝜈</m:t>
                    </m:r>
                  </m:oMath>
                </a14:m>
                <a:r>
                  <a:rPr sz="1541" dirty="0">
                    <a:latin typeface="+mn-lt"/>
                    <a:cs typeface="DejaVu Sans"/>
                  </a:rPr>
                  <a:t> </a:t>
                </a:r>
                <a:r>
                  <a:rPr sz="1281" i="1" spc="-65" dirty="0">
                    <a:latin typeface="+mn-lt"/>
                    <a:cs typeface="Times New Roman"/>
                  </a:rPr>
                  <a:t>is</a:t>
                </a:r>
                <a:r>
                  <a:rPr sz="1281" i="1" spc="65" dirty="0">
                    <a:latin typeface="+mn-lt"/>
                    <a:cs typeface="Times New Roman"/>
                  </a:rPr>
                  <a:t> </a:t>
                </a:r>
                <a:r>
                  <a:rPr sz="1281" i="1" spc="49" dirty="0">
                    <a:latin typeface="+mn-lt"/>
                    <a:cs typeface="Times New Roman"/>
                  </a:rPr>
                  <a:t>`</a:t>
                </a:r>
                <a:r>
                  <a:rPr sz="1172" i="1" spc="49" dirty="0">
                    <a:solidFill>
                      <a:srgbClr val="A500BF"/>
                    </a:solidFill>
                    <a:latin typeface="+mn-lt"/>
                    <a:cs typeface="Times New Roman"/>
                  </a:rPr>
                  <a:t>in</a:t>
                </a:r>
                <a:r>
                  <a:rPr lang="de-DE" sz="1172" i="1" spc="49" dirty="0">
                    <a:solidFill>
                      <a:srgbClr val="A500BF"/>
                    </a:solidFill>
                    <a:latin typeface="+mn-lt"/>
                    <a:cs typeface="Times New Roman"/>
                  </a:rPr>
                  <a:t> </a:t>
                </a:r>
                <a:r>
                  <a:rPr sz="1172" i="1" spc="160" dirty="0">
                    <a:solidFill>
                      <a:srgbClr val="A500BF"/>
                    </a:solidFill>
                    <a:latin typeface="+mn-lt"/>
                    <a:cs typeface="Times New Roman"/>
                  </a:rPr>
                  <a:t>sample</a:t>
                </a:r>
                <a:r>
                  <a:rPr sz="1281" i="1" spc="160" dirty="0">
                    <a:latin typeface="+mn-lt"/>
                    <a:cs typeface="Times New Roman"/>
                  </a:rPr>
                  <a:t>' </a:t>
                </a:r>
                <a:r>
                  <a:rPr sz="1281" i="1" spc="-31" dirty="0">
                    <a:latin typeface="+mn-lt"/>
                    <a:cs typeface="Times New Roman"/>
                  </a:rPr>
                  <a:t>denoted </a:t>
                </a:r>
                <a:r>
                  <a:rPr sz="1281" i="1" spc="-54" dirty="0">
                    <a:latin typeface="+mn-lt"/>
                    <a:cs typeface="Times New Roman"/>
                  </a:rPr>
                  <a:t>by</a:t>
                </a:r>
                <a:r>
                  <a:rPr sz="1281" i="1" spc="76" dirty="0">
                    <a:latin typeface="+mn-lt"/>
                    <a:cs typeface="Times New Roman"/>
                  </a:rPr>
                  <a:t> </a:t>
                </a:r>
                <a:r>
                  <a:rPr sz="1281" spc="37" dirty="0">
                    <a:latin typeface="+mn-lt"/>
                    <a:cs typeface="DejaVu Sans"/>
                  </a:rPr>
                  <a:t>E</a:t>
                </a:r>
                <a:r>
                  <a:rPr sz="1237" i="1" spc="55" baseline="-13157" dirty="0">
                    <a:latin typeface="+mn-lt"/>
                    <a:cs typeface="Times New Roman"/>
                  </a:rPr>
                  <a:t>in</a:t>
                </a:r>
                <a:r>
                  <a:rPr sz="1281" spc="37" dirty="0">
                    <a:latin typeface="+mn-lt"/>
                    <a:cs typeface="Arial"/>
                  </a:rPr>
                  <a:t>(</a:t>
                </a:r>
                <a:r>
                  <a:rPr sz="1281" spc="37" dirty="0">
                    <a:latin typeface="+mn-lt"/>
                    <a:cs typeface="DejaVu Sans"/>
                  </a:rPr>
                  <a:t>h</a:t>
                </a:r>
                <a:r>
                  <a:rPr sz="1281" spc="37" dirty="0">
                    <a:latin typeface="+mn-lt"/>
                    <a:cs typeface="Arial"/>
                  </a:rPr>
                  <a:t>)</a:t>
                </a:r>
                <a:endParaRPr sz="1281" dirty="0">
                  <a:latin typeface="+mn-lt"/>
                  <a:cs typeface="Arial"/>
                </a:endParaRPr>
              </a:p>
              <a:p>
                <a:pPr marL="5512" marR="2205" indent="396843">
                  <a:lnSpc>
                    <a:spcPts val="3516"/>
                  </a:lnSpc>
                  <a:spcBef>
                    <a:spcPts val="398"/>
                  </a:spcBef>
                  <a:tabLst>
                    <a:tab pos="1086634" algn="l"/>
                    <a:tab pos="1309031" algn="l"/>
                  </a:tabLst>
                </a:pPr>
                <a:r>
                  <a:rPr sz="1541" spc="-47" dirty="0">
                    <a:latin typeface="+mn-lt"/>
                    <a:cs typeface="DejaVu Sans"/>
                  </a:rPr>
                  <a:t>µ</a:t>
                </a:r>
                <a:r>
                  <a:rPr sz="1541" spc="-102" dirty="0">
                    <a:latin typeface="+mn-lt"/>
                    <a:cs typeface="DejaVu Sans"/>
                  </a:rPr>
                  <a:t> </a:t>
                </a:r>
                <a:r>
                  <a:rPr sz="1281" i="1" spc="-65" dirty="0">
                    <a:latin typeface="+mn-lt"/>
                    <a:cs typeface="Times New Roman"/>
                  </a:rPr>
                  <a:t>is</a:t>
                </a:r>
                <a:r>
                  <a:rPr sz="1281" i="1" spc="69" dirty="0">
                    <a:latin typeface="+mn-lt"/>
                    <a:cs typeface="Times New Roman"/>
                  </a:rPr>
                  <a:t> </a:t>
                </a:r>
                <a:r>
                  <a:rPr sz="1281" i="1" spc="127" dirty="0">
                    <a:latin typeface="+mn-lt"/>
                    <a:cs typeface="Times New Roman"/>
                  </a:rPr>
                  <a:t>`</a:t>
                </a:r>
                <a:r>
                  <a:rPr sz="1172" i="1" spc="127" dirty="0">
                    <a:solidFill>
                      <a:srgbClr val="A500BF"/>
                    </a:solidFill>
                    <a:latin typeface="+mn-lt"/>
                    <a:cs typeface="Times New Roman"/>
                  </a:rPr>
                  <a:t>out</a:t>
                </a:r>
                <a:r>
                  <a:rPr lang="de-DE" sz="1172" i="1" spc="127" dirty="0">
                    <a:solidFill>
                      <a:srgbClr val="A500BF"/>
                    </a:solidFill>
                    <a:latin typeface="+mn-lt"/>
                    <a:cs typeface="Times New Roman"/>
                  </a:rPr>
                  <a:t> </a:t>
                </a:r>
                <a:r>
                  <a:rPr sz="1172" i="1" spc="160" dirty="0" smtClean="0">
                    <a:solidFill>
                      <a:srgbClr val="A500BF"/>
                    </a:solidFill>
                    <a:latin typeface="+mn-lt"/>
                    <a:cs typeface="Times New Roman"/>
                  </a:rPr>
                  <a:t>of</a:t>
                </a:r>
                <a:r>
                  <a:rPr lang="de-DE" sz="1172" i="1" spc="160" dirty="0">
                    <a:solidFill>
                      <a:srgbClr val="A500BF"/>
                    </a:solidFill>
                    <a:latin typeface="+mn-lt"/>
                    <a:cs typeface="Times New Roman"/>
                  </a:rPr>
                  <a:t> </a:t>
                </a:r>
                <a:r>
                  <a:rPr sz="1172" i="1" spc="160" dirty="0" smtClean="0">
                    <a:solidFill>
                      <a:srgbClr val="A500BF"/>
                    </a:solidFill>
                    <a:latin typeface="+mn-lt"/>
                    <a:cs typeface="Times New Roman"/>
                  </a:rPr>
                  <a:t>sample</a:t>
                </a:r>
                <a:r>
                  <a:rPr sz="1281" i="1" spc="160" dirty="0">
                    <a:latin typeface="+mn-lt"/>
                    <a:cs typeface="Times New Roman"/>
                  </a:rPr>
                  <a:t>' </a:t>
                </a:r>
                <a:r>
                  <a:rPr sz="1281" i="1" spc="-31" dirty="0">
                    <a:latin typeface="+mn-lt"/>
                    <a:cs typeface="Times New Roman"/>
                  </a:rPr>
                  <a:t>denoted </a:t>
                </a:r>
                <a:r>
                  <a:rPr sz="1281" i="1" spc="-54" dirty="0">
                    <a:latin typeface="+mn-lt"/>
                    <a:cs typeface="Times New Roman"/>
                  </a:rPr>
                  <a:t>by </a:t>
                </a:r>
                <a:r>
                  <a:rPr sz="1281" spc="46" dirty="0">
                    <a:latin typeface="+mn-lt"/>
                    <a:cs typeface="DejaVu Sans"/>
                  </a:rPr>
                  <a:t>E</a:t>
                </a:r>
                <a:r>
                  <a:rPr sz="1237" i="1" spc="68" baseline="-13157" dirty="0">
                    <a:latin typeface="+mn-lt"/>
                    <a:cs typeface="Times New Roman"/>
                  </a:rPr>
                  <a:t>out</a:t>
                </a:r>
                <a:r>
                  <a:rPr sz="1281" spc="46" dirty="0">
                    <a:latin typeface="+mn-lt"/>
                    <a:cs typeface="Arial"/>
                  </a:rPr>
                  <a:t>(</a:t>
                </a:r>
                <a:r>
                  <a:rPr sz="1281" spc="46" dirty="0">
                    <a:latin typeface="+mn-lt"/>
                    <a:cs typeface="DejaVu Sans"/>
                  </a:rPr>
                  <a:t>h</a:t>
                </a:r>
                <a:r>
                  <a:rPr sz="1281" spc="46" dirty="0">
                    <a:latin typeface="+mn-lt"/>
                    <a:cs typeface="Arial"/>
                  </a:rPr>
                  <a:t>)  </a:t>
                </a:r>
                <a:r>
                  <a:rPr lang="de-DE" sz="1281" spc="46" dirty="0">
                    <a:latin typeface="+mn-lt"/>
                    <a:cs typeface="Arial"/>
                  </a:rPr>
                  <a:t>  </a:t>
                </a:r>
                <a:r>
                  <a:rPr sz="1281" i="1" spc="-2" dirty="0">
                    <a:latin typeface="+mn-lt"/>
                    <a:cs typeface="Times New Roman"/>
                  </a:rPr>
                  <a:t>The </a:t>
                </a:r>
                <a:r>
                  <a:rPr sz="1281" i="1" spc="-39" dirty="0">
                    <a:latin typeface="+mn-lt"/>
                    <a:cs typeface="Times New Roman"/>
                  </a:rPr>
                  <a:t>Hoe</a:t>
                </a:r>
                <a:r>
                  <a:rPr lang="de-DE" sz="1281" i="1" spc="-39" dirty="0">
                    <a:latin typeface="+mn-lt"/>
                    <a:cs typeface="Times New Roman"/>
                  </a:rPr>
                  <a:t>ff</a:t>
                </a:r>
                <a:r>
                  <a:rPr sz="1281" i="1" spc="15" dirty="0">
                    <a:latin typeface="+mn-lt"/>
                    <a:cs typeface="Times New Roman"/>
                  </a:rPr>
                  <a:t>ding </a:t>
                </a:r>
                <a:r>
                  <a:rPr sz="1281" i="1" spc="-49" dirty="0">
                    <a:latin typeface="+mn-lt"/>
                    <a:cs typeface="Times New Roman"/>
                  </a:rPr>
                  <a:t>inequality </a:t>
                </a:r>
                <a:r>
                  <a:rPr sz="1281" i="1" spc="-13" dirty="0">
                    <a:latin typeface="+mn-lt"/>
                    <a:cs typeface="Times New Roman"/>
                  </a:rPr>
                  <a:t>be</a:t>
                </a:r>
                <a:r>
                  <a:rPr lang="de-DE" sz="1281" i="1" spc="13" dirty="0">
                    <a:latin typeface="+mn-lt"/>
                    <a:cs typeface="Times New Roman"/>
                  </a:rPr>
                  <a:t>c</a:t>
                </a:r>
                <a:r>
                  <a:rPr sz="1281" i="1" spc="-15" dirty="0" err="1">
                    <a:latin typeface="+mn-lt"/>
                    <a:cs typeface="Times New Roman"/>
                  </a:rPr>
                  <a:t>omes</a:t>
                </a:r>
                <a:r>
                  <a:rPr sz="1281" i="1" spc="-15" dirty="0">
                    <a:latin typeface="+mn-lt"/>
                    <a:cs typeface="Times New Roman"/>
                  </a:rPr>
                  <a:t>:</a:t>
                </a:r>
                <a:endParaRPr sz="1281" dirty="0">
                  <a:latin typeface="+mn-lt"/>
                  <a:cs typeface="Times New Roman"/>
                </a:endParaRPr>
              </a:p>
            </p:txBody>
          </p:sp>
        </mc:Choice>
        <mc:Fallback xmlns=""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76" y="2223368"/>
                <a:ext cx="3902824" cy="1192774"/>
              </a:xfrm>
              <a:prstGeom prst="rect">
                <a:avLst/>
              </a:prstGeom>
              <a:blipFill>
                <a:blip r:embed="rId8"/>
                <a:stretch>
                  <a:fillRect l="-2500" t="-1026" r="-2656" b="-10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24"/>
          <p:cNvSpPr/>
          <p:nvPr/>
        </p:nvSpPr>
        <p:spPr>
          <a:xfrm>
            <a:off x="1091696" y="4312192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5" name="object 25"/>
          <p:cNvSpPr/>
          <p:nvPr/>
        </p:nvSpPr>
        <p:spPr>
          <a:xfrm>
            <a:off x="1091696" y="4312192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8" name="object 28"/>
          <p:cNvSpPr txBox="1"/>
          <p:nvPr/>
        </p:nvSpPr>
        <p:spPr>
          <a:xfrm>
            <a:off x="986676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76" dirty="0">
                <a:latin typeface="Times New Roman"/>
                <a:cs typeface="Times New Roman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735" y="3602689"/>
            <a:ext cx="4082703" cy="82626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21214" y="748733"/>
            <a:ext cx="4610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In sample – Out of sample Error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7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60000" y="4301244"/>
            <a:ext cx="4400000" cy="512961"/>
          </a:xfrm>
        </p:spPr>
        <p:txBody>
          <a:bodyPr/>
          <a:lstStyle/>
          <a:p>
            <a:r>
              <a:rPr lang="de-DE" dirty="0" smtClean="0"/>
              <a:t>Wolfgang Ecker, Elena Zennaro, </a:t>
            </a:r>
            <a:r>
              <a:rPr lang="de-DE" dirty="0"/>
              <a:t>Lorenzo </a:t>
            </a:r>
            <a:r>
              <a:rPr lang="de-DE" dirty="0" smtClean="0"/>
              <a:t>Servadei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3635" y="1731665"/>
            <a:ext cx="7676000" cy="461665"/>
          </a:xfrm>
        </p:spPr>
        <p:txBody>
          <a:bodyPr/>
          <a:lstStyle/>
          <a:p>
            <a:r>
              <a:rPr lang="en-US" dirty="0" smtClean="0"/>
              <a:t>The Learning Theory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8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6675" y="1595440"/>
            <a:ext cx="6182952" cy="2621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667" i="1" spc="-67" dirty="0">
                <a:latin typeface="+mn-lt"/>
                <a:cs typeface="Times New Roman"/>
              </a:rPr>
              <a:t>Generalizing </a:t>
            </a:r>
            <a:r>
              <a:rPr sz="1667" i="1" spc="-9" dirty="0">
                <a:latin typeface="+mn-lt"/>
                <a:cs typeface="Times New Roman"/>
              </a:rPr>
              <a:t>the </a:t>
            </a:r>
            <a:r>
              <a:rPr sz="1667" i="1" spc="-54" dirty="0">
                <a:latin typeface="+mn-lt"/>
                <a:cs typeface="Times New Roman"/>
              </a:rPr>
              <a:t>bin </a:t>
            </a:r>
            <a:r>
              <a:rPr sz="1667" i="1" spc="-39" dirty="0">
                <a:latin typeface="+mn-lt"/>
                <a:cs typeface="Times New Roman"/>
              </a:rPr>
              <a:t>model </a:t>
            </a:r>
            <a:r>
              <a:rPr sz="1667" i="1" spc="4" dirty="0">
                <a:latin typeface="+mn-lt"/>
                <a:cs typeface="Times New Roman"/>
              </a:rPr>
              <a:t>to </a:t>
            </a:r>
            <a:r>
              <a:rPr sz="1667" i="1" spc="-58" dirty="0">
                <a:latin typeface="+mn-lt"/>
                <a:cs typeface="Times New Roman"/>
              </a:rPr>
              <a:t>more </a:t>
            </a:r>
            <a:r>
              <a:rPr sz="1667" i="1" spc="-23" dirty="0">
                <a:latin typeface="+mn-lt"/>
                <a:cs typeface="Times New Roman"/>
              </a:rPr>
              <a:t>than </a:t>
            </a:r>
            <a:r>
              <a:rPr sz="1667" i="1" spc="-49" dirty="0">
                <a:latin typeface="+mn-lt"/>
                <a:cs typeface="Times New Roman"/>
              </a:rPr>
              <a:t>one</a:t>
            </a:r>
            <a:r>
              <a:rPr sz="1667" i="1" spc="6" dirty="0">
                <a:latin typeface="+mn-lt"/>
                <a:cs typeface="Times New Roman"/>
              </a:rPr>
              <a:t> </a:t>
            </a:r>
            <a:r>
              <a:rPr sz="1667" i="1" spc="-41" dirty="0">
                <a:latin typeface="+mn-lt"/>
                <a:cs typeface="Times New Roman"/>
              </a:rPr>
              <a:t>hypothesis: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9175" y="2501009"/>
            <a:ext cx="784850" cy="981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" name="object 5"/>
          <p:cNvSpPr/>
          <p:nvPr/>
        </p:nvSpPr>
        <p:spPr>
          <a:xfrm>
            <a:off x="2932478" y="2501009"/>
            <a:ext cx="784850" cy="981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" name="object 6"/>
          <p:cNvSpPr/>
          <p:nvPr/>
        </p:nvSpPr>
        <p:spPr>
          <a:xfrm>
            <a:off x="4775699" y="2515914"/>
            <a:ext cx="784844" cy="98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" name="object 7"/>
          <p:cNvSpPr txBox="1"/>
          <p:nvPr/>
        </p:nvSpPr>
        <p:spPr>
          <a:xfrm>
            <a:off x="2297349" y="2326615"/>
            <a:ext cx="1138260" cy="276540"/>
          </a:xfrm>
          <a:prstGeom prst="rect">
            <a:avLst/>
          </a:prstGeom>
        </p:spPr>
        <p:txBody>
          <a:bodyPr vert="horz" wrap="square" lIns="0" tIns="7166" rIns="0" bIns="0" rtlCol="0">
            <a:spAutoFit/>
          </a:bodyPr>
          <a:lstStyle/>
          <a:p>
            <a:pPr marL="5512">
              <a:lnSpc>
                <a:spcPts val="1441"/>
              </a:lnSpc>
              <a:spcBef>
                <a:spcPts val="56"/>
              </a:spcBef>
              <a:tabLst>
                <a:tab pos="983289" algn="l"/>
              </a:tabLst>
            </a:pPr>
            <a:r>
              <a:rPr sz="1454" spc="6" dirty="0">
                <a:latin typeface="Symbol"/>
                <a:cs typeface="Symbol"/>
              </a:rPr>
              <a:t></a:t>
            </a:r>
            <a:r>
              <a:rPr sz="1454" spc="6" dirty="0">
                <a:latin typeface="Times New Roman"/>
                <a:cs typeface="Times New Roman"/>
              </a:rPr>
              <a:t>	</a:t>
            </a:r>
            <a:r>
              <a:rPr sz="1454" spc="6" dirty="0">
                <a:latin typeface="Symbol"/>
                <a:cs typeface="Symbol"/>
              </a:rPr>
              <a:t></a:t>
            </a:r>
            <a:endParaRPr sz="1454" dirty="0">
              <a:latin typeface="Symbol"/>
              <a:cs typeface="Symbol"/>
            </a:endParaRPr>
          </a:p>
          <a:p>
            <a:pPr marL="98384">
              <a:lnSpc>
                <a:spcPts val="738"/>
              </a:lnSpc>
              <a:tabLst>
                <a:tab pos="1076438" algn="l"/>
              </a:tabLst>
            </a:pPr>
            <a:r>
              <a:rPr sz="868" i="1" spc="4" dirty="0">
                <a:latin typeface="Times New Roman"/>
                <a:cs typeface="Times New Roman"/>
              </a:rPr>
              <a:t>1	2</a:t>
            </a:r>
            <a:endParaRPr sz="868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4798" y="2326614"/>
            <a:ext cx="118511" cy="231015"/>
          </a:xfrm>
          <a:prstGeom prst="rect">
            <a:avLst/>
          </a:prstGeom>
        </p:spPr>
        <p:txBody>
          <a:bodyPr vert="horz" wrap="square" lIns="0" tIns="7166" rIns="0" bIns="0" rtlCol="0">
            <a:spAutoFit/>
          </a:bodyPr>
          <a:lstStyle/>
          <a:p>
            <a:pPr marL="5512">
              <a:spcBef>
                <a:spcPts val="56"/>
              </a:spcBef>
            </a:pPr>
            <a:r>
              <a:rPr sz="1454" spc="6" dirty="0">
                <a:latin typeface="Symbol"/>
                <a:cs typeface="Symbol"/>
              </a:rPr>
              <a:t></a:t>
            </a:r>
            <a:endParaRPr sz="1454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7938" y="2470981"/>
            <a:ext cx="104179" cy="140520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868" i="1" spc="9" dirty="0">
                <a:latin typeface="Times New Roman"/>
                <a:cs typeface="Times New Roman"/>
              </a:rPr>
              <a:t>M</a:t>
            </a:r>
            <a:endParaRPr sz="86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81299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1" name="object 11"/>
          <p:cNvSpPr/>
          <p:nvPr/>
        </p:nvSpPr>
        <p:spPr>
          <a:xfrm>
            <a:off x="2055498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2" name="object 12"/>
          <p:cNvSpPr/>
          <p:nvPr/>
        </p:nvSpPr>
        <p:spPr>
          <a:xfrm>
            <a:off x="2129074" y="3728043"/>
            <a:ext cx="61943" cy="62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3" name="object 13"/>
          <p:cNvSpPr/>
          <p:nvPr/>
        </p:nvSpPr>
        <p:spPr>
          <a:xfrm>
            <a:off x="2202656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4" name="object 14"/>
          <p:cNvSpPr/>
          <p:nvPr/>
        </p:nvSpPr>
        <p:spPr>
          <a:xfrm>
            <a:off x="2276547" y="3728043"/>
            <a:ext cx="61937" cy="62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5" name="object 15"/>
          <p:cNvSpPr/>
          <p:nvPr/>
        </p:nvSpPr>
        <p:spPr>
          <a:xfrm>
            <a:off x="2350127" y="3728043"/>
            <a:ext cx="61937" cy="62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6" name="object 16"/>
          <p:cNvSpPr/>
          <p:nvPr/>
        </p:nvSpPr>
        <p:spPr>
          <a:xfrm>
            <a:off x="2424018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7" name="object 17"/>
          <p:cNvSpPr/>
          <p:nvPr/>
        </p:nvSpPr>
        <p:spPr>
          <a:xfrm>
            <a:off x="2497595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8" name="object 18"/>
          <p:cNvSpPr/>
          <p:nvPr/>
        </p:nvSpPr>
        <p:spPr>
          <a:xfrm>
            <a:off x="2571485" y="3728043"/>
            <a:ext cx="61943" cy="62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9" name="object 19"/>
          <p:cNvSpPr/>
          <p:nvPr/>
        </p:nvSpPr>
        <p:spPr>
          <a:xfrm>
            <a:off x="2645067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0" name="object 20"/>
          <p:cNvSpPr/>
          <p:nvPr/>
        </p:nvSpPr>
        <p:spPr>
          <a:xfrm>
            <a:off x="3043392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1" name="object 21"/>
          <p:cNvSpPr/>
          <p:nvPr/>
        </p:nvSpPr>
        <p:spPr>
          <a:xfrm>
            <a:off x="2969501" y="3728043"/>
            <a:ext cx="61937" cy="62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2" name="object 22"/>
          <p:cNvSpPr/>
          <p:nvPr/>
        </p:nvSpPr>
        <p:spPr>
          <a:xfrm>
            <a:off x="3117282" y="3728043"/>
            <a:ext cx="61937" cy="62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3" name="object 23"/>
          <p:cNvSpPr/>
          <p:nvPr/>
        </p:nvSpPr>
        <p:spPr>
          <a:xfrm>
            <a:off x="3190550" y="3728043"/>
            <a:ext cx="61937" cy="62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4" name="object 24"/>
          <p:cNvSpPr/>
          <p:nvPr/>
        </p:nvSpPr>
        <p:spPr>
          <a:xfrm>
            <a:off x="3264440" y="3728043"/>
            <a:ext cx="61937" cy="62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5" name="object 25"/>
          <p:cNvSpPr/>
          <p:nvPr/>
        </p:nvSpPr>
        <p:spPr>
          <a:xfrm>
            <a:off x="3337707" y="3728043"/>
            <a:ext cx="61937" cy="62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6" name="object 26"/>
          <p:cNvSpPr/>
          <p:nvPr/>
        </p:nvSpPr>
        <p:spPr>
          <a:xfrm>
            <a:off x="3411912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7" name="object 27"/>
          <p:cNvSpPr/>
          <p:nvPr/>
        </p:nvSpPr>
        <p:spPr>
          <a:xfrm>
            <a:off x="3559379" y="3728043"/>
            <a:ext cx="61937" cy="62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8" name="object 28"/>
          <p:cNvSpPr/>
          <p:nvPr/>
        </p:nvSpPr>
        <p:spPr>
          <a:xfrm>
            <a:off x="3633269" y="3728043"/>
            <a:ext cx="61937" cy="62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9" name="object 29"/>
          <p:cNvSpPr/>
          <p:nvPr/>
        </p:nvSpPr>
        <p:spPr>
          <a:xfrm>
            <a:off x="3485488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0" name="object 30"/>
          <p:cNvSpPr/>
          <p:nvPr/>
        </p:nvSpPr>
        <p:spPr>
          <a:xfrm>
            <a:off x="4797817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1" name="object 31"/>
          <p:cNvSpPr/>
          <p:nvPr/>
        </p:nvSpPr>
        <p:spPr>
          <a:xfrm>
            <a:off x="4871392" y="3728043"/>
            <a:ext cx="61937" cy="625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2" name="object 32"/>
          <p:cNvSpPr/>
          <p:nvPr/>
        </p:nvSpPr>
        <p:spPr>
          <a:xfrm>
            <a:off x="4945597" y="3728043"/>
            <a:ext cx="61937" cy="62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3" name="object 33"/>
          <p:cNvSpPr/>
          <p:nvPr/>
        </p:nvSpPr>
        <p:spPr>
          <a:xfrm>
            <a:off x="5019179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4" name="object 34"/>
          <p:cNvSpPr/>
          <p:nvPr/>
        </p:nvSpPr>
        <p:spPr>
          <a:xfrm>
            <a:off x="5092755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5" name="object 35"/>
          <p:cNvSpPr/>
          <p:nvPr/>
        </p:nvSpPr>
        <p:spPr>
          <a:xfrm>
            <a:off x="5166645" y="3728043"/>
            <a:ext cx="61937" cy="62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6" name="object 36"/>
          <p:cNvSpPr/>
          <p:nvPr/>
        </p:nvSpPr>
        <p:spPr>
          <a:xfrm>
            <a:off x="5239913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7" name="object 37"/>
          <p:cNvSpPr/>
          <p:nvPr/>
        </p:nvSpPr>
        <p:spPr>
          <a:xfrm>
            <a:off x="5313803" y="3728043"/>
            <a:ext cx="61937" cy="62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8" name="object 38"/>
          <p:cNvSpPr/>
          <p:nvPr/>
        </p:nvSpPr>
        <p:spPr>
          <a:xfrm>
            <a:off x="5387693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9" name="object 39"/>
          <p:cNvSpPr/>
          <p:nvPr/>
        </p:nvSpPr>
        <p:spPr>
          <a:xfrm>
            <a:off x="5461584" y="3728043"/>
            <a:ext cx="61937" cy="62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0" name="object 40"/>
          <p:cNvSpPr/>
          <p:nvPr/>
        </p:nvSpPr>
        <p:spPr>
          <a:xfrm>
            <a:off x="2366505" y="3518403"/>
            <a:ext cx="0" cy="160679"/>
          </a:xfrm>
          <a:custGeom>
            <a:avLst/>
            <a:gdLst/>
            <a:ahLst/>
            <a:cxnLst/>
            <a:rect l="l" t="t" r="r" b="b"/>
            <a:pathLst>
              <a:path h="370204">
                <a:moveTo>
                  <a:pt x="0" y="0"/>
                </a:moveTo>
                <a:lnTo>
                  <a:pt x="0" y="369811"/>
                </a:lnTo>
              </a:path>
            </a:pathLst>
          </a:custGeom>
          <a:ln w="21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1" name="object 41"/>
          <p:cNvSpPr/>
          <p:nvPr/>
        </p:nvSpPr>
        <p:spPr>
          <a:xfrm>
            <a:off x="2342909" y="3599123"/>
            <a:ext cx="46879" cy="84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2" name="object 42"/>
          <p:cNvSpPr/>
          <p:nvPr/>
        </p:nvSpPr>
        <p:spPr>
          <a:xfrm>
            <a:off x="3325212" y="3503503"/>
            <a:ext cx="0" cy="160679"/>
          </a:xfrm>
          <a:custGeom>
            <a:avLst/>
            <a:gdLst/>
            <a:ahLst/>
            <a:cxnLst/>
            <a:rect l="l" t="t" r="r" b="b"/>
            <a:pathLst>
              <a:path h="370204">
                <a:moveTo>
                  <a:pt x="0" y="0"/>
                </a:moveTo>
                <a:lnTo>
                  <a:pt x="0" y="369811"/>
                </a:lnTo>
              </a:path>
            </a:pathLst>
          </a:custGeom>
          <a:ln w="21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3" name="object 43"/>
          <p:cNvSpPr/>
          <p:nvPr/>
        </p:nvSpPr>
        <p:spPr>
          <a:xfrm>
            <a:off x="3301616" y="3584224"/>
            <a:ext cx="46879" cy="844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4" name="object 44"/>
          <p:cNvSpPr/>
          <p:nvPr/>
        </p:nvSpPr>
        <p:spPr>
          <a:xfrm>
            <a:off x="5182713" y="3518403"/>
            <a:ext cx="0" cy="160679"/>
          </a:xfrm>
          <a:custGeom>
            <a:avLst/>
            <a:gdLst/>
            <a:ahLst/>
            <a:cxnLst/>
            <a:rect l="l" t="t" r="r" b="b"/>
            <a:pathLst>
              <a:path h="370204">
                <a:moveTo>
                  <a:pt x="0" y="0"/>
                </a:moveTo>
                <a:lnTo>
                  <a:pt x="0" y="369811"/>
                </a:lnTo>
              </a:path>
            </a:pathLst>
          </a:custGeom>
          <a:ln w="21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5" name="object 45"/>
          <p:cNvSpPr/>
          <p:nvPr/>
        </p:nvSpPr>
        <p:spPr>
          <a:xfrm>
            <a:off x="5159117" y="3599123"/>
            <a:ext cx="46879" cy="844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6" name="object 46"/>
          <p:cNvSpPr txBox="1"/>
          <p:nvPr/>
        </p:nvSpPr>
        <p:spPr>
          <a:xfrm>
            <a:off x="3950560" y="2876131"/>
            <a:ext cx="569957" cy="185937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172" dirty="0">
                <a:latin typeface="Times New Roman"/>
                <a:cs typeface="Times New Roman"/>
              </a:rPr>
              <a:t>. . . . . . .</a:t>
            </a:r>
            <a:r>
              <a:rPr sz="1172" spc="-41" dirty="0">
                <a:latin typeface="Times New Roman"/>
                <a:cs typeface="Times New Roman"/>
              </a:rPr>
              <a:t> </a:t>
            </a:r>
            <a:r>
              <a:rPr sz="1172" dirty="0">
                <a:latin typeface="Times New Roman"/>
                <a:cs typeface="Times New Roman"/>
              </a:rPr>
              <a:t>.</a:t>
            </a:r>
            <a:endParaRPr sz="1172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85084" y="1851603"/>
            <a:ext cx="82683" cy="72935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34" spc="2" dirty="0">
                <a:solidFill>
                  <a:srgbClr val="E7F2E7"/>
                </a:solidFill>
                <a:latin typeface="Times New Roman"/>
                <a:cs typeface="Times New Roman"/>
              </a:rPr>
              <a:t>top</a:t>
            </a:r>
            <a:endParaRPr sz="434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57209" y="4063653"/>
            <a:ext cx="169498" cy="72935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34" spc="2" dirty="0">
                <a:solidFill>
                  <a:srgbClr val="E7F2E7"/>
                </a:solidFill>
                <a:latin typeface="Times New Roman"/>
                <a:cs typeface="Times New Roman"/>
              </a:rPr>
              <a:t>bottom</a:t>
            </a:r>
            <a:endParaRPr sz="434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297350" y="3770263"/>
            <a:ext cx="136978" cy="364578"/>
          </a:xfrm>
          <a:prstGeom prst="rect">
            <a:avLst/>
          </a:prstGeom>
        </p:spPr>
        <p:txBody>
          <a:bodyPr vert="horz" wrap="square" lIns="0" tIns="7166" rIns="0" bIns="0" rtlCol="0">
            <a:spAutoFit/>
          </a:bodyPr>
          <a:lstStyle/>
          <a:p>
            <a:pPr marL="5512">
              <a:spcBef>
                <a:spcPts val="56"/>
              </a:spcBef>
            </a:pPr>
            <a:r>
              <a:rPr sz="1454" spc="-135" dirty="0">
                <a:latin typeface="Symbol"/>
                <a:cs typeface="Symbol"/>
              </a:rPr>
              <a:t></a:t>
            </a:r>
            <a:r>
              <a:rPr sz="1302" i="1" spc="6" baseline="-23611" dirty="0">
                <a:latin typeface="Times New Roman"/>
                <a:cs typeface="Times New Roman"/>
              </a:rPr>
              <a:t>1</a:t>
            </a:r>
            <a:endParaRPr sz="1302" baseline="-23611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265483" y="3770263"/>
            <a:ext cx="146623" cy="364578"/>
          </a:xfrm>
          <a:prstGeom prst="rect">
            <a:avLst/>
          </a:prstGeom>
        </p:spPr>
        <p:txBody>
          <a:bodyPr vert="horz" wrap="square" lIns="0" tIns="7166" rIns="0" bIns="0" rtlCol="0">
            <a:spAutoFit/>
          </a:bodyPr>
          <a:lstStyle/>
          <a:p>
            <a:pPr marL="5512">
              <a:spcBef>
                <a:spcPts val="56"/>
              </a:spcBef>
            </a:pPr>
            <a:r>
              <a:rPr sz="1454" spc="-56" dirty="0">
                <a:latin typeface="Symbol"/>
                <a:cs typeface="Symbol"/>
              </a:rPr>
              <a:t></a:t>
            </a:r>
            <a:r>
              <a:rPr sz="1302" i="1" spc="6" baseline="-23611" dirty="0">
                <a:latin typeface="Times New Roman"/>
                <a:cs typeface="Times New Roman"/>
              </a:rPr>
              <a:t>2</a:t>
            </a:r>
            <a:endParaRPr sz="1302" baseline="-23611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095154" y="3770263"/>
            <a:ext cx="193753" cy="364578"/>
          </a:xfrm>
          <a:prstGeom prst="rect">
            <a:avLst/>
          </a:prstGeom>
        </p:spPr>
        <p:txBody>
          <a:bodyPr vert="horz" wrap="square" lIns="0" tIns="7166" rIns="0" bIns="0" rtlCol="0">
            <a:spAutoFit/>
          </a:bodyPr>
          <a:lstStyle/>
          <a:p>
            <a:pPr marL="5512">
              <a:spcBef>
                <a:spcPts val="56"/>
              </a:spcBef>
            </a:pPr>
            <a:r>
              <a:rPr sz="1454" spc="22" dirty="0">
                <a:latin typeface="Symbol"/>
                <a:cs typeface="Symbol"/>
              </a:rPr>
              <a:t></a:t>
            </a:r>
            <a:r>
              <a:rPr sz="1302" i="1" spc="13" baseline="-23611" dirty="0">
                <a:latin typeface="Times New Roman"/>
                <a:cs typeface="Times New Roman"/>
              </a:rPr>
              <a:t>M</a:t>
            </a:r>
            <a:endParaRPr sz="1302" baseline="-23611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 idx="4294967295"/>
          </p:nvPr>
        </p:nvSpPr>
        <p:spPr>
          <a:xfrm>
            <a:off x="2127128" y="1963678"/>
            <a:ext cx="1494188" cy="276240"/>
          </a:xfrm>
          <a:prstGeom prst="rect">
            <a:avLst/>
          </a:prstGeom>
        </p:spPr>
        <p:txBody>
          <a:bodyPr vert="horz" wrap="square" lIns="0" tIns="5788" rIns="0" bIns="0" rtlCol="0" anchor="b" anchorCtr="0">
            <a:spAutoFit/>
          </a:bodyPr>
          <a:lstStyle/>
          <a:p>
            <a:pPr marL="5512">
              <a:spcBef>
                <a:spcPts val="46"/>
              </a:spcBef>
              <a:tabLst>
                <a:tab pos="983289" algn="l"/>
              </a:tabLst>
            </a:pPr>
            <a:r>
              <a:rPr sz="1757" spc="-23" dirty="0"/>
              <a:t>h</a:t>
            </a:r>
            <a:r>
              <a:rPr sz="1302" spc="6" baseline="-23611" dirty="0"/>
              <a:t>1</a:t>
            </a:r>
            <a:r>
              <a:rPr sz="1302" baseline="-23611" dirty="0"/>
              <a:t>	</a:t>
            </a:r>
            <a:r>
              <a:rPr lang="de-DE" sz="1757" spc="-23" dirty="0"/>
              <a:t> h</a:t>
            </a:r>
            <a:r>
              <a:rPr lang="de-DE" sz="1302" spc="6" baseline="-23611" dirty="0"/>
              <a:t>2</a:t>
            </a:r>
            <a:r>
              <a:rPr lang="de-DE" sz="1333" i="1" spc="4" dirty="0">
                <a:latin typeface="Times New Roman"/>
                <a:cs typeface="Times New Roman"/>
              </a:rPr>
              <a:t> </a:t>
            </a:r>
            <a:endParaRPr sz="1302" baseline="-23611" dirty="0"/>
          </a:p>
        </p:txBody>
      </p:sp>
      <p:sp>
        <p:nvSpPr>
          <p:cNvPr id="54" name="object 54"/>
          <p:cNvSpPr/>
          <p:nvPr/>
        </p:nvSpPr>
        <p:spPr>
          <a:xfrm>
            <a:off x="1091696" y="4312192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5" name="object 55"/>
          <p:cNvSpPr/>
          <p:nvPr/>
        </p:nvSpPr>
        <p:spPr>
          <a:xfrm>
            <a:off x="1091696" y="4312192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8" name="object 58"/>
          <p:cNvSpPr txBox="1"/>
          <p:nvPr/>
        </p:nvSpPr>
        <p:spPr>
          <a:xfrm>
            <a:off x="986676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76" dirty="0">
                <a:latin typeface="Times New Roman"/>
                <a:cs typeface="Times New Roman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025721" y="1919427"/>
            <a:ext cx="482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spc="-23" dirty="0"/>
              <a:t>h</a:t>
            </a:r>
            <a:r>
              <a:rPr lang="de-DE" sz="1302" spc="6" baseline="-23611" dirty="0">
                <a:latin typeface="+mj-lt"/>
                <a:ea typeface="+mj-ea"/>
                <a:cs typeface="+mj-cs"/>
              </a:rPr>
              <a:t>m</a:t>
            </a:r>
            <a:r>
              <a:rPr lang="de-DE" sz="1500" i="1" spc="4" dirty="0">
                <a:latin typeface="Times New Roman"/>
                <a:cs typeface="Times New Roman"/>
              </a:rPr>
              <a:t> </a:t>
            </a:r>
            <a:endParaRPr lang="de-DE" sz="2000" dirty="0"/>
          </a:p>
        </p:txBody>
      </p:sp>
      <p:sp>
        <p:nvSpPr>
          <p:cNvPr id="60" name="Rectangle 59"/>
          <p:cNvSpPr/>
          <p:nvPr/>
        </p:nvSpPr>
        <p:spPr>
          <a:xfrm>
            <a:off x="221214" y="748733"/>
            <a:ext cx="4610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Multiple Bins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3" name="Date Placeholder 5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7" name="Footer Placeholder 5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27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488341" y="2077928"/>
            <a:ext cx="824894" cy="0"/>
          </a:xfrm>
          <a:custGeom>
            <a:avLst/>
            <a:gdLst/>
            <a:ahLst/>
            <a:cxnLst/>
            <a:rect l="l" t="t" r="r" b="b"/>
            <a:pathLst>
              <a:path w="1900554">
                <a:moveTo>
                  <a:pt x="0" y="0"/>
                </a:moveTo>
                <a:lnTo>
                  <a:pt x="1900427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" name="object 9"/>
          <p:cNvSpPr txBox="1"/>
          <p:nvPr/>
        </p:nvSpPr>
        <p:spPr>
          <a:xfrm>
            <a:off x="986675" y="1312334"/>
            <a:ext cx="6182952" cy="126287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 marR="160942">
              <a:lnSpc>
                <a:spcPts val="4874"/>
              </a:lnSpc>
              <a:spcBef>
                <a:spcPts val="247"/>
              </a:spcBef>
              <a:tabLst>
                <a:tab pos="854591" algn="l"/>
              </a:tabLst>
            </a:pPr>
            <a:r>
              <a:rPr sz="1667" i="1" spc="-9" dirty="0">
                <a:latin typeface="+mn-lt"/>
                <a:cs typeface="Times New Roman"/>
              </a:rPr>
              <a:t>Not</a:t>
            </a:r>
            <a:r>
              <a:rPr sz="1667" i="1" spc="72" dirty="0">
                <a:latin typeface="+mn-lt"/>
                <a:cs typeface="Times New Roman"/>
              </a:rPr>
              <a:t> </a:t>
            </a:r>
            <a:r>
              <a:rPr sz="1667" i="1" spc="-54" dirty="0">
                <a:latin typeface="+mn-lt"/>
                <a:cs typeface="Times New Roman"/>
              </a:rPr>
              <a:t>so</a:t>
            </a:r>
            <a:r>
              <a:rPr sz="1667" i="1" spc="73" dirty="0">
                <a:latin typeface="+mn-lt"/>
                <a:cs typeface="Times New Roman"/>
              </a:rPr>
              <a:t> </a:t>
            </a:r>
            <a:r>
              <a:rPr sz="1667" i="1" spc="-28" dirty="0">
                <a:latin typeface="+mn-lt"/>
                <a:cs typeface="Times New Roman"/>
              </a:rPr>
              <a:t>fast!!	</a:t>
            </a:r>
            <a:r>
              <a:rPr sz="1667" i="1" spc="-39" dirty="0">
                <a:latin typeface="+mn-lt"/>
                <a:cs typeface="Times New Roman"/>
              </a:rPr>
              <a:t>Hoe</a:t>
            </a:r>
            <a:r>
              <a:rPr lang="de-DE" sz="1667" i="1" spc="-39" dirty="0">
                <a:latin typeface="+mn-lt"/>
                <a:cs typeface="Times New Roman"/>
              </a:rPr>
              <a:t>ff</a:t>
            </a:r>
            <a:r>
              <a:rPr sz="1667" i="1" spc="15" dirty="0">
                <a:latin typeface="+mn-lt"/>
                <a:cs typeface="Times New Roman"/>
              </a:rPr>
              <a:t>ding </a:t>
            </a:r>
            <a:r>
              <a:rPr sz="1667" i="1" spc="-15" dirty="0">
                <a:latin typeface="+mn-lt"/>
                <a:cs typeface="Times New Roman"/>
              </a:rPr>
              <a:t>doesn't </a:t>
            </a:r>
            <a:r>
              <a:rPr sz="1667" i="1" spc="-56" dirty="0">
                <a:latin typeface="+mn-lt"/>
                <a:cs typeface="Times New Roman"/>
              </a:rPr>
              <a:t>apply </a:t>
            </a:r>
            <a:r>
              <a:rPr sz="1667" i="1" spc="4" dirty="0">
                <a:latin typeface="+mn-lt"/>
                <a:cs typeface="Times New Roman"/>
              </a:rPr>
              <a:t>to </a:t>
            </a:r>
            <a:r>
              <a:rPr sz="1667" i="1" spc="-37" dirty="0">
                <a:latin typeface="+mn-lt"/>
                <a:cs typeface="Times New Roman"/>
              </a:rPr>
              <a:t>multiple </a:t>
            </a:r>
            <a:r>
              <a:rPr sz="1667" i="1" spc="-43" dirty="0">
                <a:latin typeface="+mn-lt"/>
                <a:cs typeface="Times New Roman"/>
              </a:rPr>
              <a:t>bins</a:t>
            </a:r>
            <a:r>
              <a:rPr sz="1281" i="1" spc="-43" dirty="0">
                <a:latin typeface="+mn-lt"/>
                <a:cs typeface="Times New Roman"/>
              </a:rPr>
              <a:t>.  </a:t>
            </a:r>
            <a:r>
              <a:rPr sz="1584" i="1" spc="672" dirty="0">
                <a:latin typeface="Times New Roman"/>
                <a:cs typeface="Times New Roman"/>
              </a:rPr>
              <a:t>What?</a:t>
            </a:r>
            <a:endParaRPr sz="1584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5166" y="3145346"/>
            <a:ext cx="943586" cy="505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1" name="object 11"/>
          <p:cNvSpPr txBox="1"/>
          <p:nvPr/>
        </p:nvSpPr>
        <p:spPr>
          <a:xfrm>
            <a:off x="1704534" y="3237927"/>
            <a:ext cx="309783" cy="7037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412" b="1" spc="6" dirty="0">
                <a:latin typeface="Arial"/>
                <a:cs typeface="Arial"/>
              </a:rPr>
              <a:t>S A </a:t>
            </a:r>
            <a:r>
              <a:rPr sz="412" b="1" spc="9" dirty="0">
                <a:latin typeface="Arial"/>
                <a:cs typeface="Arial"/>
              </a:rPr>
              <a:t>M </a:t>
            </a:r>
            <a:r>
              <a:rPr sz="412" b="1" spc="6" dirty="0">
                <a:latin typeface="Arial"/>
                <a:cs typeface="Arial"/>
              </a:rPr>
              <a:t>P L</a:t>
            </a:r>
            <a:r>
              <a:rPr sz="412" b="1" spc="-54" dirty="0">
                <a:latin typeface="Arial"/>
                <a:cs typeface="Arial"/>
              </a:rPr>
              <a:t> </a:t>
            </a:r>
            <a:r>
              <a:rPr sz="412" b="1" spc="6" dirty="0">
                <a:latin typeface="Arial"/>
                <a:cs typeface="Arial"/>
              </a:rPr>
              <a:t>E</a:t>
            </a:r>
            <a:endParaRPr sz="412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1882" y="3058836"/>
            <a:ext cx="133669" cy="7037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412" b="1" spc="6" dirty="0">
                <a:latin typeface="Arial"/>
                <a:cs typeface="Arial"/>
              </a:rPr>
              <a:t>B </a:t>
            </a:r>
            <a:r>
              <a:rPr sz="412" b="1" spc="2" dirty="0">
                <a:latin typeface="Arial"/>
                <a:cs typeface="Arial"/>
              </a:rPr>
              <a:t>I</a:t>
            </a:r>
            <a:r>
              <a:rPr sz="412" b="1" spc="-37" dirty="0">
                <a:latin typeface="Arial"/>
                <a:cs typeface="Arial"/>
              </a:rPr>
              <a:t> </a:t>
            </a:r>
            <a:r>
              <a:rPr sz="412" b="1" spc="6" dirty="0">
                <a:latin typeface="Arial"/>
                <a:cs typeface="Arial"/>
              </a:rPr>
              <a:t>N</a:t>
            </a:r>
            <a:endParaRPr sz="412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2301" y="3384185"/>
            <a:ext cx="411207" cy="149702"/>
          </a:xfrm>
          <a:prstGeom prst="rect">
            <a:avLst/>
          </a:prstGeom>
        </p:spPr>
        <p:txBody>
          <a:bodyPr vert="horz" wrap="square" lIns="0" tIns="14332" rIns="0" bIns="0" rtlCol="0">
            <a:spAutoFit/>
          </a:bodyPr>
          <a:lstStyle/>
          <a:p>
            <a:pPr marL="5512" marR="2205" indent="59527">
              <a:lnSpc>
                <a:spcPct val="89500"/>
              </a:lnSpc>
              <a:spcBef>
                <a:spcPts val="113"/>
              </a:spcBef>
            </a:pPr>
            <a:r>
              <a:rPr sz="564" dirty="0">
                <a:latin typeface="Symbol"/>
                <a:cs typeface="Symbol"/>
              </a:rPr>
              <a:t></a:t>
            </a:r>
            <a:r>
              <a:rPr sz="564" dirty="0">
                <a:latin typeface="Times New Roman"/>
                <a:cs typeface="Times New Roman"/>
              </a:rPr>
              <a:t> </a:t>
            </a:r>
            <a:r>
              <a:rPr sz="412" b="1" spc="4" dirty="0">
                <a:latin typeface="Arial"/>
                <a:cs typeface="Arial"/>
              </a:rPr>
              <a:t>= fraction  of red</a:t>
            </a:r>
            <a:r>
              <a:rPr sz="412" b="1" spc="87" dirty="0">
                <a:latin typeface="Arial"/>
                <a:cs typeface="Arial"/>
              </a:rPr>
              <a:t> </a:t>
            </a:r>
            <a:r>
              <a:rPr sz="412" b="1" spc="4" dirty="0">
                <a:latin typeface="Arial"/>
                <a:cs typeface="Arial"/>
              </a:rPr>
              <a:t>marbles</a:t>
            </a:r>
            <a:endParaRPr sz="41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5179" y="3675209"/>
            <a:ext cx="421680" cy="155801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 marR="2205" indent="7441">
              <a:spcBef>
                <a:spcPts val="43"/>
              </a:spcBef>
            </a:pPr>
            <a:r>
              <a:rPr sz="564" dirty="0">
                <a:latin typeface="Symbol"/>
                <a:cs typeface="Symbol"/>
              </a:rPr>
              <a:t></a:t>
            </a:r>
            <a:r>
              <a:rPr sz="564" dirty="0">
                <a:latin typeface="Times New Roman"/>
                <a:cs typeface="Times New Roman"/>
              </a:rPr>
              <a:t> </a:t>
            </a:r>
            <a:r>
              <a:rPr sz="412" b="1" spc="4" dirty="0">
                <a:latin typeface="Arial"/>
                <a:cs typeface="Arial"/>
              </a:rPr>
              <a:t>= probability  of red</a:t>
            </a:r>
            <a:r>
              <a:rPr sz="412" b="1" spc="91" dirty="0">
                <a:latin typeface="Arial"/>
                <a:cs typeface="Arial"/>
              </a:rPr>
              <a:t> </a:t>
            </a:r>
            <a:r>
              <a:rPr sz="412" b="1" spc="4" dirty="0">
                <a:latin typeface="Arial"/>
                <a:cs typeface="Arial"/>
              </a:rPr>
              <a:t>marbles</a:t>
            </a:r>
            <a:endParaRPr sz="41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8168" y="2990189"/>
            <a:ext cx="34176" cy="27091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31" spc="4" dirty="0">
                <a:solidFill>
                  <a:srgbClr val="E7F2E7"/>
                </a:solidFill>
                <a:latin typeface="Times New Roman"/>
                <a:cs typeface="Times New Roman"/>
              </a:rPr>
              <a:t>top</a:t>
            </a:r>
            <a:endParaRPr sz="131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14952" y="3840874"/>
            <a:ext cx="62012" cy="27091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31" spc="4" dirty="0">
                <a:solidFill>
                  <a:srgbClr val="E7F2E7"/>
                </a:solidFill>
                <a:latin typeface="Times New Roman"/>
                <a:cs typeface="Times New Roman"/>
              </a:rPr>
              <a:t>bottom</a:t>
            </a:r>
            <a:endParaRPr sz="131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83142" y="3497162"/>
            <a:ext cx="87093" cy="127607"/>
          </a:xfrm>
          <a:custGeom>
            <a:avLst/>
            <a:gdLst/>
            <a:ahLst/>
            <a:cxnLst/>
            <a:rect l="l" t="t" r="r" b="b"/>
            <a:pathLst>
              <a:path w="200659" h="294004">
                <a:moveTo>
                  <a:pt x="18618" y="293754"/>
                </a:moveTo>
                <a:lnTo>
                  <a:pt x="10533" y="273055"/>
                </a:lnTo>
                <a:lnTo>
                  <a:pt x="4708" y="251679"/>
                </a:lnTo>
                <a:lnTo>
                  <a:pt x="1183" y="229806"/>
                </a:lnTo>
                <a:lnTo>
                  <a:pt x="0" y="207622"/>
                </a:lnTo>
                <a:lnTo>
                  <a:pt x="5509" y="159789"/>
                </a:lnTo>
                <a:lnTo>
                  <a:pt x="21203" y="115880"/>
                </a:lnTo>
                <a:lnTo>
                  <a:pt x="45828" y="77146"/>
                </a:lnTo>
                <a:lnTo>
                  <a:pt x="78134" y="44841"/>
                </a:lnTo>
                <a:lnTo>
                  <a:pt x="116867" y="20215"/>
                </a:lnTo>
                <a:lnTo>
                  <a:pt x="160777" y="4521"/>
                </a:lnTo>
                <a:lnTo>
                  <a:pt x="200036" y="0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8" name="object 18"/>
          <p:cNvSpPr/>
          <p:nvPr/>
        </p:nvSpPr>
        <p:spPr>
          <a:xfrm>
            <a:off x="3545903" y="3494728"/>
            <a:ext cx="24805" cy="12128"/>
          </a:xfrm>
          <a:custGeom>
            <a:avLst/>
            <a:gdLst/>
            <a:ahLst/>
            <a:cxnLst/>
            <a:rect l="l" t="t" r="r" b="b"/>
            <a:pathLst>
              <a:path w="57150" h="27939">
                <a:moveTo>
                  <a:pt x="4152" y="27508"/>
                </a:moveTo>
                <a:lnTo>
                  <a:pt x="57099" y="5778"/>
                </a:lnTo>
                <a:lnTo>
                  <a:pt x="0" y="0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9" name="object 19"/>
          <p:cNvSpPr/>
          <p:nvPr/>
        </p:nvSpPr>
        <p:spPr>
          <a:xfrm>
            <a:off x="3490665" y="3286037"/>
            <a:ext cx="86817" cy="127607"/>
          </a:xfrm>
          <a:custGeom>
            <a:avLst/>
            <a:gdLst/>
            <a:ahLst/>
            <a:cxnLst/>
            <a:rect l="l" t="t" r="r" b="b"/>
            <a:pathLst>
              <a:path w="200025" h="294004">
                <a:moveTo>
                  <a:pt x="18618" y="0"/>
                </a:moveTo>
                <a:lnTo>
                  <a:pt x="10533" y="20690"/>
                </a:lnTo>
                <a:lnTo>
                  <a:pt x="4708" y="42063"/>
                </a:lnTo>
                <a:lnTo>
                  <a:pt x="1183" y="63934"/>
                </a:lnTo>
                <a:lnTo>
                  <a:pt x="0" y="86118"/>
                </a:lnTo>
                <a:lnTo>
                  <a:pt x="5509" y="133951"/>
                </a:lnTo>
                <a:lnTo>
                  <a:pt x="21203" y="177861"/>
                </a:lnTo>
                <a:lnTo>
                  <a:pt x="45828" y="216594"/>
                </a:lnTo>
                <a:lnTo>
                  <a:pt x="78134" y="248900"/>
                </a:lnTo>
                <a:lnTo>
                  <a:pt x="116867" y="273525"/>
                </a:lnTo>
                <a:lnTo>
                  <a:pt x="160777" y="289219"/>
                </a:lnTo>
                <a:lnTo>
                  <a:pt x="200007" y="293738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0" name="object 20"/>
          <p:cNvSpPr/>
          <p:nvPr/>
        </p:nvSpPr>
        <p:spPr>
          <a:xfrm>
            <a:off x="3553427" y="3403926"/>
            <a:ext cx="24805" cy="12128"/>
          </a:xfrm>
          <a:custGeom>
            <a:avLst/>
            <a:gdLst/>
            <a:ahLst/>
            <a:cxnLst/>
            <a:rect l="l" t="t" r="r" b="b"/>
            <a:pathLst>
              <a:path w="57150" h="27939">
                <a:moveTo>
                  <a:pt x="0" y="27508"/>
                </a:moveTo>
                <a:lnTo>
                  <a:pt x="57099" y="21958"/>
                </a:lnTo>
                <a:lnTo>
                  <a:pt x="4152" y="0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1" name="object 21"/>
          <p:cNvSpPr/>
          <p:nvPr/>
        </p:nvSpPr>
        <p:spPr>
          <a:xfrm>
            <a:off x="4002920" y="3173159"/>
            <a:ext cx="60358" cy="60358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138696" y="0"/>
                </a:moveTo>
                <a:lnTo>
                  <a:pt x="129756" y="42687"/>
                </a:lnTo>
                <a:lnTo>
                  <a:pt x="109491" y="79826"/>
                </a:lnTo>
                <a:lnTo>
                  <a:pt x="79826" y="109491"/>
                </a:lnTo>
                <a:lnTo>
                  <a:pt x="42687" y="129756"/>
                </a:lnTo>
                <a:lnTo>
                  <a:pt x="0" y="138696"/>
                </a:lnTo>
              </a:path>
            </a:pathLst>
          </a:custGeom>
          <a:ln w="3467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2" name="object 22"/>
          <p:cNvSpPr/>
          <p:nvPr/>
        </p:nvSpPr>
        <p:spPr>
          <a:xfrm>
            <a:off x="3577602" y="3331181"/>
            <a:ext cx="248323" cy="248323"/>
          </a:xfrm>
          <a:custGeom>
            <a:avLst/>
            <a:gdLst/>
            <a:ahLst/>
            <a:cxnLst/>
            <a:rect l="l" t="t" r="r" b="b"/>
            <a:pathLst>
              <a:path w="572134" h="572135">
                <a:moveTo>
                  <a:pt x="571919" y="285953"/>
                </a:moveTo>
                <a:lnTo>
                  <a:pt x="568176" y="332338"/>
                </a:lnTo>
                <a:lnTo>
                  <a:pt x="557340" y="376341"/>
                </a:lnTo>
                <a:lnTo>
                  <a:pt x="540000" y="417372"/>
                </a:lnTo>
                <a:lnTo>
                  <a:pt x="516745" y="454842"/>
                </a:lnTo>
                <a:lnTo>
                  <a:pt x="488164" y="488162"/>
                </a:lnTo>
                <a:lnTo>
                  <a:pt x="454844" y="516745"/>
                </a:lnTo>
                <a:lnTo>
                  <a:pt x="417376" y="540000"/>
                </a:lnTo>
                <a:lnTo>
                  <a:pt x="376348" y="557340"/>
                </a:lnTo>
                <a:lnTo>
                  <a:pt x="332348" y="568176"/>
                </a:lnTo>
                <a:lnTo>
                  <a:pt x="285965" y="571919"/>
                </a:lnTo>
                <a:lnTo>
                  <a:pt x="239583" y="568176"/>
                </a:lnTo>
                <a:lnTo>
                  <a:pt x="195582" y="557340"/>
                </a:lnTo>
                <a:lnTo>
                  <a:pt x="154552" y="540000"/>
                </a:lnTo>
                <a:lnTo>
                  <a:pt x="117082" y="516745"/>
                </a:lnTo>
                <a:lnTo>
                  <a:pt x="83761" y="488162"/>
                </a:lnTo>
                <a:lnTo>
                  <a:pt x="55177" y="454842"/>
                </a:lnTo>
                <a:lnTo>
                  <a:pt x="31920" y="417372"/>
                </a:lnTo>
                <a:lnTo>
                  <a:pt x="14579" y="376341"/>
                </a:lnTo>
                <a:lnTo>
                  <a:pt x="3743" y="332338"/>
                </a:lnTo>
                <a:lnTo>
                  <a:pt x="0" y="285953"/>
                </a:lnTo>
                <a:lnTo>
                  <a:pt x="3743" y="239570"/>
                </a:lnTo>
                <a:lnTo>
                  <a:pt x="14579" y="195571"/>
                </a:lnTo>
                <a:lnTo>
                  <a:pt x="31920" y="154542"/>
                </a:lnTo>
                <a:lnTo>
                  <a:pt x="55177" y="117074"/>
                </a:lnTo>
                <a:lnTo>
                  <a:pt x="83761" y="83754"/>
                </a:lnTo>
                <a:lnTo>
                  <a:pt x="117082" y="55173"/>
                </a:lnTo>
                <a:lnTo>
                  <a:pt x="154552" y="31918"/>
                </a:lnTo>
                <a:lnTo>
                  <a:pt x="195582" y="14578"/>
                </a:lnTo>
                <a:lnTo>
                  <a:pt x="239583" y="3742"/>
                </a:lnTo>
                <a:lnTo>
                  <a:pt x="285965" y="0"/>
                </a:lnTo>
                <a:lnTo>
                  <a:pt x="332348" y="3742"/>
                </a:lnTo>
                <a:lnTo>
                  <a:pt x="376348" y="14578"/>
                </a:lnTo>
                <a:lnTo>
                  <a:pt x="417376" y="31918"/>
                </a:lnTo>
                <a:lnTo>
                  <a:pt x="454844" y="55173"/>
                </a:lnTo>
                <a:lnTo>
                  <a:pt x="488164" y="83754"/>
                </a:lnTo>
                <a:lnTo>
                  <a:pt x="516745" y="117074"/>
                </a:lnTo>
                <a:lnTo>
                  <a:pt x="540000" y="154542"/>
                </a:lnTo>
                <a:lnTo>
                  <a:pt x="557340" y="195571"/>
                </a:lnTo>
                <a:lnTo>
                  <a:pt x="568176" y="239570"/>
                </a:lnTo>
                <a:lnTo>
                  <a:pt x="571919" y="285953"/>
                </a:lnTo>
                <a:close/>
              </a:path>
            </a:pathLst>
          </a:custGeom>
          <a:ln w="69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3" name="object 23"/>
          <p:cNvSpPr/>
          <p:nvPr/>
        </p:nvSpPr>
        <p:spPr>
          <a:xfrm>
            <a:off x="3829845" y="3451583"/>
            <a:ext cx="87093" cy="0"/>
          </a:xfrm>
          <a:custGeom>
            <a:avLst/>
            <a:gdLst/>
            <a:ahLst/>
            <a:cxnLst/>
            <a:rect l="l" t="t" r="r" b="b"/>
            <a:pathLst>
              <a:path w="200659">
                <a:moveTo>
                  <a:pt x="0" y="0"/>
                </a:moveTo>
                <a:lnTo>
                  <a:pt x="200418" y="0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4" name="object 24"/>
          <p:cNvSpPr/>
          <p:nvPr/>
        </p:nvSpPr>
        <p:spPr>
          <a:xfrm>
            <a:off x="3892755" y="3445565"/>
            <a:ext cx="24253" cy="12128"/>
          </a:xfrm>
          <a:custGeom>
            <a:avLst/>
            <a:gdLst/>
            <a:ahLst/>
            <a:cxnLst/>
            <a:rect l="l" t="t" r="r" b="b"/>
            <a:pathLst>
              <a:path w="55879" h="27939">
                <a:moveTo>
                  <a:pt x="0" y="27736"/>
                </a:moveTo>
                <a:lnTo>
                  <a:pt x="55473" y="13868"/>
                </a:lnTo>
                <a:lnTo>
                  <a:pt x="0" y="0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5" name="object 25"/>
          <p:cNvSpPr/>
          <p:nvPr/>
        </p:nvSpPr>
        <p:spPr>
          <a:xfrm>
            <a:off x="3495730" y="3030185"/>
            <a:ext cx="23978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5027" y="0"/>
                </a:lnTo>
              </a:path>
            </a:pathLst>
          </a:custGeom>
          <a:ln w="3175">
            <a:solidFill>
              <a:srgbClr val="0000D1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6" name="object 26"/>
          <p:cNvSpPr/>
          <p:nvPr/>
        </p:nvSpPr>
        <p:spPr>
          <a:xfrm>
            <a:off x="3507571" y="3027176"/>
            <a:ext cx="12128" cy="6063"/>
          </a:xfrm>
          <a:custGeom>
            <a:avLst/>
            <a:gdLst/>
            <a:ahLst/>
            <a:cxnLst/>
            <a:rect l="l" t="t" r="r" b="b"/>
            <a:pathLst>
              <a:path w="27940" h="13970">
                <a:moveTo>
                  <a:pt x="0" y="13868"/>
                </a:moveTo>
                <a:lnTo>
                  <a:pt x="27749" y="6934"/>
                </a:lnTo>
                <a:lnTo>
                  <a:pt x="0" y="0"/>
                </a:lnTo>
              </a:path>
            </a:pathLst>
          </a:custGeom>
          <a:ln w="3175">
            <a:solidFill>
              <a:srgbClr val="0000D1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7" name="object 27"/>
          <p:cNvSpPr/>
          <p:nvPr/>
        </p:nvSpPr>
        <p:spPr>
          <a:xfrm>
            <a:off x="3483692" y="3067811"/>
            <a:ext cx="0" cy="71933"/>
          </a:xfrm>
          <a:custGeom>
            <a:avLst/>
            <a:gdLst/>
            <a:ahLst/>
            <a:cxnLst/>
            <a:rect l="l" t="t" r="r" b="b"/>
            <a:pathLst>
              <a:path h="165735">
                <a:moveTo>
                  <a:pt x="0" y="0"/>
                </a:moveTo>
                <a:lnTo>
                  <a:pt x="0" y="165735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8" name="object 28"/>
          <p:cNvSpPr/>
          <p:nvPr/>
        </p:nvSpPr>
        <p:spPr>
          <a:xfrm>
            <a:off x="3477674" y="3115669"/>
            <a:ext cx="12128" cy="24253"/>
          </a:xfrm>
          <a:custGeom>
            <a:avLst/>
            <a:gdLst/>
            <a:ahLst/>
            <a:cxnLst/>
            <a:rect l="l" t="t" r="r" b="b"/>
            <a:pathLst>
              <a:path w="27940" h="55879">
                <a:moveTo>
                  <a:pt x="0" y="0"/>
                </a:moveTo>
                <a:lnTo>
                  <a:pt x="13868" y="55473"/>
                </a:lnTo>
                <a:lnTo>
                  <a:pt x="27749" y="0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9" name="object 29"/>
          <p:cNvSpPr/>
          <p:nvPr/>
        </p:nvSpPr>
        <p:spPr>
          <a:xfrm>
            <a:off x="3930982" y="3233357"/>
            <a:ext cx="72209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5748" y="0"/>
                </a:lnTo>
              </a:path>
            </a:pathLst>
          </a:custGeom>
          <a:ln w="3467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0" name="object 30"/>
          <p:cNvSpPr/>
          <p:nvPr/>
        </p:nvSpPr>
        <p:spPr>
          <a:xfrm>
            <a:off x="3930982" y="3227339"/>
            <a:ext cx="24253" cy="12128"/>
          </a:xfrm>
          <a:custGeom>
            <a:avLst/>
            <a:gdLst/>
            <a:ahLst/>
            <a:cxnLst/>
            <a:rect l="l" t="t" r="r" b="b"/>
            <a:pathLst>
              <a:path w="55879" h="27939">
                <a:moveTo>
                  <a:pt x="55473" y="0"/>
                </a:moveTo>
                <a:lnTo>
                  <a:pt x="0" y="13868"/>
                </a:lnTo>
                <a:lnTo>
                  <a:pt x="55473" y="27736"/>
                </a:lnTo>
              </a:path>
            </a:pathLst>
          </a:custGeom>
          <a:ln w="3467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1" name="object 31"/>
          <p:cNvSpPr txBox="1"/>
          <p:nvPr/>
        </p:nvSpPr>
        <p:spPr>
          <a:xfrm>
            <a:off x="3280519" y="3624659"/>
            <a:ext cx="413963" cy="118823"/>
          </a:xfrm>
          <a:prstGeom prst="rect">
            <a:avLst/>
          </a:prstGeom>
          <a:solidFill>
            <a:srgbClr val="E5F2E5"/>
          </a:solidFill>
          <a:ln w="6935">
            <a:solidFill>
              <a:srgbClr val="000000"/>
            </a:solidFill>
          </a:ln>
        </p:spPr>
        <p:txBody>
          <a:bodyPr vert="horz" wrap="square" lIns="0" tIns="31695" rIns="0" bIns="0" rtlCol="0">
            <a:spAutoFit/>
          </a:bodyPr>
          <a:lstStyle/>
          <a:p>
            <a:pPr marR="1929" algn="ctr">
              <a:spcBef>
                <a:spcPts val="249"/>
              </a:spcBef>
            </a:pPr>
            <a:r>
              <a:rPr sz="282" b="1" dirty="0">
                <a:latin typeface="Arial"/>
                <a:cs typeface="Arial"/>
              </a:rPr>
              <a:t>HYPOTHESIS</a:t>
            </a:r>
            <a:r>
              <a:rPr sz="282" b="1" spc="67" dirty="0">
                <a:latin typeface="Arial"/>
                <a:cs typeface="Arial"/>
              </a:rPr>
              <a:t> </a:t>
            </a:r>
            <a:r>
              <a:rPr sz="282" b="1" dirty="0">
                <a:latin typeface="Arial"/>
                <a:cs typeface="Arial"/>
              </a:rPr>
              <a:t>SET</a:t>
            </a:r>
            <a:endParaRPr sz="282">
              <a:latin typeface="Arial"/>
              <a:cs typeface="Arial"/>
            </a:endParaRPr>
          </a:p>
          <a:p>
            <a:pPr marL="1929" algn="ctr">
              <a:spcBef>
                <a:spcPts val="17"/>
              </a:spcBef>
            </a:pPr>
            <a:r>
              <a:rPr sz="282" i="1" spc="-11" dirty="0">
                <a:solidFill>
                  <a:srgbClr val="0000D1"/>
                </a:solidFill>
                <a:latin typeface="Times New Roman"/>
                <a:cs typeface="Times New Roman"/>
              </a:rPr>
              <a:t>H</a:t>
            </a:r>
            <a:endParaRPr sz="282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83528" y="3370525"/>
            <a:ext cx="229857" cy="187924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 marR="2205" algn="ctr">
              <a:lnSpc>
                <a:spcPct val="140000"/>
              </a:lnSpc>
              <a:spcBef>
                <a:spcPts val="43"/>
              </a:spcBef>
            </a:pPr>
            <a:r>
              <a:rPr sz="282" b="1" dirty="0">
                <a:latin typeface="Arial"/>
                <a:cs typeface="Arial"/>
              </a:rPr>
              <a:t>LEARNING  ALGORITHM  </a:t>
            </a:r>
            <a:r>
              <a:rPr sz="282" i="1" spc="2" dirty="0">
                <a:solidFill>
                  <a:srgbClr val="0000D1"/>
                </a:solidFill>
                <a:latin typeface="Times New Roman"/>
                <a:cs typeface="Times New Roman"/>
              </a:rPr>
              <a:t>A</a:t>
            </a:r>
            <a:endParaRPr sz="282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20144" y="3361286"/>
            <a:ext cx="308681" cy="150865"/>
          </a:xfrm>
          <a:prstGeom prst="rect">
            <a:avLst/>
          </a:prstGeom>
          <a:solidFill>
            <a:srgbClr val="E5F2E5"/>
          </a:solidFill>
          <a:ln w="6935">
            <a:solidFill>
              <a:srgbClr val="000000"/>
            </a:solidFill>
          </a:ln>
        </p:spPr>
        <p:txBody>
          <a:bodyPr vert="horz" wrap="square" lIns="0" tIns="7166" rIns="0" bIns="0" rtlCol="0">
            <a:spAutoFit/>
          </a:bodyPr>
          <a:lstStyle/>
          <a:p>
            <a:pPr marL="37479" marR="34724" indent="-6338" algn="ctr">
              <a:lnSpc>
                <a:spcPct val="122500"/>
              </a:lnSpc>
              <a:spcBef>
                <a:spcPts val="56"/>
              </a:spcBef>
            </a:pPr>
            <a:r>
              <a:rPr sz="282" b="1" dirty="0">
                <a:latin typeface="Arial"/>
                <a:cs typeface="Arial"/>
              </a:rPr>
              <a:t>FINAL  HYPOTHESIS</a:t>
            </a:r>
            <a:endParaRPr sz="282">
              <a:latin typeface="Arial"/>
              <a:cs typeface="Arial"/>
            </a:endParaRPr>
          </a:p>
          <a:p>
            <a:pPr marR="4961" algn="ctr"/>
            <a:r>
              <a:rPr sz="239" i="1" spc="-2" dirty="0">
                <a:solidFill>
                  <a:srgbClr val="0000D1"/>
                </a:solidFill>
                <a:latin typeface="Arial"/>
                <a:cs typeface="Arial"/>
              </a:rPr>
              <a:t>g </a:t>
            </a:r>
            <a:r>
              <a:rPr sz="358" i="1" spc="-2" baseline="-10101" dirty="0">
                <a:solidFill>
                  <a:srgbClr val="0000D1"/>
                </a:solidFill>
                <a:latin typeface="Arial"/>
                <a:cs typeface="Arial"/>
              </a:rPr>
              <a:t>~</a:t>
            </a:r>
            <a:r>
              <a:rPr sz="358" i="1" spc="-13" baseline="-10101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239" i="1" spc="-2" dirty="0">
                <a:solidFill>
                  <a:srgbClr val="0000D1"/>
                </a:solidFill>
                <a:latin typeface="Arial"/>
                <a:cs typeface="Arial"/>
              </a:rPr>
              <a:t>f</a:t>
            </a:r>
            <a:endParaRPr sz="239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90220" y="2924835"/>
            <a:ext cx="617086" cy="124133"/>
          </a:xfrm>
          <a:prstGeom prst="rect">
            <a:avLst/>
          </a:prstGeom>
          <a:ln w="6935">
            <a:solidFill>
              <a:srgbClr val="000000"/>
            </a:solidFill>
          </a:ln>
        </p:spPr>
        <p:txBody>
          <a:bodyPr vert="horz" wrap="square" lIns="0" tIns="24253" rIns="0" bIns="0" rtlCol="0">
            <a:spAutoFit/>
          </a:bodyPr>
          <a:lstStyle/>
          <a:p>
            <a:pPr marR="552" algn="ctr">
              <a:spcBef>
                <a:spcPts val="191"/>
              </a:spcBef>
            </a:pPr>
            <a:r>
              <a:rPr sz="282" b="1" dirty="0">
                <a:latin typeface="Arial"/>
                <a:cs typeface="Arial"/>
              </a:rPr>
              <a:t>UNKNOWN TARGET</a:t>
            </a:r>
            <a:r>
              <a:rPr sz="282" b="1" spc="72" dirty="0">
                <a:latin typeface="Arial"/>
                <a:cs typeface="Arial"/>
              </a:rPr>
              <a:t> </a:t>
            </a:r>
            <a:r>
              <a:rPr sz="282" b="1" dirty="0">
                <a:latin typeface="Arial"/>
                <a:cs typeface="Arial"/>
              </a:rPr>
              <a:t>FUNCTION</a:t>
            </a:r>
            <a:endParaRPr sz="282">
              <a:latin typeface="Arial"/>
              <a:cs typeface="Arial"/>
            </a:endParaRPr>
          </a:p>
          <a:p>
            <a:pPr marR="14606" algn="ctr">
              <a:spcBef>
                <a:spcPts val="76"/>
              </a:spcBef>
            </a:pPr>
            <a:r>
              <a:rPr sz="239" i="1" spc="-2" dirty="0">
                <a:solidFill>
                  <a:srgbClr val="0000D1"/>
                </a:solidFill>
                <a:latin typeface="Arial"/>
                <a:cs typeface="Arial"/>
              </a:rPr>
              <a:t>f:  </a:t>
            </a:r>
            <a:r>
              <a:rPr sz="282" i="1" spc="-15" dirty="0">
                <a:solidFill>
                  <a:srgbClr val="0000D1"/>
                </a:solidFill>
                <a:latin typeface="Times New Roman"/>
                <a:cs typeface="Times New Roman"/>
              </a:rPr>
              <a:t>X  </a:t>
            </a:r>
            <a:r>
              <a:rPr sz="282" i="1" spc="37" dirty="0">
                <a:solidFill>
                  <a:srgbClr val="0000D1"/>
                </a:solidFill>
                <a:latin typeface="Times New Roman"/>
                <a:cs typeface="Times New Roman"/>
              </a:rPr>
              <a:t> </a:t>
            </a:r>
            <a:r>
              <a:rPr sz="282" i="1" spc="2" dirty="0">
                <a:solidFill>
                  <a:srgbClr val="0000D1"/>
                </a:solidFill>
                <a:latin typeface="Times New Roman"/>
                <a:cs typeface="Times New Roman"/>
              </a:rPr>
              <a:t>Y</a:t>
            </a:r>
            <a:endParaRPr sz="282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27668" y="2924836"/>
            <a:ext cx="286081" cy="221782"/>
          </a:xfrm>
          <a:prstGeom prst="rect">
            <a:avLst/>
          </a:prstGeom>
          <a:solidFill>
            <a:srgbClr val="E5F2E5"/>
          </a:solidFill>
          <a:ln w="6935">
            <a:solidFill>
              <a:srgbClr val="D10000"/>
            </a:solidFill>
          </a:ln>
        </p:spPr>
        <p:txBody>
          <a:bodyPr vert="horz" wrap="square" lIns="0" tIns="7166" rIns="0" bIns="0" rtlCol="0">
            <a:spAutoFit/>
          </a:bodyPr>
          <a:lstStyle/>
          <a:p>
            <a:pPr marL="14881" marR="10748" indent="2756" algn="ctr">
              <a:lnSpc>
                <a:spcPct val="140000"/>
              </a:lnSpc>
              <a:spcBef>
                <a:spcPts val="56"/>
              </a:spcBef>
            </a:pPr>
            <a:r>
              <a:rPr sz="282" b="1" dirty="0">
                <a:solidFill>
                  <a:srgbClr val="D10000"/>
                </a:solidFill>
                <a:latin typeface="Arial"/>
                <a:cs typeface="Arial"/>
              </a:rPr>
              <a:t>PROBABILITY  DISTRIBUTION</a:t>
            </a:r>
            <a:endParaRPr sz="282">
              <a:latin typeface="Arial"/>
              <a:cs typeface="Arial"/>
            </a:endParaRPr>
          </a:p>
          <a:p>
            <a:pPr algn="ctr">
              <a:spcBef>
                <a:spcPts val="73"/>
              </a:spcBef>
            </a:pPr>
            <a:r>
              <a:rPr sz="412" b="1" i="1" spc="9" dirty="0">
                <a:solidFill>
                  <a:srgbClr val="D10000"/>
                </a:solidFill>
                <a:latin typeface="Arial"/>
                <a:cs typeface="Arial"/>
              </a:rPr>
              <a:t>P </a:t>
            </a:r>
            <a:r>
              <a:rPr sz="282" b="1" dirty="0">
                <a:solidFill>
                  <a:srgbClr val="D10000"/>
                </a:solidFill>
                <a:latin typeface="Arial"/>
                <a:cs typeface="Arial"/>
              </a:rPr>
              <a:t>on</a:t>
            </a:r>
            <a:r>
              <a:rPr sz="282" b="1" spc="67" dirty="0">
                <a:solidFill>
                  <a:srgbClr val="D10000"/>
                </a:solidFill>
                <a:latin typeface="Arial"/>
                <a:cs typeface="Arial"/>
              </a:rPr>
              <a:t> </a:t>
            </a:r>
            <a:r>
              <a:rPr sz="521" i="1" spc="-28" dirty="0">
                <a:solidFill>
                  <a:srgbClr val="D10000"/>
                </a:solidFill>
                <a:latin typeface="Times New Roman"/>
                <a:cs typeface="Times New Roman"/>
              </a:rPr>
              <a:t>X</a:t>
            </a:r>
            <a:endParaRPr sz="521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56605" y="3194736"/>
            <a:ext cx="163987" cy="45578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260" b="1" spc="-11" dirty="0">
                <a:solidFill>
                  <a:srgbClr val="D10000"/>
                </a:solidFill>
                <a:latin typeface="Arial"/>
                <a:cs typeface="Arial"/>
              </a:rPr>
              <a:t>x</a:t>
            </a:r>
            <a:r>
              <a:rPr sz="260" spc="-16" baseline="-34722" dirty="0">
                <a:solidFill>
                  <a:srgbClr val="D10000"/>
                </a:solidFill>
                <a:latin typeface="Arial"/>
                <a:cs typeface="Arial"/>
              </a:rPr>
              <a:t>1 </a:t>
            </a:r>
            <a:r>
              <a:rPr sz="260" b="1" dirty="0">
                <a:solidFill>
                  <a:srgbClr val="D10000"/>
                </a:solidFill>
                <a:latin typeface="Arial"/>
                <a:cs typeface="Arial"/>
              </a:rPr>
              <a:t>, ... ,</a:t>
            </a:r>
            <a:r>
              <a:rPr sz="260" b="1" spc="-43" dirty="0">
                <a:solidFill>
                  <a:srgbClr val="D10000"/>
                </a:solidFill>
                <a:latin typeface="Arial"/>
                <a:cs typeface="Arial"/>
              </a:rPr>
              <a:t> </a:t>
            </a:r>
            <a:r>
              <a:rPr sz="260" b="1" spc="-9" dirty="0">
                <a:solidFill>
                  <a:srgbClr val="D10000"/>
                </a:solidFill>
                <a:latin typeface="Arial"/>
                <a:cs typeface="Arial"/>
              </a:rPr>
              <a:t>x</a:t>
            </a:r>
            <a:r>
              <a:rPr sz="260" i="1" spc="-13" baseline="-34722" dirty="0">
                <a:solidFill>
                  <a:srgbClr val="D10000"/>
                </a:solidFill>
                <a:latin typeface="Arial"/>
                <a:cs typeface="Arial"/>
              </a:rPr>
              <a:t>N</a:t>
            </a:r>
            <a:endParaRPr sz="260" baseline="-34722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65465" y="3143055"/>
            <a:ext cx="459163" cy="124133"/>
          </a:xfrm>
          <a:prstGeom prst="rect">
            <a:avLst/>
          </a:prstGeom>
          <a:solidFill>
            <a:srgbClr val="E5F2E5"/>
          </a:solidFill>
          <a:ln w="6935">
            <a:solidFill>
              <a:srgbClr val="000000"/>
            </a:solidFill>
          </a:ln>
        </p:spPr>
        <p:txBody>
          <a:bodyPr vert="horz" wrap="square" lIns="0" tIns="24253" rIns="0" bIns="0" rtlCol="0">
            <a:spAutoFit/>
          </a:bodyPr>
          <a:lstStyle/>
          <a:p>
            <a:pPr marR="7166" algn="ctr">
              <a:spcBef>
                <a:spcPts val="191"/>
              </a:spcBef>
            </a:pPr>
            <a:r>
              <a:rPr sz="282" b="1" dirty="0">
                <a:latin typeface="Arial"/>
                <a:cs typeface="Arial"/>
              </a:rPr>
              <a:t>TRAINING</a:t>
            </a:r>
            <a:r>
              <a:rPr sz="282" b="1" spc="65" dirty="0">
                <a:latin typeface="Arial"/>
                <a:cs typeface="Arial"/>
              </a:rPr>
              <a:t> </a:t>
            </a:r>
            <a:r>
              <a:rPr sz="282" b="1" dirty="0">
                <a:latin typeface="Arial"/>
                <a:cs typeface="Arial"/>
              </a:rPr>
              <a:t>EXAMPLES</a:t>
            </a:r>
            <a:endParaRPr sz="282">
              <a:latin typeface="Arial"/>
              <a:cs typeface="Arial"/>
            </a:endParaRPr>
          </a:p>
          <a:p>
            <a:pPr marL="276" algn="ctr">
              <a:spcBef>
                <a:spcPts val="76"/>
              </a:spcBef>
            </a:pPr>
            <a:r>
              <a:rPr sz="282" dirty="0">
                <a:solidFill>
                  <a:srgbClr val="0000D1"/>
                </a:solidFill>
                <a:latin typeface="Arial"/>
                <a:cs typeface="Arial"/>
              </a:rPr>
              <a:t>(</a:t>
            </a:r>
            <a:r>
              <a:rPr sz="260" b="1" dirty="0">
                <a:solidFill>
                  <a:srgbClr val="D10000"/>
                </a:solidFill>
                <a:latin typeface="Arial"/>
                <a:cs typeface="Arial"/>
              </a:rPr>
              <a:t>x</a:t>
            </a:r>
            <a:r>
              <a:rPr sz="260" baseline="-34722" dirty="0">
                <a:solidFill>
                  <a:srgbClr val="D10000"/>
                </a:solidFill>
                <a:latin typeface="Arial"/>
                <a:cs typeface="Arial"/>
              </a:rPr>
              <a:t>1</a:t>
            </a:r>
            <a:r>
              <a:rPr sz="260" spc="27" baseline="-34722" dirty="0">
                <a:solidFill>
                  <a:srgbClr val="D10000"/>
                </a:solidFill>
                <a:latin typeface="Arial"/>
                <a:cs typeface="Arial"/>
              </a:rPr>
              <a:t> </a:t>
            </a:r>
            <a:r>
              <a:rPr sz="282" dirty="0">
                <a:solidFill>
                  <a:srgbClr val="0000D1"/>
                </a:solidFill>
                <a:latin typeface="Arial"/>
                <a:cs typeface="Arial"/>
              </a:rPr>
              <a:t>,</a:t>
            </a:r>
            <a:r>
              <a:rPr sz="282" spc="-39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260" i="1" spc="-2" dirty="0">
                <a:solidFill>
                  <a:srgbClr val="0000D1"/>
                </a:solidFill>
                <a:latin typeface="Arial"/>
                <a:cs typeface="Arial"/>
              </a:rPr>
              <a:t>y</a:t>
            </a:r>
            <a:r>
              <a:rPr sz="260" spc="-2" baseline="-34722" dirty="0">
                <a:solidFill>
                  <a:srgbClr val="0000D1"/>
                </a:solidFill>
                <a:latin typeface="Arial"/>
                <a:cs typeface="Arial"/>
              </a:rPr>
              <a:t>1</a:t>
            </a:r>
            <a:r>
              <a:rPr sz="260" baseline="-3472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282" dirty="0">
                <a:solidFill>
                  <a:srgbClr val="0000D1"/>
                </a:solidFill>
                <a:latin typeface="Arial"/>
                <a:cs typeface="Arial"/>
              </a:rPr>
              <a:t>),</a:t>
            </a:r>
            <a:r>
              <a:rPr sz="282" spc="-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282" dirty="0">
                <a:solidFill>
                  <a:srgbClr val="0000D1"/>
                </a:solidFill>
                <a:latin typeface="Arial"/>
                <a:cs typeface="Arial"/>
              </a:rPr>
              <a:t>...</a:t>
            </a:r>
            <a:r>
              <a:rPr sz="282" spc="-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282" dirty="0">
                <a:solidFill>
                  <a:srgbClr val="0000D1"/>
                </a:solidFill>
                <a:latin typeface="Arial"/>
                <a:cs typeface="Arial"/>
              </a:rPr>
              <a:t>,</a:t>
            </a:r>
            <a:r>
              <a:rPr sz="282" spc="-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282" dirty="0">
                <a:solidFill>
                  <a:srgbClr val="0000D1"/>
                </a:solidFill>
                <a:latin typeface="Arial"/>
                <a:cs typeface="Arial"/>
              </a:rPr>
              <a:t>(</a:t>
            </a:r>
            <a:r>
              <a:rPr sz="282" spc="-49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260" b="1" spc="-9" dirty="0">
                <a:solidFill>
                  <a:srgbClr val="D10000"/>
                </a:solidFill>
                <a:latin typeface="Arial"/>
                <a:cs typeface="Arial"/>
              </a:rPr>
              <a:t>x</a:t>
            </a:r>
            <a:r>
              <a:rPr sz="260" i="1" spc="-13" baseline="-34722" dirty="0">
                <a:solidFill>
                  <a:srgbClr val="D10000"/>
                </a:solidFill>
                <a:latin typeface="Arial"/>
                <a:cs typeface="Arial"/>
              </a:rPr>
              <a:t>N</a:t>
            </a:r>
            <a:r>
              <a:rPr sz="260" i="1" spc="-29" baseline="-34722" dirty="0">
                <a:solidFill>
                  <a:srgbClr val="D10000"/>
                </a:solidFill>
                <a:latin typeface="Arial"/>
                <a:cs typeface="Arial"/>
              </a:rPr>
              <a:t> </a:t>
            </a:r>
            <a:r>
              <a:rPr sz="282" dirty="0">
                <a:solidFill>
                  <a:srgbClr val="0000D1"/>
                </a:solidFill>
                <a:latin typeface="Arial"/>
                <a:cs typeface="Arial"/>
              </a:rPr>
              <a:t>,</a:t>
            </a:r>
            <a:r>
              <a:rPr sz="282" spc="-31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260" i="1" spc="-31" dirty="0">
                <a:solidFill>
                  <a:srgbClr val="0000D1"/>
                </a:solidFill>
                <a:latin typeface="Arial"/>
                <a:cs typeface="Arial"/>
              </a:rPr>
              <a:t>y</a:t>
            </a:r>
            <a:r>
              <a:rPr sz="260" i="1" spc="-45" baseline="-34722" dirty="0">
                <a:solidFill>
                  <a:srgbClr val="0000D1"/>
                </a:solidFill>
                <a:latin typeface="Arial"/>
                <a:cs typeface="Arial"/>
              </a:rPr>
              <a:t>N</a:t>
            </a:r>
            <a:r>
              <a:rPr sz="260" i="1" spc="-27" baseline="-3472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282" dirty="0">
                <a:solidFill>
                  <a:srgbClr val="0000D1"/>
                </a:solidFill>
                <a:latin typeface="Arial"/>
                <a:cs typeface="Arial"/>
              </a:rPr>
              <a:t>)</a:t>
            </a:r>
            <a:endParaRPr sz="282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09787" y="3227025"/>
            <a:ext cx="233307" cy="3868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9" name="object 39"/>
          <p:cNvSpPr/>
          <p:nvPr/>
        </p:nvSpPr>
        <p:spPr>
          <a:xfrm>
            <a:off x="5701771" y="3227025"/>
            <a:ext cx="235456" cy="386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0" name="object 40"/>
          <p:cNvSpPr/>
          <p:nvPr/>
        </p:nvSpPr>
        <p:spPr>
          <a:xfrm>
            <a:off x="6254712" y="3232889"/>
            <a:ext cx="235500" cy="381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1" name="object 41"/>
          <p:cNvSpPr txBox="1"/>
          <p:nvPr/>
        </p:nvSpPr>
        <p:spPr>
          <a:xfrm>
            <a:off x="5507381" y="3026946"/>
            <a:ext cx="60634" cy="86551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521" i="1" spc="-6" dirty="0">
                <a:latin typeface="Times New Roman"/>
                <a:cs typeface="Times New Roman"/>
              </a:rPr>
              <a:t>h</a:t>
            </a:r>
            <a:r>
              <a:rPr sz="391" i="1" baseline="-23148" dirty="0">
                <a:latin typeface="Times New Roman"/>
                <a:cs typeface="Times New Roman"/>
              </a:rPr>
              <a:t>1</a:t>
            </a:r>
            <a:endParaRPr sz="391" baseline="-23148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00767" y="3026946"/>
            <a:ext cx="60634" cy="86551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521" i="1" spc="-6" dirty="0">
                <a:latin typeface="Times New Roman"/>
                <a:cs typeface="Times New Roman"/>
              </a:rPr>
              <a:t>h</a:t>
            </a:r>
            <a:r>
              <a:rPr sz="391" i="1" baseline="-23148" dirty="0">
                <a:latin typeface="Times New Roman"/>
                <a:cs typeface="Times New Roman"/>
              </a:rPr>
              <a:t>2</a:t>
            </a:r>
            <a:endParaRPr sz="391" baseline="-23148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52614" y="3026946"/>
            <a:ext cx="71658" cy="86551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521" i="1" spc="-6" dirty="0">
                <a:latin typeface="Times New Roman"/>
                <a:cs typeface="Times New Roman"/>
              </a:rPr>
              <a:t>h</a:t>
            </a:r>
            <a:r>
              <a:rPr sz="391" i="1" spc="2" baseline="-23148" dirty="0">
                <a:latin typeface="Times New Roman"/>
                <a:cs typeface="Times New Roman"/>
              </a:rPr>
              <a:t>M</a:t>
            </a:r>
            <a:endParaRPr sz="391" baseline="-23148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58476" y="3190407"/>
            <a:ext cx="139182" cy="6626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521" i="1" spc="10" baseline="10416" dirty="0">
                <a:latin typeface="Times New Roman"/>
                <a:cs typeface="Times New Roman"/>
              </a:rPr>
              <a:t>E</a:t>
            </a:r>
            <a:r>
              <a:rPr sz="217" dirty="0">
                <a:latin typeface="Times New Roman"/>
                <a:cs typeface="Times New Roman"/>
              </a:rPr>
              <a:t>ou</a:t>
            </a:r>
            <a:r>
              <a:rPr sz="217" spc="-6" dirty="0">
                <a:latin typeface="Times New Roman"/>
                <a:cs typeface="Times New Roman"/>
              </a:rPr>
              <a:t>t</a:t>
            </a:r>
            <a:r>
              <a:rPr sz="456" spc="27" baseline="11904" dirty="0">
                <a:latin typeface="Times New Roman"/>
                <a:cs typeface="Times New Roman"/>
              </a:rPr>
              <a:t>(</a:t>
            </a:r>
            <a:r>
              <a:rPr sz="391" i="1" spc="-15" dirty="0">
                <a:latin typeface="Times New Roman"/>
                <a:cs typeface="Times New Roman"/>
              </a:rPr>
              <a:t>h</a:t>
            </a:r>
            <a:r>
              <a:rPr sz="293" i="1" spc="10" baseline="-18518" dirty="0">
                <a:latin typeface="Times New Roman"/>
                <a:cs typeface="Times New Roman"/>
              </a:rPr>
              <a:t>1</a:t>
            </a:r>
            <a:r>
              <a:rPr sz="456" baseline="11904" dirty="0">
                <a:latin typeface="Times New Roman"/>
                <a:cs typeface="Times New Roman"/>
              </a:rPr>
              <a:t>)</a:t>
            </a:r>
            <a:endParaRPr sz="456" baseline="11904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51864" y="3190407"/>
            <a:ext cx="139182" cy="6626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521" i="1" spc="10" baseline="10416" dirty="0">
                <a:latin typeface="Times New Roman"/>
                <a:cs typeface="Times New Roman"/>
              </a:rPr>
              <a:t>E</a:t>
            </a:r>
            <a:r>
              <a:rPr sz="217" dirty="0">
                <a:latin typeface="Times New Roman"/>
                <a:cs typeface="Times New Roman"/>
              </a:rPr>
              <a:t>ou</a:t>
            </a:r>
            <a:r>
              <a:rPr sz="217" spc="-6" dirty="0">
                <a:latin typeface="Times New Roman"/>
                <a:cs typeface="Times New Roman"/>
              </a:rPr>
              <a:t>t</a:t>
            </a:r>
            <a:r>
              <a:rPr sz="456" spc="27" baseline="11904" dirty="0">
                <a:latin typeface="Times New Roman"/>
                <a:cs typeface="Times New Roman"/>
              </a:rPr>
              <a:t>(</a:t>
            </a:r>
            <a:r>
              <a:rPr sz="391" i="1" spc="-15" dirty="0">
                <a:latin typeface="Times New Roman"/>
                <a:cs typeface="Times New Roman"/>
              </a:rPr>
              <a:t>h</a:t>
            </a:r>
            <a:r>
              <a:rPr sz="293" i="1" spc="10" baseline="-18518" dirty="0">
                <a:latin typeface="Times New Roman"/>
                <a:cs typeface="Times New Roman"/>
              </a:rPr>
              <a:t>2</a:t>
            </a:r>
            <a:r>
              <a:rPr sz="456" baseline="11904" dirty="0">
                <a:latin typeface="Times New Roman"/>
                <a:cs typeface="Times New Roman"/>
              </a:rPr>
              <a:t>)</a:t>
            </a:r>
            <a:endParaRPr sz="456" baseline="11904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96726" y="3197391"/>
            <a:ext cx="149103" cy="6626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521" i="1" baseline="10416" dirty="0">
                <a:latin typeface="Times New Roman"/>
                <a:cs typeface="Times New Roman"/>
              </a:rPr>
              <a:t>E</a:t>
            </a:r>
            <a:r>
              <a:rPr sz="217" dirty="0">
                <a:latin typeface="Times New Roman"/>
                <a:cs typeface="Times New Roman"/>
              </a:rPr>
              <a:t>out</a:t>
            </a:r>
            <a:r>
              <a:rPr sz="456" baseline="11904" dirty="0">
                <a:latin typeface="Times New Roman"/>
                <a:cs typeface="Times New Roman"/>
              </a:rPr>
              <a:t>(</a:t>
            </a:r>
            <a:r>
              <a:rPr sz="391" i="1" dirty="0">
                <a:latin typeface="Times New Roman"/>
                <a:cs typeface="Times New Roman"/>
              </a:rPr>
              <a:t>h</a:t>
            </a:r>
            <a:r>
              <a:rPr sz="293" i="1" baseline="-18518" dirty="0">
                <a:latin typeface="Times New Roman"/>
                <a:cs typeface="Times New Roman"/>
              </a:rPr>
              <a:t>M</a:t>
            </a:r>
            <a:r>
              <a:rPr sz="293" i="1" spc="-58" baseline="-18518" dirty="0">
                <a:latin typeface="Times New Roman"/>
                <a:cs typeface="Times New Roman"/>
              </a:rPr>
              <a:t> </a:t>
            </a:r>
            <a:r>
              <a:rPr sz="456" baseline="11904" dirty="0">
                <a:latin typeface="Times New Roman"/>
                <a:cs typeface="Times New Roman"/>
              </a:rPr>
              <a:t>)</a:t>
            </a:r>
            <a:endParaRPr sz="456" baseline="11904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65463" y="3609529"/>
            <a:ext cx="125126" cy="66203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347" i="1" spc="6" dirty="0">
                <a:latin typeface="Times New Roman"/>
                <a:cs typeface="Times New Roman"/>
              </a:rPr>
              <a:t>E</a:t>
            </a:r>
            <a:r>
              <a:rPr sz="326" baseline="-16666" dirty="0">
                <a:latin typeface="Times New Roman"/>
                <a:cs typeface="Times New Roman"/>
              </a:rPr>
              <a:t>i</a:t>
            </a:r>
            <a:r>
              <a:rPr sz="326" spc="-10" baseline="-16666" dirty="0">
                <a:latin typeface="Times New Roman"/>
                <a:cs typeface="Times New Roman"/>
              </a:rPr>
              <a:t>n</a:t>
            </a:r>
            <a:r>
              <a:rPr sz="304" spc="17" dirty="0">
                <a:latin typeface="Times New Roman"/>
                <a:cs typeface="Times New Roman"/>
              </a:rPr>
              <a:t>(</a:t>
            </a:r>
            <a:r>
              <a:rPr sz="586" i="1" spc="-22" baseline="-9259" dirty="0">
                <a:latin typeface="Times New Roman"/>
                <a:cs typeface="Times New Roman"/>
              </a:rPr>
              <a:t>h</a:t>
            </a:r>
            <a:r>
              <a:rPr sz="293" i="1" spc="10" baseline="-30864" dirty="0">
                <a:latin typeface="Times New Roman"/>
                <a:cs typeface="Times New Roman"/>
              </a:rPr>
              <a:t>1</a:t>
            </a:r>
            <a:r>
              <a:rPr sz="304" dirty="0">
                <a:latin typeface="Times New Roman"/>
                <a:cs typeface="Times New Roman"/>
              </a:rPr>
              <a:t>)</a:t>
            </a:r>
            <a:endParaRPr sz="304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58850" y="3609529"/>
            <a:ext cx="125126" cy="66203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347" i="1" spc="6" dirty="0">
                <a:latin typeface="Times New Roman"/>
                <a:cs typeface="Times New Roman"/>
              </a:rPr>
              <a:t>E</a:t>
            </a:r>
            <a:r>
              <a:rPr sz="326" baseline="-16666" dirty="0">
                <a:latin typeface="Times New Roman"/>
                <a:cs typeface="Times New Roman"/>
              </a:rPr>
              <a:t>i</a:t>
            </a:r>
            <a:r>
              <a:rPr sz="326" spc="-10" baseline="-16666" dirty="0">
                <a:latin typeface="Times New Roman"/>
                <a:cs typeface="Times New Roman"/>
              </a:rPr>
              <a:t>n</a:t>
            </a:r>
            <a:r>
              <a:rPr sz="304" spc="17" dirty="0">
                <a:latin typeface="Times New Roman"/>
                <a:cs typeface="Times New Roman"/>
              </a:rPr>
              <a:t>(</a:t>
            </a:r>
            <a:r>
              <a:rPr sz="586" i="1" spc="-22" baseline="-9259" dirty="0">
                <a:latin typeface="Times New Roman"/>
                <a:cs typeface="Times New Roman"/>
              </a:rPr>
              <a:t>h</a:t>
            </a:r>
            <a:r>
              <a:rPr sz="293" i="1" spc="10" baseline="-30864" dirty="0">
                <a:latin typeface="Times New Roman"/>
                <a:cs typeface="Times New Roman"/>
              </a:rPr>
              <a:t>2</a:t>
            </a:r>
            <a:r>
              <a:rPr sz="304" dirty="0">
                <a:latin typeface="Times New Roman"/>
                <a:cs typeface="Times New Roman"/>
              </a:rPr>
              <a:t>)</a:t>
            </a:r>
            <a:endParaRPr sz="304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10699" y="3609529"/>
            <a:ext cx="135048" cy="66203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347" i="1" dirty="0">
                <a:latin typeface="Times New Roman"/>
                <a:cs typeface="Times New Roman"/>
              </a:rPr>
              <a:t>E</a:t>
            </a:r>
            <a:r>
              <a:rPr sz="326" baseline="-16666" dirty="0">
                <a:latin typeface="Times New Roman"/>
                <a:cs typeface="Times New Roman"/>
              </a:rPr>
              <a:t>in</a:t>
            </a:r>
            <a:r>
              <a:rPr sz="304" dirty="0">
                <a:latin typeface="Times New Roman"/>
                <a:cs typeface="Times New Roman"/>
              </a:rPr>
              <a:t>(</a:t>
            </a:r>
            <a:r>
              <a:rPr sz="586" i="1" baseline="-9259" dirty="0">
                <a:latin typeface="Times New Roman"/>
                <a:cs typeface="Times New Roman"/>
              </a:rPr>
              <a:t>h</a:t>
            </a:r>
            <a:r>
              <a:rPr sz="293" i="1" baseline="-30864" dirty="0">
                <a:latin typeface="Times New Roman"/>
                <a:cs typeface="Times New Roman"/>
              </a:rPr>
              <a:t>M</a:t>
            </a:r>
            <a:r>
              <a:rPr sz="293" i="1" spc="-62" baseline="-30864" dirty="0">
                <a:latin typeface="Times New Roman"/>
                <a:cs typeface="Times New Roman"/>
              </a:rPr>
              <a:t> </a:t>
            </a:r>
            <a:r>
              <a:rPr sz="304" dirty="0">
                <a:latin typeface="Times New Roman"/>
                <a:cs typeface="Times New Roman"/>
              </a:rPr>
              <a:t>)</a:t>
            </a:r>
            <a:endParaRPr sz="304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03341" y="3335699"/>
            <a:ext cx="178869" cy="59535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347" dirty="0">
                <a:latin typeface="Times New Roman"/>
                <a:cs typeface="Times New Roman"/>
              </a:rPr>
              <a:t>. . . . . . .</a:t>
            </a:r>
            <a:r>
              <a:rPr sz="347" spc="-32" dirty="0">
                <a:latin typeface="Times New Roman"/>
                <a:cs typeface="Times New Roman"/>
              </a:rPr>
              <a:t> </a:t>
            </a:r>
            <a:r>
              <a:rPr sz="347" dirty="0">
                <a:latin typeface="Times New Roman"/>
                <a:cs typeface="Times New Roman"/>
              </a:rPr>
              <a:t>.</a:t>
            </a:r>
            <a:endParaRPr sz="347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353702" y="3028347"/>
            <a:ext cx="32522" cy="25978"/>
          </a:xfrm>
          <a:prstGeom prst="rect">
            <a:avLst/>
          </a:prstGeom>
        </p:spPr>
        <p:txBody>
          <a:bodyPr vert="horz" wrap="square" lIns="0" tIns="5788" rIns="0" bIns="0" rtlCol="0">
            <a:spAutoFit/>
          </a:bodyPr>
          <a:lstStyle/>
          <a:p>
            <a:pPr marL="5512">
              <a:spcBef>
                <a:spcPts val="46"/>
              </a:spcBef>
            </a:pPr>
            <a:r>
              <a:rPr sz="131" dirty="0">
                <a:solidFill>
                  <a:srgbClr val="E7F2E7"/>
                </a:solidFill>
                <a:latin typeface="Times New Roman"/>
                <a:cs typeface="Times New Roman"/>
              </a:rPr>
              <a:t>top</a:t>
            </a:r>
            <a:endParaRPr sz="131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85336" y="3691961"/>
            <a:ext cx="58704" cy="25978"/>
          </a:xfrm>
          <a:prstGeom prst="rect">
            <a:avLst/>
          </a:prstGeom>
        </p:spPr>
        <p:txBody>
          <a:bodyPr vert="horz" wrap="square" lIns="0" tIns="5788" rIns="0" bIns="0" rtlCol="0">
            <a:spAutoFit/>
          </a:bodyPr>
          <a:lstStyle/>
          <a:p>
            <a:pPr marL="5512">
              <a:spcBef>
                <a:spcPts val="46"/>
              </a:spcBef>
            </a:pPr>
            <a:r>
              <a:rPr sz="131" dirty="0">
                <a:solidFill>
                  <a:srgbClr val="E7F2E7"/>
                </a:solidFill>
                <a:latin typeface="Times New Roman"/>
                <a:cs typeface="Times New Roman"/>
              </a:rPr>
              <a:t>bottom</a:t>
            </a:r>
            <a:endParaRPr sz="131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79707" y="3271312"/>
            <a:ext cx="467982" cy="348950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</a:pPr>
            <a:r>
              <a:rPr sz="2235" spc="358" dirty="0">
                <a:latin typeface="DejaVu Sans"/>
                <a:cs typeface="DejaVu Sans"/>
              </a:rPr>
              <a:t>→</a:t>
            </a:r>
            <a:endParaRPr sz="2235" dirty="0">
              <a:latin typeface="DejaVu Sans"/>
              <a:cs typeface="DejaVu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606900" y="3271312"/>
            <a:ext cx="467155" cy="348950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</a:pPr>
            <a:r>
              <a:rPr sz="2235" spc="358" dirty="0">
                <a:latin typeface="DejaVu Sans"/>
                <a:cs typeface="DejaVu Sans"/>
              </a:rPr>
              <a:t>→</a:t>
            </a:r>
            <a:endParaRPr sz="2235" dirty="0">
              <a:latin typeface="DejaVu Sans"/>
              <a:cs typeface="DejaVu San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22399" y="729338"/>
            <a:ext cx="4610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Multiple Bins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5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Agenda: The Learning Theory</a:t>
            </a:r>
            <a:endParaRPr lang="de-DE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1667" dirty="0"/>
              <a:t>The Learning Problem</a:t>
            </a:r>
          </a:p>
          <a:p>
            <a:r>
              <a:rPr lang="de-DE" sz="1667" b="1" dirty="0"/>
              <a:t>Is Learning Feasible</a:t>
            </a:r>
          </a:p>
          <a:p>
            <a:r>
              <a:rPr lang="de-DE" sz="1667" dirty="0"/>
              <a:t>Error and Noise</a:t>
            </a:r>
          </a:p>
          <a:p>
            <a:r>
              <a:rPr lang="de-DE" sz="1667" dirty="0"/>
              <a:t>Theory of Generalization</a:t>
            </a:r>
          </a:p>
          <a:p>
            <a:r>
              <a:rPr lang="de-DE" sz="1667" dirty="0"/>
              <a:t>The VC Dimension</a:t>
            </a:r>
          </a:p>
          <a:p>
            <a:r>
              <a:rPr lang="de-DE" sz="1667" dirty="0"/>
              <a:t>Bias-Variance Tradeoff</a:t>
            </a:r>
          </a:p>
          <a:p>
            <a:r>
              <a:rPr lang="de-DE" sz="1667" dirty="0"/>
              <a:t>Overfitting</a:t>
            </a:r>
          </a:p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1EB9E2-6113-48B2-B162-CA62C133485D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4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617221" y="1352699"/>
            <a:ext cx="5905499" cy="595043"/>
          </a:xfrm>
          <a:prstGeom prst="rect">
            <a:avLst/>
          </a:prstGeom>
        </p:spPr>
        <p:txBody>
          <a:bodyPr vert="horz" wrap="square" lIns="0" tIns="4961" rIns="0" bIns="0" rtlCol="0" anchor="b" anchorCtr="0">
            <a:spAutoFit/>
          </a:bodyPr>
          <a:lstStyle/>
          <a:p>
            <a:pPr marL="5512" marR="2205">
              <a:lnSpc>
                <a:spcPct val="114799"/>
              </a:lnSpc>
              <a:spcBef>
                <a:spcPts val="39"/>
              </a:spcBef>
              <a:tabLst>
                <a:tab pos="1022698" algn="l"/>
              </a:tabLst>
            </a:pPr>
            <a:r>
              <a:rPr sz="1667" spc="223" dirty="0"/>
              <a:t>Question:</a:t>
            </a:r>
            <a:r>
              <a:rPr lang="de-DE" sz="1667" spc="223" dirty="0"/>
              <a:t> </a:t>
            </a:r>
            <a:r>
              <a:rPr sz="1667" spc="-28" dirty="0"/>
              <a:t>If </a:t>
            </a:r>
            <a:r>
              <a:rPr sz="1667" spc="-11" dirty="0"/>
              <a:t>you </a:t>
            </a:r>
            <a:r>
              <a:rPr sz="1667" spc="13" dirty="0"/>
              <a:t>toss </a:t>
            </a:r>
            <a:r>
              <a:rPr sz="1667" spc="-39" dirty="0">
                <a:solidFill>
                  <a:srgbClr val="E51919"/>
                </a:solidFill>
              </a:rPr>
              <a:t>a </a:t>
            </a:r>
            <a:r>
              <a:rPr sz="1667" spc="-37" dirty="0">
                <a:solidFill>
                  <a:srgbClr val="E51919"/>
                </a:solidFill>
              </a:rPr>
              <a:t>fair </a:t>
            </a:r>
            <a:r>
              <a:rPr lang="de-DE" sz="1667" spc="-37" dirty="0">
                <a:solidFill>
                  <a:srgbClr val="E51919"/>
                </a:solidFill>
              </a:rPr>
              <a:t>c</a:t>
            </a:r>
            <a:r>
              <a:rPr sz="1667" spc="54" dirty="0" err="1">
                <a:solidFill>
                  <a:srgbClr val="E51919"/>
                </a:solidFill>
              </a:rPr>
              <a:t>oin</a:t>
            </a:r>
            <a:r>
              <a:rPr sz="1667" spc="54" dirty="0">
                <a:solidFill>
                  <a:srgbClr val="E51919"/>
                </a:solidFill>
              </a:rPr>
              <a:t> </a:t>
            </a:r>
            <a:r>
              <a:rPr sz="1667" spc="-13" dirty="0"/>
              <a:t>10 </a:t>
            </a:r>
            <a:r>
              <a:rPr sz="1667" spc="22" dirty="0"/>
              <a:t>times, </a:t>
            </a:r>
            <a:r>
              <a:rPr sz="1667" spc="19" dirty="0"/>
              <a:t>what </a:t>
            </a:r>
            <a:r>
              <a:rPr sz="1667" spc="-39" dirty="0"/>
              <a:t>is </a:t>
            </a:r>
            <a:r>
              <a:rPr sz="1667" spc="35" dirty="0"/>
              <a:t>the </a:t>
            </a:r>
            <a:r>
              <a:rPr sz="1667" spc="-22" dirty="0"/>
              <a:t>probability </a:t>
            </a:r>
            <a:r>
              <a:rPr sz="1667" spc="46" dirty="0"/>
              <a:t>that </a:t>
            </a:r>
            <a:r>
              <a:rPr sz="1667" spc="-11" dirty="0"/>
              <a:t>you </a:t>
            </a:r>
            <a:r>
              <a:rPr sz="1667" spc="-43" dirty="0"/>
              <a:t>will </a:t>
            </a:r>
            <a:r>
              <a:rPr sz="1667" spc="27" dirty="0"/>
              <a:t>get </a:t>
            </a:r>
            <a:r>
              <a:rPr sz="1667" spc="-13" dirty="0"/>
              <a:t>10</a:t>
            </a:r>
            <a:r>
              <a:rPr sz="1667" spc="27" dirty="0"/>
              <a:t> </a:t>
            </a:r>
            <a:r>
              <a:rPr sz="1667" spc="-17" dirty="0"/>
              <a:t>heads?</a:t>
            </a:r>
            <a:endParaRPr sz="1667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4294967295"/>
          </p:nvPr>
        </p:nvSpPr>
        <p:spPr>
          <a:xfrm>
            <a:off x="635001" y="2040600"/>
            <a:ext cx="6413499" cy="2396052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4">
              <a:spcBef>
                <a:spcPts val="52"/>
              </a:spcBef>
              <a:tabLst>
                <a:tab pos="861205" algn="l"/>
              </a:tabLst>
            </a:pPr>
            <a:r>
              <a:rPr spc="221" dirty="0"/>
              <a:t>Answer:	</a:t>
            </a:r>
            <a:r>
              <a:rPr sz="1541" spc="-87" dirty="0">
                <a:solidFill>
                  <a:srgbClr val="1919CC"/>
                </a:solidFill>
                <a:latin typeface="DejaVu Sans"/>
                <a:cs typeface="DejaVu Sans"/>
              </a:rPr>
              <a:t>≈</a:t>
            </a:r>
            <a:r>
              <a:rPr sz="1541" spc="-63" dirty="0">
                <a:solidFill>
                  <a:srgbClr val="1919CC"/>
                </a:solidFill>
                <a:latin typeface="DejaVu Sans"/>
                <a:cs typeface="DejaVu Sans"/>
              </a:rPr>
              <a:t> </a:t>
            </a:r>
            <a:r>
              <a:rPr sz="1541" spc="-76" dirty="0">
                <a:solidFill>
                  <a:srgbClr val="1919CC"/>
                </a:solidFill>
                <a:latin typeface="Arial"/>
                <a:cs typeface="Arial"/>
              </a:rPr>
              <a:t>0</a:t>
            </a:r>
            <a:r>
              <a:rPr sz="1541" spc="-76" dirty="0">
                <a:solidFill>
                  <a:srgbClr val="1919CC"/>
                </a:solidFill>
                <a:latin typeface="DejaVu Sans"/>
                <a:cs typeface="DejaVu Sans"/>
              </a:rPr>
              <a:t>.</a:t>
            </a:r>
            <a:r>
              <a:rPr sz="1541" spc="-76" dirty="0">
                <a:solidFill>
                  <a:srgbClr val="1919CC"/>
                </a:solidFill>
                <a:latin typeface="Arial"/>
                <a:cs typeface="Arial"/>
              </a:rPr>
              <a:t>1%</a:t>
            </a:r>
            <a:endParaRPr sz="1541" dirty="0">
              <a:latin typeface="Arial"/>
              <a:cs typeface="Arial"/>
            </a:endParaRPr>
          </a:p>
          <a:p>
            <a:pPr marL="1102"/>
            <a:endParaRPr sz="1562" dirty="0"/>
          </a:p>
          <a:p>
            <a:pPr marL="1102">
              <a:spcBef>
                <a:spcPts val="9"/>
              </a:spcBef>
            </a:pPr>
            <a:endParaRPr sz="1346" dirty="0"/>
          </a:p>
          <a:p>
            <a:pPr marL="0" marR="2205" indent="0">
              <a:lnSpc>
                <a:spcPct val="115100"/>
              </a:lnSpc>
              <a:buNone/>
              <a:tabLst>
                <a:tab pos="1021320" algn="l"/>
              </a:tabLst>
            </a:pPr>
            <a:r>
              <a:rPr sz="1667" spc="223" dirty="0"/>
              <a:t>Question:</a:t>
            </a:r>
            <a:r>
              <a:rPr lang="de-DE" sz="1667" spc="223" dirty="0"/>
              <a:t> </a:t>
            </a:r>
            <a:r>
              <a:rPr sz="1667" spc="-28" dirty="0"/>
              <a:t>If </a:t>
            </a:r>
            <a:r>
              <a:rPr sz="1667" spc="-11" dirty="0"/>
              <a:t>you </a:t>
            </a:r>
            <a:r>
              <a:rPr sz="1667" spc="13" dirty="0"/>
              <a:t>toss </a:t>
            </a:r>
            <a:r>
              <a:rPr sz="1667" spc="-13" dirty="0">
                <a:solidFill>
                  <a:srgbClr val="E51919"/>
                </a:solidFill>
              </a:rPr>
              <a:t>1000 </a:t>
            </a:r>
            <a:r>
              <a:rPr sz="1667" spc="-37" dirty="0">
                <a:solidFill>
                  <a:srgbClr val="E51919"/>
                </a:solidFill>
              </a:rPr>
              <a:t>fair </a:t>
            </a:r>
            <a:r>
              <a:rPr lang="de-DE" sz="1667" spc="-37" dirty="0">
                <a:solidFill>
                  <a:srgbClr val="E51919"/>
                </a:solidFill>
              </a:rPr>
              <a:t>c</a:t>
            </a:r>
            <a:r>
              <a:rPr sz="1667" spc="39" dirty="0" err="1">
                <a:solidFill>
                  <a:srgbClr val="E51919"/>
                </a:solidFill>
              </a:rPr>
              <a:t>oins</a:t>
            </a:r>
            <a:r>
              <a:rPr sz="1667" spc="39" dirty="0">
                <a:solidFill>
                  <a:srgbClr val="E51919"/>
                </a:solidFill>
              </a:rPr>
              <a:t> </a:t>
            </a:r>
            <a:r>
              <a:rPr sz="1667" spc="-13" dirty="0"/>
              <a:t>10 </a:t>
            </a:r>
            <a:r>
              <a:rPr sz="1667" spc="19" dirty="0"/>
              <a:t>times </a:t>
            </a:r>
            <a:r>
              <a:rPr sz="1667" spc="61" dirty="0" err="1"/>
              <a:t>ea</a:t>
            </a:r>
            <a:r>
              <a:rPr lang="de-DE" sz="1667" spc="61" dirty="0"/>
              <a:t>c</a:t>
            </a:r>
            <a:r>
              <a:rPr sz="1667" spc="47" dirty="0"/>
              <a:t>h, </a:t>
            </a:r>
            <a:r>
              <a:rPr sz="1667" spc="19" dirty="0"/>
              <a:t>what </a:t>
            </a:r>
            <a:r>
              <a:rPr sz="1667" spc="-39" dirty="0"/>
              <a:t>is </a:t>
            </a:r>
            <a:r>
              <a:rPr sz="1667" spc="35" dirty="0"/>
              <a:t>the </a:t>
            </a:r>
            <a:r>
              <a:rPr sz="1667" spc="-22" dirty="0"/>
              <a:t>probability </a:t>
            </a:r>
            <a:r>
              <a:rPr sz="1667" spc="46" dirty="0"/>
              <a:t>that </a:t>
            </a:r>
            <a:r>
              <a:rPr sz="1667" spc="11" dirty="0"/>
              <a:t>some </a:t>
            </a:r>
            <a:r>
              <a:rPr lang="de-DE" sz="1667" spc="11" dirty="0"/>
              <a:t>c</a:t>
            </a:r>
            <a:r>
              <a:rPr sz="1667" spc="54" dirty="0" err="1"/>
              <a:t>oin</a:t>
            </a:r>
            <a:r>
              <a:rPr sz="1667" spc="54" dirty="0"/>
              <a:t> </a:t>
            </a:r>
            <a:r>
              <a:rPr sz="1667" spc="-43" dirty="0"/>
              <a:t>will </a:t>
            </a:r>
            <a:r>
              <a:rPr sz="1667" spc="27" dirty="0"/>
              <a:t>get </a:t>
            </a:r>
            <a:r>
              <a:rPr sz="1667" spc="-13" dirty="0"/>
              <a:t>10</a:t>
            </a:r>
            <a:r>
              <a:rPr sz="1667" spc="-93" dirty="0"/>
              <a:t> </a:t>
            </a:r>
            <a:r>
              <a:rPr sz="1667" spc="-17" dirty="0"/>
              <a:t>heads?</a:t>
            </a:r>
            <a:endParaRPr sz="1667" dirty="0"/>
          </a:p>
          <a:p>
            <a:pPr marL="1102">
              <a:spcBef>
                <a:spcPts val="19"/>
              </a:spcBef>
            </a:pPr>
            <a:endParaRPr sz="1410" dirty="0"/>
          </a:p>
          <a:p>
            <a:pPr marL="6614">
              <a:tabLst>
                <a:tab pos="861205" algn="l"/>
              </a:tabLst>
            </a:pPr>
            <a:r>
              <a:rPr sz="1667" spc="221" dirty="0"/>
              <a:t>Answer:</a:t>
            </a:r>
            <a:r>
              <a:rPr spc="221" dirty="0"/>
              <a:t>	</a:t>
            </a:r>
            <a:r>
              <a:rPr sz="1541" spc="-87" dirty="0">
                <a:solidFill>
                  <a:srgbClr val="1919CC"/>
                </a:solidFill>
                <a:latin typeface="DejaVu Sans"/>
                <a:cs typeface="DejaVu Sans"/>
              </a:rPr>
              <a:t>≈</a:t>
            </a:r>
            <a:r>
              <a:rPr sz="1541" spc="-63" dirty="0">
                <a:solidFill>
                  <a:srgbClr val="1919CC"/>
                </a:solidFill>
                <a:latin typeface="DejaVu Sans"/>
                <a:cs typeface="DejaVu Sans"/>
              </a:rPr>
              <a:t> </a:t>
            </a:r>
            <a:r>
              <a:rPr sz="1541" spc="-82" dirty="0">
                <a:solidFill>
                  <a:srgbClr val="1919CC"/>
                </a:solidFill>
                <a:latin typeface="Arial"/>
                <a:cs typeface="Arial"/>
              </a:rPr>
              <a:t>63%</a:t>
            </a:r>
            <a:endParaRPr sz="154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399" y="729338"/>
            <a:ext cx="4610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Multiple Bins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0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88728" y="3129435"/>
            <a:ext cx="58375" cy="58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" name="object 4"/>
          <p:cNvSpPr/>
          <p:nvPr/>
        </p:nvSpPr>
        <p:spPr>
          <a:xfrm>
            <a:off x="2033747" y="3300302"/>
            <a:ext cx="58381" cy="58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" name="object 5"/>
          <p:cNvSpPr/>
          <p:nvPr/>
        </p:nvSpPr>
        <p:spPr>
          <a:xfrm>
            <a:off x="2717203" y="3300302"/>
            <a:ext cx="58375" cy="58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" name="object 6"/>
          <p:cNvSpPr/>
          <p:nvPr/>
        </p:nvSpPr>
        <p:spPr>
          <a:xfrm>
            <a:off x="2036024" y="3186393"/>
            <a:ext cx="58381" cy="58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" name="object 7"/>
          <p:cNvSpPr/>
          <p:nvPr/>
        </p:nvSpPr>
        <p:spPr>
          <a:xfrm>
            <a:off x="4468563" y="3129435"/>
            <a:ext cx="58375" cy="58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" name="object 8"/>
          <p:cNvSpPr/>
          <p:nvPr/>
        </p:nvSpPr>
        <p:spPr>
          <a:xfrm>
            <a:off x="3813582" y="3300302"/>
            <a:ext cx="58381" cy="58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" name="object 9"/>
          <p:cNvSpPr/>
          <p:nvPr/>
        </p:nvSpPr>
        <p:spPr>
          <a:xfrm>
            <a:off x="4497040" y="3300302"/>
            <a:ext cx="58375" cy="58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" name="object 10"/>
          <p:cNvSpPr/>
          <p:nvPr/>
        </p:nvSpPr>
        <p:spPr>
          <a:xfrm>
            <a:off x="3815860" y="3186393"/>
            <a:ext cx="58381" cy="58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1" name="object 11"/>
          <p:cNvSpPr/>
          <p:nvPr/>
        </p:nvSpPr>
        <p:spPr>
          <a:xfrm>
            <a:off x="1677777" y="3129435"/>
            <a:ext cx="58381" cy="58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2" name="object 12"/>
          <p:cNvSpPr/>
          <p:nvPr/>
        </p:nvSpPr>
        <p:spPr>
          <a:xfrm>
            <a:off x="1022801" y="3300302"/>
            <a:ext cx="58380" cy="58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3" name="object 13"/>
          <p:cNvSpPr/>
          <p:nvPr/>
        </p:nvSpPr>
        <p:spPr>
          <a:xfrm>
            <a:off x="1706258" y="3300302"/>
            <a:ext cx="58375" cy="58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4" name="object 14"/>
          <p:cNvSpPr/>
          <p:nvPr/>
        </p:nvSpPr>
        <p:spPr>
          <a:xfrm>
            <a:off x="1025079" y="3186393"/>
            <a:ext cx="58380" cy="58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5" name="object 15"/>
          <p:cNvSpPr/>
          <p:nvPr/>
        </p:nvSpPr>
        <p:spPr>
          <a:xfrm>
            <a:off x="5568500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50" y="0"/>
                </a:moveTo>
                <a:lnTo>
                  <a:pt x="16035" y="2061"/>
                </a:lnTo>
                <a:lnTo>
                  <a:pt x="7691" y="7685"/>
                </a:lnTo>
                <a:lnTo>
                  <a:pt x="2063" y="16025"/>
                </a:lnTo>
                <a:lnTo>
                  <a:pt x="0" y="26238"/>
                </a:lnTo>
                <a:lnTo>
                  <a:pt x="2063" y="36453"/>
                </a:lnTo>
                <a:lnTo>
                  <a:pt x="7691" y="44797"/>
                </a:lnTo>
                <a:lnTo>
                  <a:pt x="16035" y="50425"/>
                </a:lnTo>
                <a:lnTo>
                  <a:pt x="26250" y="52489"/>
                </a:lnTo>
                <a:lnTo>
                  <a:pt x="36463" y="50425"/>
                </a:lnTo>
                <a:lnTo>
                  <a:pt x="44804" y="44797"/>
                </a:lnTo>
                <a:lnTo>
                  <a:pt x="50427" y="36453"/>
                </a:lnTo>
                <a:lnTo>
                  <a:pt x="52489" y="26238"/>
                </a:lnTo>
                <a:lnTo>
                  <a:pt x="50427" y="16025"/>
                </a:lnTo>
                <a:lnTo>
                  <a:pt x="44804" y="7685"/>
                </a:lnTo>
                <a:lnTo>
                  <a:pt x="36463" y="2061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6" name="object 16"/>
          <p:cNvSpPr/>
          <p:nvPr/>
        </p:nvSpPr>
        <p:spPr>
          <a:xfrm>
            <a:off x="5682414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38" y="0"/>
                </a:moveTo>
                <a:lnTo>
                  <a:pt x="16025" y="2061"/>
                </a:lnTo>
                <a:lnTo>
                  <a:pt x="7685" y="7685"/>
                </a:lnTo>
                <a:lnTo>
                  <a:pt x="2061" y="16025"/>
                </a:lnTo>
                <a:lnTo>
                  <a:pt x="0" y="26238"/>
                </a:lnTo>
                <a:lnTo>
                  <a:pt x="2061" y="36453"/>
                </a:lnTo>
                <a:lnTo>
                  <a:pt x="7685" y="44797"/>
                </a:lnTo>
                <a:lnTo>
                  <a:pt x="16025" y="50425"/>
                </a:lnTo>
                <a:lnTo>
                  <a:pt x="26238" y="52489"/>
                </a:lnTo>
                <a:lnTo>
                  <a:pt x="36451" y="50425"/>
                </a:lnTo>
                <a:lnTo>
                  <a:pt x="44791" y="44797"/>
                </a:lnTo>
                <a:lnTo>
                  <a:pt x="50414" y="36453"/>
                </a:lnTo>
                <a:lnTo>
                  <a:pt x="52476" y="26238"/>
                </a:lnTo>
                <a:lnTo>
                  <a:pt x="50414" y="16025"/>
                </a:lnTo>
                <a:lnTo>
                  <a:pt x="44791" y="7685"/>
                </a:lnTo>
                <a:lnTo>
                  <a:pt x="36451" y="2061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7" name="object 17"/>
          <p:cNvSpPr/>
          <p:nvPr/>
        </p:nvSpPr>
        <p:spPr>
          <a:xfrm>
            <a:off x="5796317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50" y="0"/>
                </a:moveTo>
                <a:lnTo>
                  <a:pt x="16035" y="2061"/>
                </a:lnTo>
                <a:lnTo>
                  <a:pt x="7691" y="7685"/>
                </a:lnTo>
                <a:lnTo>
                  <a:pt x="2063" y="16025"/>
                </a:lnTo>
                <a:lnTo>
                  <a:pt x="0" y="26238"/>
                </a:lnTo>
                <a:lnTo>
                  <a:pt x="2063" y="36453"/>
                </a:lnTo>
                <a:lnTo>
                  <a:pt x="7691" y="44797"/>
                </a:lnTo>
                <a:lnTo>
                  <a:pt x="16035" y="50425"/>
                </a:lnTo>
                <a:lnTo>
                  <a:pt x="26250" y="52489"/>
                </a:lnTo>
                <a:lnTo>
                  <a:pt x="36465" y="50425"/>
                </a:lnTo>
                <a:lnTo>
                  <a:pt x="44810" y="44797"/>
                </a:lnTo>
                <a:lnTo>
                  <a:pt x="50437" y="36453"/>
                </a:lnTo>
                <a:lnTo>
                  <a:pt x="52501" y="26238"/>
                </a:lnTo>
                <a:lnTo>
                  <a:pt x="50437" y="16025"/>
                </a:lnTo>
                <a:lnTo>
                  <a:pt x="44810" y="7685"/>
                </a:lnTo>
                <a:lnTo>
                  <a:pt x="36465" y="2061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8" name="object 18"/>
          <p:cNvSpPr/>
          <p:nvPr/>
        </p:nvSpPr>
        <p:spPr>
          <a:xfrm>
            <a:off x="5910230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38" y="0"/>
                </a:moveTo>
                <a:lnTo>
                  <a:pt x="16025" y="2061"/>
                </a:lnTo>
                <a:lnTo>
                  <a:pt x="7685" y="7685"/>
                </a:lnTo>
                <a:lnTo>
                  <a:pt x="2061" y="16025"/>
                </a:lnTo>
                <a:lnTo>
                  <a:pt x="0" y="26238"/>
                </a:lnTo>
                <a:lnTo>
                  <a:pt x="2061" y="36453"/>
                </a:lnTo>
                <a:lnTo>
                  <a:pt x="7685" y="44797"/>
                </a:lnTo>
                <a:lnTo>
                  <a:pt x="16025" y="50425"/>
                </a:lnTo>
                <a:lnTo>
                  <a:pt x="26238" y="52489"/>
                </a:lnTo>
                <a:lnTo>
                  <a:pt x="36453" y="50425"/>
                </a:lnTo>
                <a:lnTo>
                  <a:pt x="44797" y="44797"/>
                </a:lnTo>
                <a:lnTo>
                  <a:pt x="50425" y="36453"/>
                </a:lnTo>
                <a:lnTo>
                  <a:pt x="52489" y="26238"/>
                </a:lnTo>
                <a:lnTo>
                  <a:pt x="50425" y="16025"/>
                </a:lnTo>
                <a:lnTo>
                  <a:pt x="44797" y="7685"/>
                </a:lnTo>
                <a:lnTo>
                  <a:pt x="36453" y="2061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9" name="object 19"/>
          <p:cNvSpPr/>
          <p:nvPr/>
        </p:nvSpPr>
        <p:spPr>
          <a:xfrm>
            <a:off x="6024140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38" y="0"/>
                </a:moveTo>
                <a:lnTo>
                  <a:pt x="16025" y="2061"/>
                </a:lnTo>
                <a:lnTo>
                  <a:pt x="7685" y="7685"/>
                </a:lnTo>
                <a:lnTo>
                  <a:pt x="2061" y="16025"/>
                </a:lnTo>
                <a:lnTo>
                  <a:pt x="0" y="26238"/>
                </a:lnTo>
                <a:lnTo>
                  <a:pt x="2061" y="36453"/>
                </a:lnTo>
                <a:lnTo>
                  <a:pt x="7685" y="44797"/>
                </a:lnTo>
                <a:lnTo>
                  <a:pt x="16025" y="50425"/>
                </a:lnTo>
                <a:lnTo>
                  <a:pt x="26238" y="52489"/>
                </a:lnTo>
                <a:lnTo>
                  <a:pt x="36453" y="50425"/>
                </a:lnTo>
                <a:lnTo>
                  <a:pt x="44797" y="44797"/>
                </a:lnTo>
                <a:lnTo>
                  <a:pt x="50425" y="36453"/>
                </a:lnTo>
                <a:lnTo>
                  <a:pt x="52489" y="26238"/>
                </a:lnTo>
                <a:lnTo>
                  <a:pt x="50425" y="16025"/>
                </a:lnTo>
                <a:lnTo>
                  <a:pt x="44797" y="7685"/>
                </a:lnTo>
                <a:lnTo>
                  <a:pt x="36453" y="2061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0" name="object 20"/>
          <p:cNvSpPr/>
          <p:nvPr/>
        </p:nvSpPr>
        <p:spPr>
          <a:xfrm>
            <a:off x="6138048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87" y="0"/>
                </a:moveTo>
                <a:lnTo>
                  <a:pt x="16003" y="2061"/>
                </a:lnTo>
                <a:lnTo>
                  <a:pt x="7678" y="7685"/>
                </a:lnTo>
                <a:lnTo>
                  <a:pt x="2061" y="16025"/>
                </a:lnTo>
                <a:lnTo>
                  <a:pt x="0" y="26238"/>
                </a:lnTo>
                <a:lnTo>
                  <a:pt x="2061" y="36453"/>
                </a:lnTo>
                <a:lnTo>
                  <a:pt x="7678" y="44797"/>
                </a:lnTo>
                <a:lnTo>
                  <a:pt x="16003" y="50425"/>
                </a:lnTo>
                <a:lnTo>
                  <a:pt x="26187" y="52489"/>
                </a:lnTo>
                <a:lnTo>
                  <a:pt x="36456" y="50425"/>
                </a:lnTo>
                <a:lnTo>
                  <a:pt x="44808" y="44797"/>
                </a:lnTo>
                <a:lnTo>
                  <a:pt x="50422" y="36453"/>
                </a:lnTo>
                <a:lnTo>
                  <a:pt x="52476" y="26238"/>
                </a:lnTo>
                <a:lnTo>
                  <a:pt x="50422" y="16025"/>
                </a:lnTo>
                <a:lnTo>
                  <a:pt x="44808" y="7685"/>
                </a:lnTo>
                <a:lnTo>
                  <a:pt x="36456" y="2061"/>
                </a:lnTo>
                <a:lnTo>
                  <a:pt x="261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1" name="object 21"/>
          <p:cNvSpPr/>
          <p:nvPr/>
        </p:nvSpPr>
        <p:spPr>
          <a:xfrm>
            <a:off x="6251940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89" y="0"/>
                </a:moveTo>
                <a:lnTo>
                  <a:pt x="16073" y="2061"/>
                </a:lnTo>
                <a:lnTo>
                  <a:pt x="7715" y="7685"/>
                </a:lnTo>
                <a:lnTo>
                  <a:pt x="2071" y="16025"/>
                </a:lnTo>
                <a:lnTo>
                  <a:pt x="0" y="26238"/>
                </a:lnTo>
                <a:lnTo>
                  <a:pt x="2071" y="36453"/>
                </a:lnTo>
                <a:lnTo>
                  <a:pt x="7715" y="44797"/>
                </a:lnTo>
                <a:lnTo>
                  <a:pt x="16073" y="50425"/>
                </a:lnTo>
                <a:lnTo>
                  <a:pt x="26289" y="52489"/>
                </a:lnTo>
                <a:lnTo>
                  <a:pt x="36504" y="50425"/>
                </a:lnTo>
                <a:lnTo>
                  <a:pt x="44862" y="44797"/>
                </a:lnTo>
                <a:lnTo>
                  <a:pt x="50506" y="36453"/>
                </a:lnTo>
                <a:lnTo>
                  <a:pt x="52578" y="26238"/>
                </a:lnTo>
                <a:lnTo>
                  <a:pt x="50506" y="16025"/>
                </a:lnTo>
                <a:lnTo>
                  <a:pt x="44862" y="7685"/>
                </a:lnTo>
                <a:lnTo>
                  <a:pt x="36504" y="2061"/>
                </a:lnTo>
                <a:lnTo>
                  <a:pt x="26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2" name="object 22"/>
          <p:cNvSpPr/>
          <p:nvPr/>
        </p:nvSpPr>
        <p:spPr>
          <a:xfrm>
            <a:off x="2934346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38" y="0"/>
                </a:moveTo>
                <a:lnTo>
                  <a:pt x="16025" y="2061"/>
                </a:lnTo>
                <a:lnTo>
                  <a:pt x="7685" y="7685"/>
                </a:lnTo>
                <a:lnTo>
                  <a:pt x="2061" y="16025"/>
                </a:lnTo>
                <a:lnTo>
                  <a:pt x="0" y="26238"/>
                </a:lnTo>
                <a:lnTo>
                  <a:pt x="2061" y="36453"/>
                </a:lnTo>
                <a:lnTo>
                  <a:pt x="7685" y="44797"/>
                </a:lnTo>
                <a:lnTo>
                  <a:pt x="16025" y="50425"/>
                </a:lnTo>
                <a:lnTo>
                  <a:pt x="26238" y="52489"/>
                </a:lnTo>
                <a:lnTo>
                  <a:pt x="36453" y="50425"/>
                </a:lnTo>
                <a:lnTo>
                  <a:pt x="44797" y="44797"/>
                </a:lnTo>
                <a:lnTo>
                  <a:pt x="50425" y="36453"/>
                </a:lnTo>
                <a:lnTo>
                  <a:pt x="52489" y="26238"/>
                </a:lnTo>
                <a:lnTo>
                  <a:pt x="50425" y="16025"/>
                </a:lnTo>
                <a:lnTo>
                  <a:pt x="44797" y="7685"/>
                </a:lnTo>
                <a:lnTo>
                  <a:pt x="36453" y="2061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3" name="object 23"/>
          <p:cNvSpPr/>
          <p:nvPr/>
        </p:nvSpPr>
        <p:spPr>
          <a:xfrm>
            <a:off x="3048255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38" y="0"/>
                </a:moveTo>
                <a:lnTo>
                  <a:pt x="16025" y="2061"/>
                </a:lnTo>
                <a:lnTo>
                  <a:pt x="7685" y="7685"/>
                </a:lnTo>
                <a:lnTo>
                  <a:pt x="2061" y="16025"/>
                </a:lnTo>
                <a:lnTo>
                  <a:pt x="0" y="26238"/>
                </a:lnTo>
                <a:lnTo>
                  <a:pt x="2061" y="36453"/>
                </a:lnTo>
                <a:lnTo>
                  <a:pt x="7685" y="44797"/>
                </a:lnTo>
                <a:lnTo>
                  <a:pt x="16025" y="50425"/>
                </a:lnTo>
                <a:lnTo>
                  <a:pt x="26238" y="52489"/>
                </a:lnTo>
                <a:lnTo>
                  <a:pt x="36453" y="50425"/>
                </a:lnTo>
                <a:lnTo>
                  <a:pt x="44797" y="44797"/>
                </a:lnTo>
                <a:lnTo>
                  <a:pt x="50425" y="36453"/>
                </a:lnTo>
                <a:lnTo>
                  <a:pt x="52489" y="26238"/>
                </a:lnTo>
                <a:lnTo>
                  <a:pt x="50425" y="16025"/>
                </a:lnTo>
                <a:lnTo>
                  <a:pt x="44797" y="7685"/>
                </a:lnTo>
                <a:lnTo>
                  <a:pt x="36453" y="2061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4" name="object 24"/>
          <p:cNvSpPr/>
          <p:nvPr/>
        </p:nvSpPr>
        <p:spPr>
          <a:xfrm>
            <a:off x="3162163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50" y="0"/>
                </a:moveTo>
                <a:lnTo>
                  <a:pt x="16030" y="2061"/>
                </a:lnTo>
                <a:lnTo>
                  <a:pt x="7686" y="7685"/>
                </a:lnTo>
                <a:lnTo>
                  <a:pt x="2062" y="16025"/>
                </a:lnTo>
                <a:lnTo>
                  <a:pt x="0" y="26238"/>
                </a:lnTo>
                <a:lnTo>
                  <a:pt x="2062" y="36453"/>
                </a:lnTo>
                <a:lnTo>
                  <a:pt x="7686" y="44797"/>
                </a:lnTo>
                <a:lnTo>
                  <a:pt x="16030" y="50425"/>
                </a:lnTo>
                <a:lnTo>
                  <a:pt x="26250" y="52489"/>
                </a:lnTo>
                <a:lnTo>
                  <a:pt x="36463" y="50425"/>
                </a:lnTo>
                <a:lnTo>
                  <a:pt x="44804" y="44797"/>
                </a:lnTo>
                <a:lnTo>
                  <a:pt x="50427" y="36453"/>
                </a:lnTo>
                <a:lnTo>
                  <a:pt x="52489" y="26238"/>
                </a:lnTo>
                <a:lnTo>
                  <a:pt x="50427" y="16025"/>
                </a:lnTo>
                <a:lnTo>
                  <a:pt x="44804" y="7685"/>
                </a:lnTo>
                <a:lnTo>
                  <a:pt x="36463" y="2061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5" name="object 25"/>
          <p:cNvSpPr/>
          <p:nvPr/>
        </p:nvSpPr>
        <p:spPr>
          <a:xfrm>
            <a:off x="3276072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50" y="0"/>
                </a:moveTo>
                <a:lnTo>
                  <a:pt x="16035" y="2061"/>
                </a:lnTo>
                <a:lnTo>
                  <a:pt x="7691" y="7685"/>
                </a:lnTo>
                <a:lnTo>
                  <a:pt x="2063" y="16025"/>
                </a:lnTo>
                <a:lnTo>
                  <a:pt x="0" y="26238"/>
                </a:lnTo>
                <a:lnTo>
                  <a:pt x="2063" y="36453"/>
                </a:lnTo>
                <a:lnTo>
                  <a:pt x="7691" y="44797"/>
                </a:lnTo>
                <a:lnTo>
                  <a:pt x="16035" y="50425"/>
                </a:lnTo>
                <a:lnTo>
                  <a:pt x="26250" y="52489"/>
                </a:lnTo>
                <a:lnTo>
                  <a:pt x="36463" y="50425"/>
                </a:lnTo>
                <a:lnTo>
                  <a:pt x="44804" y="44797"/>
                </a:lnTo>
                <a:lnTo>
                  <a:pt x="50427" y="36453"/>
                </a:lnTo>
                <a:lnTo>
                  <a:pt x="52489" y="26238"/>
                </a:lnTo>
                <a:lnTo>
                  <a:pt x="50427" y="16025"/>
                </a:lnTo>
                <a:lnTo>
                  <a:pt x="44804" y="7685"/>
                </a:lnTo>
                <a:lnTo>
                  <a:pt x="36463" y="2061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6" name="object 26"/>
          <p:cNvSpPr/>
          <p:nvPr/>
        </p:nvSpPr>
        <p:spPr>
          <a:xfrm>
            <a:off x="3389981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50" y="0"/>
                </a:moveTo>
                <a:lnTo>
                  <a:pt x="16035" y="2061"/>
                </a:lnTo>
                <a:lnTo>
                  <a:pt x="7691" y="7685"/>
                </a:lnTo>
                <a:lnTo>
                  <a:pt x="2063" y="16025"/>
                </a:lnTo>
                <a:lnTo>
                  <a:pt x="0" y="26238"/>
                </a:lnTo>
                <a:lnTo>
                  <a:pt x="2063" y="36453"/>
                </a:lnTo>
                <a:lnTo>
                  <a:pt x="7691" y="44797"/>
                </a:lnTo>
                <a:lnTo>
                  <a:pt x="16035" y="50425"/>
                </a:lnTo>
                <a:lnTo>
                  <a:pt x="26250" y="52489"/>
                </a:lnTo>
                <a:lnTo>
                  <a:pt x="36463" y="50425"/>
                </a:lnTo>
                <a:lnTo>
                  <a:pt x="44804" y="44797"/>
                </a:lnTo>
                <a:lnTo>
                  <a:pt x="50427" y="36453"/>
                </a:lnTo>
                <a:lnTo>
                  <a:pt x="52489" y="26238"/>
                </a:lnTo>
                <a:lnTo>
                  <a:pt x="50427" y="16025"/>
                </a:lnTo>
                <a:lnTo>
                  <a:pt x="44804" y="7685"/>
                </a:lnTo>
                <a:lnTo>
                  <a:pt x="36463" y="2061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7" name="object 27"/>
          <p:cNvSpPr/>
          <p:nvPr/>
        </p:nvSpPr>
        <p:spPr>
          <a:xfrm>
            <a:off x="3503890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50" y="0"/>
                </a:moveTo>
                <a:lnTo>
                  <a:pt x="16035" y="2061"/>
                </a:lnTo>
                <a:lnTo>
                  <a:pt x="7691" y="7685"/>
                </a:lnTo>
                <a:lnTo>
                  <a:pt x="2063" y="16025"/>
                </a:lnTo>
                <a:lnTo>
                  <a:pt x="0" y="26238"/>
                </a:lnTo>
                <a:lnTo>
                  <a:pt x="2063" y="36453"/>
                </a:lnTo>
                <a:lnTo>
                  <a:pt x="7691" y="44797"/>
                </a:lnTo>
                <a:lnTo>
                  <a:pt x="16035" y="50425"/>
                </a:lnTo>
                <a:lnTo>
                  <a:pt x="26250" y="52489"/>
                </a:lnTo>
                <a:lnTo>
                  <a:pt x="36465" y="50425"/>
                </a:lnTo>
                <a:lnTo>
                  <a:pt x="44810" y="44797"/>
                </a:lnTo>
                <a:lnTo>
                  <a:pt x="50437" y="36453"/>
                </a:lnTo>
                <a:lnTo>
                  <a:pt x="52501" y="26238"/>
                </a:lnTo>
                <a:lnTo>
                  <a:pt x="50437" y="16025"/>
                </a:lnTo>
                <a:lnTo>
                  <a:pt x="44810" y="7685"/>
                </a:lnTo>
                <a:lnTo>
                  <a:pt x="36465" y="2061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8" name="object 28"/>
          <p:cNvSpPr/>
          <p:nvPr/>
        </p:nvSpPr>
        <p:spPr>
          <a:xfrm>
            <a:off x="3617804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38" y="0"/>
                </a:moveTo>
                <a:lnTo>
                  <a:pt x="16025" y="2061"/>
                </a:lnTo>
                <a:lnTo>
                  <a:pt x="7685" y="7685"/>
                </a:lnTo>
                <a:lnTo>
                  <a:pt x="2061" y="16025"/>
                </a:lnTo>
                <a:lnTo>
                  <a:pt x="0" y="26238"/>
                </a:lnTo>
                <a:lnTo>
                  <a:pt x="2061" y="36453"/>
                </a:lnTo>
                <a:lnTo>
                  <a:pt x="7685" y="44797"/>
                </a:lnTo>
                <a:lnTo>
                  <a:pt x="16025" y="50425"/>
                </a:lnTo>
                <a:lnTo>
                  <a:pt x="26238" y="52489"/>
                </a:lnTo>
                <a:lnTo>
                  <a:pt x="36451" y="50425"/>
                </a:lnTo>
                <a:lnTo>
                  <a:pt x="44791" y="44797"/>
                </a:lnTo>
                <a:lnTo>
                  <a:pt x="50414" y="36453"/>
                </a:lnTo>
                <a:lnTo>
                  <a:pt x="52476" y="26238"/>
                </a:lnTo>
                <a:lnTo>
                  <a:pt x="50414" y="16025"/>
                </a:lnTo>
                <a:lnTo>
                  <a:pt x="44791" y="7685"/>
                </a:lnTo>
                <a:lnTo>
                  <a:pt x="36451" y="2061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29" name="object 29"/>
          <p:cNvSpPr/>
          <p:nvPr/>
        </p:nvSpPr>
        <p:spPr>
          <a:xfrm>
            <a:off x="4771134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50" y="0"/>
                </a:moveTo>
                <a:lnTo>
                  <a:pt x="16035" y="2061"/>
                </a:lnTo>
                <a:lnTo>
                  <a:pt x="7691" y="7685"/>
                </a:lnTo>
                <a:lnTo>
                  <a:pt x="2063" y="16025"/>
                </a:lnTo>
                <a:lnTo>
                  <a:pt x="0" y="26238"/>
                </a:lnTo>
                <a:lnTo>
                  <a:pt x="2063" y="36453"/>
                </a:lnTo>
                <a:lnTo>
                  <a:pt x="7691" y="44797"/>
                </a:lnTo>
                <a:lnTo>
                  <a:pt x="16035" y="50425"/>
                </a:lnTo>
                <a:lnTo>
                  <a:pt x="26250" y="52489"/>
                </a:lnTo>
                <a:lnTo>
                  <a:pt x="36463" y="50425"/>
                </a:lnTo>
                <a:lnTo>
                  <a:pt x="44804" y="44797"/>
                </a:lnTo>
                <a:lnTo>
                  <a:pt x="50427" y="36453"/>
                </a:lnTo>
                <a:lnTo>
                  <a:pt x="52489" y="26238"/>
                </a:lnTo>
                <a:lnTo>
                  <a:pt x="50427" y="16025"/>
                </a:lnTo>
                <a:lnTo>
                  <a:pt x="44804" y="7685"/>
                </a:lnTo>
                <a:lnTo>
                  <a:pt x="36463" y="2061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0" name="object 30"/>
          <p:cNvSpPr/>
          <p:nvPr/>
        </p:nvSpPr>
        <p:spPr>
          <a:xfrm>
            <a:off x="4885042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50" y="0"/>
                </a:moveTo>
                <a:lnTo>
                  <a:pt x="16035" y="2061"/>
                </a:lnTo>
                <a:lnTo>
                  <a:pt x="7691" y="7685"/>
                </a:lnTo>
                <a:lnTo>
                  <a:pt x="2063" y="16025"/>
                </a:lnTo>
                <a:lnTo>
                  <a:pt x="0" y="26238"/>
                </a:lnTo>
                <a:lnTo>
                  <a:pt x="2063" y="36453"/>
                </a:lnTo>
                <a:lnTo>
                  <a:pt x="7691" y="44797"/>
                </a:lnTo>
                <a:lnTo>
                  <a:pt x="16035" y="50425"/>
                </a:lnTo>
                <a:lnTo>
                  <a:pt x="26250" y="52489"/>
                </a:lnTo>
                <a:lnTo>
                  <a:pt x="36463" y="50425"/>
                </a:lnTo>
                <a:lnTo>
                  <a:pt x="44804" y="44797"/>
                </a:lnTo>
                <a:lnTo>
                  <a:pt x="50427" y="36453"/>
                </a:lnTo>
                <a:lnTo>
                  <a:pt x="52489" y="26238"/>
                </a:lnTo>
                <a:lnTo>
                  <a:pt x="50427" y="16025"/>
                </a:lnTo>
                <a:lnTo>
                  <a:pt x="44804" y="7685"/>
                </a:lnTo>
                <a:lnTo>
                  <a:pt x="36463" y="2061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1" name="object 31"/>
          <p:cNvSpPr/>
          <p:nvPr/>
        </p:nvSpPr>
        <p:spPr>
          <a:xfrm>
            <a:off x="4998950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50" y="0"/>
                </a:moveTo>
                <a:lnTo>
                  <a:pt x="16035" y="2061"/>
                </a:lnTo>
                <a:lnTo>
                  <a:pt x="7691" y="7685"/>
                </a:lnTo>
                <a:lnTo>
                  <a:pt x="2063" y="16025"/>
                </a:lnTo>
                <a:lnTo>
                  <a:pt x="0" y="26238"/>
                </a:lnTo>
                <a:lnTo>
                  <a:pt x="2063" y="36453"/>
                </a:lnTo>
                <a:lnTo>
                  <a:pt x="7691" y="44797"/>
                </a:lnTo>
                <a:lnTo>
                  <a:pt x="16035" y="50425"/>
                </a:lnTo>
                <a:lnTo>
                  <a:pt x="26250" y="52489"/>
                </a:lnTo>
                <a:lnTo>
                  <a:pt x="36465" y="50425"/>
                </a:lnTo>
                <a:lnTo>
                  <a:pt x="44810" y="44797"/>
                </a:lnTo>
                <a:lnTo>
                  <a:pt x="50437" y="36453"/>
                </a:lnTo>
                <a:lnTo>
                  <a:pt x="52501" y="26238"/>
                </a:lnTo>
                <a:lnTo>
                  <a:pt x="50437" y="16025"/>
                </a:lnTo>
                <a:lnTo>
                  <a:pt x="44810" y="7685"/>
                </a:lnTo>
                <a:lnTo>
                  <a:pt x="36465" y="2061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2" name="object 32"/>
          <p:cNvSpPr/>
          <p:nvPr/>
        </p:nvSpPr>
        <p:spPr>
          <a:xfrm>
            <a:off x="5112865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38" y="0"/>
                </a:moveTo>
                <a:lnTo>
                  <a:pt x="16025" y="2061"/>
                </a:lnTo>
                <a:lnTo>
                  <a:pt x="7685" y="7685"/>
                </a:lnTo>
                <a:lnTo>
                  <a:pt x="2061" y="16025"/>
                </a:lnTo>
                <a:lnTo>
                  <a:pt x="0" y="26238"/>
                </a:lnTo>
                <a:lnTo>
                  <a:pt x="2061" y="36453"/>
                </a:lnTo>
                <a:lnTo>
                  <a:pt x="7685" y="44797"/>
                </a:lnTo>
                <a:lnTo>
                  <a:pt x="16025" y="50425"/>
                </a:lnTo>
                <a:lnTo>
                  <a:pt x="26238" y="52489"/>
                </a:lnTo>
                <a:lnTo>
                  <a:pt x="36453" y="50425"/>
                </a:lnTo>
                <a:lnTo>
                  <a:pt x="44797" y="44797"/>
                </a:lnTo>
                <a:lnTo>
                  <a:pt x="50425" y="36453"/>
                </a:lnTo>
                <a:lnTo>
                  <a:pt x="52489" y="26238"/>
                </a:lnTo>
                <a:lnTo>
                  <a:pt x="50425" y="16025"/>
                </a:lnTo>
                <a:lnTo>
                  <a:pt x="44797" y="7685"/>
                </a:lnTo>
                <a:lnTo>
                  <a:pt x="36453" y="2061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3" name="object 33"/>
          <p:cNvSpPr/>
          <p:nvPr/>
        </p:nvSpPr>
        <p:spPr>
          <a:xfrm>
            <a:off x="5226774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38" y="0"/>
                </a:moveTo>
                <a:lnTo>
                  <a:pt x="16025" y="2061"/>
                </a:lnTo>
                <a:lnTo>
                  <a:pt x="7685" y="7685"/>
                </a:lnTo>
                <a:lnTo>
                  <a:pt x="2061" y="16025"/>
                </a:lnTo>
                <a:lnTo>
                  <a:pt x="0" y="26238"/>
                </a:lnTo>
                <a:lnTo>
                  <a:pt x="2061" y="36453"/>
                </a:lnTo>
                <a:lnTo>
                  <a:pt x="7685" y="44797"/>
                </a:lnTo>
                <a:lnTo>
                  <a:pt x="16025" y="50425"/>
                </a:lnTo>
                <a:lnTo>
                  <a:pt x="26238" y="52489"/>
                </a:lnTo>
                <a:lnTo>
                  <a:pt x="36453" y="50425"/>
                </a:lnTo>
                <a:lnTo>
                  <a:pt x="44797" y="44797"/>
                </a:lnTo>
                <a:lnTo>
                  <a:pt x="50425" y="36453"/>
                </a:lnTo>
                <a:lnTo>
                  <a:pt x="52489" y="26238"/>
                </a:lnTo>
                <a:lnTo>
                  <a:pt x="50425" y="16025"/>
                </a:lnTo>
                <a:lnTo>
                  <a:pt x="44797" y="7685"/>
                </a:lnTo>
                <a:lnTo>
                  <a:pt x="36453" y="2061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4" name="object 34"/>
          <p:cNvSpPr/>
          <p:nvPr/>
        </p:nvSpPr>
        <p:spPr>
          <a:xfrm>
            <a:off x="5340682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50" y="0"/>
                </a:moveTo>
                <a:lnTo>
                  <a:pt x="16035" y="2061"/>
                </a:lnTo>
                <a:lnTo>
                  <a:pt x="7691" y="7685"/>
                </a:lnTo>
                <a:lnTo>
                  <a:pt x="2063" y="16025"/>
                </a:lnTo>
                <a:lnTo>
                  <a:pt x="0" y="26238"/>
                </a:lnTo>
                <a:lnTo>
                  <a:pt x="2063" y="36453"/>
                </a:lnTo>
                <a:lnTo>
                  <a:pt x="7691" y="44797"/>
                </a:lnTo>
                <a:lnTo>
                  <a:pt x="16035" y="50425"/>
                </a:lnTo>
                <a:lnTo>
                  <a:pt x="26250" y="52489"/>
                </a:lnTo>
                <a:lnTo>
                  <a:pt x="36463" y="50425"/>
                </a:lnTo>
                <a:lnTo>
                  <a:pt x="44804" y="44797"/>
                </a:lnTo>
                <a:lnTo>
                  <a:pt x="50427" y="36453"/>
                </a:lnTo>
                <a:lnTo>
                  <a:pt x="52489" y="26238"/>
                </a:lnTo>
                <a:lnTo>
                  <a:pt x="50427" y="16025"/>
                </a:lnTo>
                <a:lnTo>
                  <a:pt x="44804" y="7685"/>
                </a:lnTo>
                <a:lnTo>
                  <a:pt x="36463" y="2061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5" name="object 35"/>
          <p:cNvSpPr/>
          <p:nvPr/>
        </p:nvSpPr>
        <p:spPr>
          <a:xfrm>
            <a:off x="5454591" y="2022383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238" y="0"/>
                </a:moveTo>
                <a:lnTo>
                  <a:pt x="16025" y="2061"/>
                </a:lnTo>
                <a:lnTo>
                  <a:pt x="7685" y="7685"/>
                </a:lnTo>
                <a:lnTo>
                  <a:pt x="2061" y="16025"/>
                </a:lnTo>
                <a:lnTo>
                  <a:pt x="0" y="26238"/>
                </a:lnTo>
                <a:lnTo>
                  <a:pt x="2061" y="36453"/>
                </a:lnTo>
                <a:lnTo>
                  <a:pt x="7685" y="44797"/>
                </a:lnTo>
                <a:lnTo>
                  <a:pt x="16025" y="50425"/>
                </a:lnTo>
                <a:lnTo>
                  <a:pt x="26238" y="52489"/>
                </a:lnTo>
                <a:lnTo>
                  <a:pt x="36453" y="50425"/>
                </a:lnTo>
                <a:lnTo>
                  <a:pt x="44797" y="44797"/>
                </a:lnTo>
                <a:lnTo>
                  <a:pt x="50425" y="36453"/>
                </a:lnTo>
                <a:lnTo>
                  <a:pt x="52489" y="26238"/>
                </a:lnTo>
                <a:lnTo>
                  <a:pt x="50425" y="16025"/>
                </a:lnTo>
                <a:lnTo>
                  <a:pt x="44797" y="7685"/>
                </a:lnTo>
                <a:lnTo>
                  <a:pt x="36453" y="2061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6" name="object 36"/>
          <p:cNvSpPr/>
          <p:nvPr/>
        </p:nvSpPr>
        <p:spPr>
          <a:xfrm>
            <a:off x="2077172" y="1677800"/>
            <a:ext cx="683457" cy="6834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7" name="object 37"/>
          <p:cNvSpPr/>
          <p:nvPr/>
        </p:nvSpPr>
        <p:spPr>
          <a:xfrm>
            <a:off x="3857007" y="1677800"/>
            <a:ext cx="683457" cy="6834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8" name="object 38"/>
          <p:cNvSpPr/>
          <p:nvPr/>
        </p:nvSpPr>
        <p:spPr>
          <a:xfrm>
            <a:off x="1066228" y="1677800"/>
            <a:ext cx="683457" cy="6834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39" name="object 39"/>
          <p:cNvSpPr/>
          <p:nvPr/>
        </p:nvSpPr>
        <p:spPr>
          <a:xfrm>
            <a:off x="5554262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38" y="0"/>
                </a:moveTo>
                <a:lnTo>
                  <a:pt x="16025" y="2063"/>
                </a:lnTo>
                <a:lnTo>
                  <a:pt x="7685" y="7691"/>
                </a:lnTo>
                <a:lnTo>
                  <a:pt x="2061" y="16035"/>
                </a:lnTo>
                <a:lnTo>
                  <a:pt x="0" y="26250"/>
                </a:lnTo>
                <a:lnTo>
                  <a:pt x="2061" y="36463"/>
                </a:lnTo>
                <a:lnTo>
                  <a:pt x="7685" y="44804"/>
                </a:lnTo>
                <a:lnTo>
                  <a:pt x="16025" y="50427"/>
                </a:lnTo>
                <a:lnTo>
                  <a:pt x="26238" y="52489"/>
                </a:lnTo>
                <a:lnTo>
                  <a:pt x="36453" y="50427"/>
                </a:lnTo>
                <a:lnTo>
                  <a:pt x="44797" y="44804"/>
                </a:lnTo>
                <a:lnTo>
                  <a:pt x="50425" y="36463"/>
                </a:lnTo>
                <a:lnTo>
                  <a:pt x="52489" y="26250"/>
                </a:lnTo>
                <a:lnTo>
                  <a:pt x="50425" y="16035"/>
                </a:lnTo>
                <a:lnTo>
                  <a:pt x="44797" y="7691"/>
                </a:lnTo>
                <a:lnTo>
                  <a:pt x="36453" y="2063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0" name="object 40"/>
          <p:cNvSpPr/>
          <p:nvPr/>
        </p:nvSpPr>
        <p:spPr>
          <a:xfrm>
            <a:off x="5668170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50" y="0"/>
                </a:moveTo>
                <a:lnTo>
                  <a:pt x="16035" y="2063"/>
                </a:lnTo>
                <a:lnTo>
                  <a:pt x="7691" y="7691"/>
                </a:lnTo>
                <a:lnTo>
                  <a:pt x="2063" y="16035"/>
                </a:lnTo>
                <a:lnTo>
                  <a:pt x="0" y="26250"/>
                </a:lnTo>
                <a:lnTo>
                  <a:pt x="2063" y="36463"/>
                </a:lnTo>
                <a:lnTo>
                  <a:pt x="7691" y="44804"/>
                </a:lnTo>
                <a:lnTo>
                  <a:pt x="16035" y="50427"/>
                </a:lnTo>
                <a:lnTo>
                  <a:pt x="26250" y="52489"/>
                </a:lnTo>
                <a:lnTo>
                  <a:pt x="36463" y="50427"/>
                </a:lnTo>
                <a:lnTo>
                  <a:pt x="44804" y="44804"/>
                </a:lnTo>
                <a:lnTo>
                  <a:pt x="50427" y="36463"/>
                </a:lnTo>
                <a:lnTo>
                  <a:pt x="52489" y="26250"/>
                </a:lnTo>
                <a:lnTo>
                  <a:pt x="50427" y="16035"/>
                </a:lnTo>
                <a:lnTo>
                  <a:pt x="44804" y="7691"/>
                </a:lnTo>
                <a:lnTo>
                  <a:pt x="36463" y="2063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1" name="object 41"/>
          <p:cNvSpPr/>
          <p:nvPr/>
        </p:nvSpPr>
        <p:spPr>
          <a:xfrm>
            <a:off x="5782079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50" y="0"/>
                </a:moveTo>
                <a:lnTo>
                  <a:pt x="16035" y="2063"/>
                </a:lnTo>
                <a:lnTo>
                  <a:pt x="7691" y="7691"/>
                </a:lnTo>
                <a:lnTo>
                  <a:pt x="2063" y="16035"/>
                </a:lnTo>
                <a:lnTo>
                  <a:pt x="0" y="26250"/>
                </a:lnTo>
                <a:lnTo>
                  <a:pt x="2063" y="36463"/>
                </a:lnTo>
                <a:lnTo>
                  <a:pt x="7691" y="44804"/>
                </a:lnTo>
                <a:lnTo>
                  <a:pt x="16035" y="50427"/>
                </a:lnTo>
                <a:lnTo>
                  <a:pt x="26250" y="52489"/>
                </a:lnTo>
                <a:lnTo>
                  <a:pt x="36463" y="50427"/>
                </a:lnTo>
                <a:lnTo>
                  <a:pt x="44804" y="44804"/>
                </a:lnTo>
                <a:lnTo>
                  <a:pt x="50427" y="36463"/>
                </a:lnTo>
                <a:lnTo>
                  <a:pt x="52489" y="26250"/>
                </a:lnTo>
                <a:lnTo>
                  <a:pt x="50427" y="16035"/>
                </a:lnTo>
                <a:lnTo>
                  <a:pt x="44804" y="7691"/>
                </a:lnTo>
                <a:lnTo>
                  <a:pt x="36463" y="2063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2" name="object 42"/>
          <p:cNvSpPr/>
          <p:nvPr/>
        </p:nvSpPr>
        <p:spPr>
          <a:xfrm>
            <a:off x="5895988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50" y="0"/>
                </a:moveTo>
                <a:lnTo>
                  <a:pt x="16035" y="2063"/>
                </a:lnTo>
                <a:lnTo>
                  <a:pt x="7691" y="7691"/>
                </a:lnTo>
                <a:lnTo>
                  <a:pt x="2063" y="16035"/>
                </a:lnTo>
                <a:lnTo>
                  <a:pt x="0" y="26250"/>
                </a:lnTo>
                <a:lnTo>
                  <a:pt x="2063" y="36463"/>
                </a:lnTo>
                <a:lnTo>
                  <a:pt x="7691" y="44804"/>
                </a:lnTo>
                <a:lnTo>
                  <a:pt x="16035" y="50427"/>
                </a:lnTo>
                <a:lnTo>
                  <a:pt x="26250" y="52489"/>
                </a:lnTo>
                <a:lnTo>
                  <a:pt x="36465" y="50427"/>
                </a:lnTo>
                <a:lnTo>
                  <a:pt x="44810" y="44804"/>
                </a:lnTo>
                <a:lnTo>
                  <a:pt x="50437" y="36463"/>
                </a:lnTo>
                <a:lnTo>
                  <a:pt x="52501" y="26250"/>
                </a:lnTo>
                <a:lnTo>
                  <a:pt x="50437" y="16035"/>
                </a:lnTo>
                <a:lnTo>
                  <a:pt x="44810" y="7691"/>
                </a:lnTo>
                <a:lnTo>
                  <a:pt x="36465" y="2063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3" name="object 43"/>
          <p:cNvSpPr/>
          <p:nvPr/>
        </p:nvSpPr>
        <p:spPr>
          <a:xfrm>
            <a:off x="6009901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38" y="0"/>
                </a:moveTo>
                <a:lnTo>
                  <a:pt x="16025" y="2063"/>
                </a:lnTo>
                <a:lnTo>
                  <a:pt x="7685" y="7691"/>
                </a:lnTo>
                <a:lnTo>
                  <a:pt x="2061" y="16035"/>
                </a:lnTo>
                <a:lnTo>
                  <a:pt x="0" y="26250"/>
                </a:lnTo>
                <a:lnTo>
                  <a:pt x="2061" y="36463"/>
                </a:lnTo>
                <a:lnTo>
                  <a:pt x="7685" y="44804"/>
                </a:lnTo>
                <a:lnTo>
                  <a:pt x="16025" y="50427"/>
                </a:lnTo>
                <a:lnTo>
                  <a:pt x="26238" y="52489"/>
                </a:lnTo>
                <a:lnTo>
                  <a:pt x="36453" y="50427"/>
                </a:lnTo>
                <a:lnTo>
                  <a:pt x="44797" y="44804"/>
                </a:lnTo>
                <a:lnTo>
                  <a:pt x="50425" y="36463"/>
                </a:lnTo>
                <a:lnTo>
                  <a:pt x="52489" y="26250"/>
                </a:lnTo>
                <a:lnTo>
                  <a:pt x="50425" y="16035"/>
                </a:lnTo>
                <a:lnTo>
                  <a:pt x="44797" y="7691"/>
                </a:lnTo>
                <a:lnTo>
                  <a:pt x="36453" y="2063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4" name="object 44"/>
          <p:cNvSpPr/>
          <p:nvPr/>
        </p:nvSpPr>
        <p:spPr>
          <a:xfrm>
            <a:off x="6123810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38" y="0"/>
                </a:moveTo>
                <a:lnTo>
                  <a:pt x="16025" y="2063"/>
                </a:lnTo>
                <a:lnTo>
                  <a:pt x="7685" y="7691"/>
                </a:lnTo>
                <a:lnTo>
                  <a:pt x="2061" y="16035"/>
                </a:lnTo>
                <a:lnTo>
                  <a:pt x="0" y="26250"/>
                </a:lnTo>
                <a:lnTo>
                  <a:pt x="2061" y="36463"/>
                </a:lnTo>
                <a:lnTo>
                  <a:pt x="7685" y="44804"/>
                </a:lnTo>
                <a:lnTo>
                  <a:pt x="16025" y="50427"/>
                </a:lnTo>
                <a:lnTo>
                  <a:pt x="26238" y="52489"/>
                </a:lnTo>
                <a:lnTo>
                  <a:pt x="36453" y="50427"/>
                </a:lnTo>
                <a:lnTo>
                  <a:pt x="44797" y="44804"/>
                </a:lnTo>
                <a:lnTo>
                  <a:pt x="50425" y="36463"/>
                </a:lnTo>
                <a:lnTo>
                  <a:pt x="52489" y="26250"/>
                </a:lnTo>
                <a:lnTo>
                  <a:pt x="50425" y="16035"/>
                </a:lnTo>
                <a:lnTo>
                  <a:pt x="44797" y="7691"/>
                </a:lnTo>
                <a:lnTo>
                  <a:pt x="36453" y="2063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5" name="object 45"/>
          <p:cNvSpPr/>
          <p:nvPr/>
        </p:nvSpPr>
        <p:spPr>
          <a:xfrm>
            <a:off x="6237719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89" y="0"/>
                </a:moveTo>
                <a:lnTo>
                  <a:pt x="16073" y="2063"/>
                </a:lnTo>
                <a:lnTo>
                  <a:pt x="7715" y="7691"/>
                </a:lnTo>
                <a:lnTo>
                  <a:pt x="2071" y="16035"/>
                </a:lnTo>
                <a:lnTo>
                  <a:pt x="0" y="26250"/>
                </a:lnTo>
                <a:lnTo>
                  <a:pt x="2071" y="36463"/>
                </a:lnTo>
                <a:lnTo>
                  <a:pt x="7715" y="44804"/>
                </a:lnTo>
                <a:lnTo>
                  <a:pt x="16073" y="50427"/>
                </a:lnTo>
                <a:lnTo>
                  <a:pt x="26289" y="52489"/>
                </a:lnTo>
                <a:lnTo>
                  <a:pt x="36484" y="50427"/>
                </a:lnTo>
                <a:lnTo>
                  <a:pt x="44799" y="44804"/>
                </a:lnTo>
                <a:lnTo>
                  <a:pt x="50399" y="36463"/>
                </a:lnTo>
                <a:lnTo>
                  <a:pt x="52451" y="26250"/>
                </a:lnTo>
                <a:lnTo>
                  <a:pt x="50399" y="16035"/>
                </a:lnTo>
                <a:lnTo>
                  <a:pt x="44799" y="7691"/>
                </a:lnTo>
                <a:lnTo>
                  <a:pt x="36484" y="2063"/>
                </a:lnTo>
                <a:lnTo>
                  <a:pt x="26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6" name="object 46"/>
          <p:cNvSpPr/>
          <p:nvPr/>
        </p:nvSpPr>
        <p:spPr>
          <a:xfrm>
            <a:off x="4756896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50" y="0"/>
                </a:moveTo>
                <a:lnTo>
                  <a:pt x="16035" y="2063"/>
                </a:lnTo>
                <a:lnTo>
                  <a:pt x="7691" y="7691"/>
                </a:lnTo>
                <a:lnTo>
                  <a:pt x="2063" y="16035"/>
                </a:lnTo>
                <a:lnTo>
                  <a:pt x="0" y="26250"/>
                </a:lnTo>
                <a:lnTo>
                  <a:pt x="2063" y="36463"/>
                </a:lnTo>
                <a:lnTo>
                  <a:pt x="7691" y="44804"/>
                </a:lnTo>
                <a:lnTo>
                  <a:pt x="16035" y="50427"/>
                </a:lnTo>
                <a:lnTo>
                  <a:pt x="26250" y="52489"/>
                </a:lnTo>
                <a:lnTo>
                  <a:pt x="36463" y="50427"/>
                </a:lnTo>
                <a:lnTo>
                  <a:pt x="44804" y="44804"/>
                </a:lnTo>
                <a:lnTo>
                  <a:pt x="50427" y="36463"/>
                </a:lnTo>
                <a:lnTo>
                  <a:pt x="52489" y="26250"/>
                </a:lnTo>
                <a:lnTo>
                  <a:pt x="50427" y="16035"/>
                </a:lnTo>
                <a:lnTo>
                  <a:pt x="44804" y="7691"/>
                </a:lnTo>
                <a:lnTo>
                  <a:pt x="36463" y="2063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7" name="object 47"/>
          <p:cNvSpPr/>
          <p:nvPr/>
        </p:nvSpPr>
        <p:spPr>
          <a:xfrm>
            <a:off x="4870805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50" y="0"/>
                </a:moveTo>
                <a:lnTo>
                  <a:pt x="16035" y="2063"/>
                </a:lnTo>
                <a:lnTo>
                  <a:pt x="7691" y="7691"/>
                </a:lnTo>
                <a:lnTo>
                  <a:pt x="2063" y="16035"/>
                </a:lnTo>
                <a:lnTo>
                  <a:pt x="0" y="26250"/>
                </a:lnTo>
                <a:lnTo>
                  <a:pt x="2063" y="36463"/>
                </a:lnTo>
                <a:lnTo>
                  <a:pt x="7691" y="44804"/>
                </a:lnTo>
                <a:lnTo>
                  <a:pt x="16035" y="50427"/>
                </a:lnTo>
                <a:lnTo>
                  <a:pt x="26250" y="52489"/>
                </a:lnTo>
                <a:lnTo>
                  <a:pt x="36463" y="50427"/>
                </a:lnTo>
                <a:lnTo>
                  <a:pt x="44804" y="44804"/>
                </a:lnTo>
                <a:lnTo>
                  <a:pt x="50427" y="36463"/>
                </a:lnTo>
                <a:lnTo>
                  <a:pt x="52489" y="26250"/>
                </a:lnTo>
                <a:lnTo>
                  <a:pt x="50427" y="16035"/>
                </a:lnTo>
                <a:lnTo>
                  <a:pt x="44804" y="7691"/>
                </a:lnTo>
                <a:lnTo>
                  <a:pt x="36463" y="2063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8" name="object 48"/>
          <p:cNvSpPr/>
          <p:nvPr/>
        </p:nvSpPr>
        <p:spPr>
          <a:xfrm>
            <a:off x="4984713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50" y="0"/>
                </a:moveTo>
                <a:lnTo>
                  <a:pt x="16035" y="2063"/>
                </a:lnTo>
                <a:lnTo>
                  <a:pt x="7691" y="7691"/>
                </a:lnTo>
                <a:lnTo>
                  <a:pt x="2063" y="16035"/>
                </a:lnTo>
                <a:lnTo>
                  <a:pt x="0" y="26250"/>
                </a:lnTo>
                <a:lnTo>
                  <a:pt x="2063" y="36463"/>
                </a:lnTo>
                <a:lnTo>
                  <a:pt x="7691" y="44804"/>
                </a:lnTo>
                <a:lnTo>
                  <a:pt x="16035" y="50427"/>
                </a:lnTo>
                <a:lnTo>
                  <a:pt x="26250" y="52489"/>
                </a:lnTo>
                <a:lnTo>
                  <a:pt x="36463" y="50427"/>
                </a:lnTo>
                <a:lnTo>
                  <a:pt x="44804" y="44804"/>
                </a:lnTo>
                <a:lnTo>
                  <a:pt x="50427" y="36463"/>
                </a:lnTo>
                <a:lnTo>
                  <a:pt x="52489" y="26250"/>
                </a:lnTo>
                <a:lnTo>
                  <a:pt x="50427" y="16035"/>
                </a:lnTo>
                <a:lnTo>
                  <a:pt x="44804" y="7691"/>
                </a:lnTo>
                <a:lnTo>
                  <a:pt x="36463" y="2063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49" name="object 49"/>
          <p:cNvSpPr/>
          <p:nvPr/>
        </p:nvSpPr>
        <p:spPr>
          <a:xfrm>
            <a:off x="5098627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38" y="0"/>
                </a:moveTo>
                <a:lnTo>
                  <a:pt x="16025" y="2063"/>
                </a:lnTo>
                <a:lnTo>
                  <a:pt x="7685" y="7691"/>
                </a:lnTo>
                <a:lnTo>
                  <a:pt x="2061" y="16035"/>
                </a:lnTo>
                <a:lnTo>
                  <a:pt x="0" y="26250"/>
                </a:lnTo>
                <a:lnTo>
                  <a:pt x="2061" y="36463"/>
                </a:lnTo>
                <a:lnTo>
                  <a:pt x="7685" y="44804"/>
                </a:lnTo>
                <a:lnTo>
                  <a:pt x="16025" y="50427"/>
                </a:lnTo>
                <a:lnTo>
                  <a:pt x="26238" y="52489"/>
                </a:lnTo>
                <a:lnTo>
                  <a:pt x="36453" y="50427"/>
                </a:lnTo>
                <a:lnTo>
                  <a:pt x="44797" y="44804"/>
                </a:lnTo>
                <a:lnTo>
                  <a:pt x="50425" y="36463"/>
                </a:lnTo>
                <a:lnTo>
                  <a:pt x="52489" y="26250"/>
                </a:lnTo>
                <a:lnTo>
                  <a:pt x="50425" y="16035"/>
                </a:lnTo>
                <a:lnTo>
                  <a:pt x="44797" y="7691"/>
                </a:lnTo>
                <a:lnTo>
                  <a:pt x="36453" y="2063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0" name="object 50"/>
          <p:cNvSpPr/>
          <p:nvPr/>
        </p:nvSpPr>
        <p:spPr>
          <a:xfrm>
            <a:off x="5212536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38" y="0"/>
                </a:moveTo>
                <a:lnTo>
                  <a:pt x="16025" y="2063"/>
                </a:lnTo>
                <a:lnTo>
                  <a:pt x="7685" y="7691"/>
                </a:lnTo>
                <a:lnTo>
                  <a:pt x="2061" y="16035"/>
                </a:lnTo>
                <a:lnTo>
                  <a:pt x="0" y="26250"/>
                </a:lnTo>
                <a:lnTo>
                  <a:pt x="2061" y="36463"/>
                </a:lnTo>
                <a:lnTo>
                  <a:pt x="7685" y="44804"/>
                </a:lnTo>
                <a:lnTo>
                  <a:pt x="16025" y="50427"/>
                </a:lnTo>
                <a:lnTo>
                  <a:pt x="26238" y="52489"/>
                </a:lnTo>
                <a:lnTo>
                  <a:pt x="36453" y="50427"/>
                </a:lnTo>
                <a:lnTo>
                  <a:pt x="44797" y="44804"/>
                </a:lnTo>
                <a:lnTo>
                  <a:pt x="50425" y="36463"/>
                </a:lnTo>
                <a:lnTo>
                  <a:pt x="52489" y="26250"/>
                </a:lnTo>
                <a:lnTo>
                  <a:pt x="50425" y="16035"/>
                </a:lnTo>
                <a:lnTo>
                  <a:pt x="44797" y="7691"/>
                </a:lnTo>
                <a:lnTo>
                  <a:pt x="36453" y="2063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1" name="object 51"/>
          <p:cNvSpPr/>
          <p:nvPr/>
        </p:nvSpPr>
        <p:spPr>
          <a:xfrm>
            <a:off x="5326445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38" y="0"/>
                </a:moveTo>
                <a:lnTo>
                  <a:pt x="16025" y="2063"/>
                </a:lnTo>
                <a:lnTo>
                  <a:pt x="7685" y="7691"/>
                </a:lnTo>
                <a:lnTo>
                  <a:pt x="2061" y="16035"/>
                </a:lnTo>
                <a:lnTo>
                  <a:pt x="0" y="26250"/>
                </a:lnTo>
                <a:lnTo>
                  <a:pt x="2061" y="36463"/>
                </a:lnTo>
                <a:lnTo>
                  <a:pt x="7685" y="44804"/>
                </a:lnTo>
                <a:lnTo>
                  <a:pt x="16025" y="50427"/>
                </a:lnTo>
                <a:lnTo>
                  <a:pt x="26238" y="52489"/>
                </a:lnTo>
                <a:lnTo>
                  <a:pt x="36453" y="50427"/>
                </a:lnTo>
                <a:lnTo>
                  <a:pt x="44797" y="44804"/>
                </a:lnTo>
                <a:lnTo>
                  <a:pt x="50425" y="36463"/>
                </a:lnTo>
                <a:lnTo>
                  <a:pt x="52489" y="26250"/>
                </a:lnTo>
                <a:lnTo>
                  <a:pt x="50425" y="16035"/>
                </a:lnTo>
                <a:lnTo>
                  <a:pt x="44797" y="7691"/>
                </a:lnTo>
                <a:lnTo>
                  <a:pt x="36453" y="2063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2" name="object 52"/>
          <p:cNvSpPr/>
          <p:nvPr/>
        </p:nvSpPr>
        <p:spPr>
          <a:xfrm>
            <a:off x="5440353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50" y="0"/>
                </a:moveTo>
                <a:lnTo>
                  <a:pt x="16035" y="2063"/>
                </a:lnTo>
                <a:lnTo>
                  <a:pt x="7691" y="7691"/>
                </a:lnTo>
                <a:lnTo>
                  <a:pt x="2063" y="16035"/>
                </a:lnTo>
                <a:lnTo>
                  <a:pt x="0" y="26250"/>
                </a:lnTo>
                <a:lnTo>
                  <a:pt x="2063" y="36463"/>
                </a:lnTo>
                <a:lnTo>
                  <a:pt x="7691" y="44804"/>
                </a:lnTo>
                <a:lnTo>
                  <a:pt x="16035" y="50427"/>
                </a:lnTo>
                <a:lnTo>
                  <a:pt x="26250" y="52489"/>
                </a:lnTo>
                <a:lnTo>
                  <a:pt x="36463" y="50427"/>
                </a:lnTo>
                <a:lnTo>
                  <a:pt x="44804" y="44804"/>
                </a:lnTo>
                <a:lnTo>
                  <a:pt x="50427" y="36463"/>
                </a:lnTo>
                <a:lnTo>
                  <a:pt x="52489" y="26250"/>
                </a:lnTo>
                <a:lnTo>
                  <a:pt x="50427" y="16035"/>
                </a:lnTo>
                <a:lnTo>
                  <a:pt x="44804" y="7691"/>
                </a:lnTo>
                <a:lnTo>
                  <a:pt x="36463" y="2063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3" name="object 53"/>
          <p:cNvSpPr/>
          <p:nvPr/>
        </p:nvSpPr>
        <p:spPr>
          <a:xfrm>
            <a:off x="2934346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38" y="0"/>
                </a:moveTo>
                <a:lnTo>
                  <a:pt x="16025" y="2063"/>
                </a:lnTo>
                <a:lnTo>
                  <a:pt x="7685" y="7691"/>
                </a:lnTo>
                <a:lnTo>
                  <a:pt x="2061" y="16035"/>
                </a:lnTo>
                <a:lnTo>
                  <a:pt x="0" y="26250"/>
                </a:lnTo>
                <a:lnTo>
                  <a:pt x="2061" y="36463"/>
                </a:lnTo>
                <a:lnTo>
                  <a:pt x="7685" y="44804"/>
                </a:lnTo>
                <a:lnTo>
                  <a:pt x="16025" y="50427"/>
                </a:lnTo>
                <a:lnTo>
                  <a:pt x="26238" y="52489"/>
                </a:lnTo>
                <a:lnTo>
                  <a:pt x="36453" y="50427"/>
                </a:lnTo>
                <a:lnTo>
                  <a:pt x="44797" y="44804"/>
                </a:lnTo>
                <a:lnTo>
                  <a:pt x="50425" y="36463"/>
                </a:lnTo>
                <a:lnTo>
                  <a:pt x="52489" y="26250"/>
                </a:lnTo>
                <a:lnTo>
                  <a:pt x="50425" y="16035"/>
                </a:lnTo>
                <a:lnTo>
                  <a:pt x="44797" y="7691"/>
                </a:lnTo>
                <a:lnTo>
                  <a:pt x="36453" y="2063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4" name="object 54"/>
          <p:cNvSpPr/>
          <p:nvPr/>
        </p:nvSpPr>
        <p:spPr>
          <a:xfrm>
            <a:off x="3048255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38" y="0"/>
                </a:moveTo>
                <a:lnTo>
                  <a:pt x="16025" y="2063"/>
                </a:lnTo>
                <a:lnTo>
                  <a:pt x="7685" y="7691"/>
                </a:lnTo>
                <a:lnTo>
                  <a:pt x="2061" y="16035"/>
                </a:lnTo>
                <a:lnTo>
                  <a:pt x="0" y="26250"/>
                </a:lnTo>
                <a:lnTo>
                  <a:pt x="2061" y="36463"/>
                </a:lnTo>
                <a:lnTo>
                  <a:pt x="7685" y="44804"/>
                </a:lnTo>
                <a:lnTo>
                  <a:pt x="16025" y="50427"/>
                </a:lnTo>
                <a:lnTo>
                  <a:pt x="26238" y="52489"/>
                </a:lnTo>
                <a:lnTo>
                  <a:pt x="36453" y="50427"/>
                </a:lnTo>
                <a:lnTo>
                  <a:pt x="44797" y="44804"/>
                </a:lnTo>
                <a:lnTo>
                  <a:pt x="50425" y="36463"/>
                </a:lnTo>
                <a:lnTo>
                  <a:pt x="52489" y="26250"/>
                </a:lnTo>
                <a:lnTo>
                  <a:pt x="50425" y="16035"/>
                </a:lnTo>
                <a:lnTo>
                  <a:pt x="44797" y="7691"/>
                </a:lnTo>
                <a:lnTo>
                  <a:pt x="36453" y="2063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5" name="object 55"/>
          <p:cNvSpPr/>
          <p:nvPr/>
        </p:nvSpPr>
        <p:spPr>
          <a:xfrm>
            <a:off x="3162163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50" y="0"/>
                </a:moveTo>
                <a:lnTo>
                  <a:pt x="16030" y="2063"/>
                </a:lnTo>
                <a:lnTo>
                  <a:pt x="7686" y="7691"/>
                </a:lnTo>
                <a:lnTo>
                  <a:pt x="2062" y="16035"/>
                </a:lnTo>
                <a:lnTo>
                  <a:pt x="0" y="26250"/>
                </a:lnTo>
                <a:lnTo>
                  <a:pt x="2062" y="36463"/>
                </a:lnTo>
                <a:lnTo>
                  <a:pt x="7686" y="44804"/>
                </a:lnTo>
                <a:lnTo>
                  <a:pt x="16030" y="50427"/>
                </a:lnTo>
                <a:lnTo>
                  <a:pt x="26250" y="52489"/>
                </a:lnTo>
                <a:lnTo>
                  <a:pt x="36463" y="50427"/>
                </a:lnTo>
                <a:lnTo>
                  <a:pt x="44804" y="44804"/>
                </a:lnTo>
                <a:lnTo>
                  <a:pt x="50427" y="36463"/>
                </a:lnTo>
                <a:lnTo>
                  <a:pt x="52489" y="26250"/>
                </a:lnTo>
                <a:lnTo>
                  <a:pt x="50427" y="16035"/>
                </a:lnTo>
                <a:lnTo>
                  <a:pt x="44804" y="7691"/>
                </a:lnTo>
                <a:lnTo>
                  <a:pt x="36463" y="2063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6" name="object 56"/>
          <p:cNvSpPr/>
          <p:nvPr/>
        </p:nvSpPr>
        <p:spPr>
          <a:xfrm>
            <a:off x="3276072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50" y="0"/>
                </a:moveTo>
                <a:lnTo>
                  <a:pt x="16035" y="2063"/>
                </a:lnTo>
                <a:lnTo>
                  <a:pt x="7691" y="7691"/>
                </a:lnTo>
                <a:lnTo>
                  <a:pt x="2063" y="16035"/>
                </a:lnTo>
                <a:lnTo>
                  <a:pt x="0" y="26250"/>
                </a:lnTo>
                <a:lnTo>
                  <a:pt x="2063" y="36463"/>
                </a:lnTo>
                <a:lnTo>
                  <a:pt x="7691" y="44804"/>
                </a:lnTo>
                <a:lnTo>
                  <a:pt x="16035" y="50427"/>
                </a:lnTo>
                <a:lnTo>
                  <a:pt x="26250" y="52489"/>
                </a:lnTo>
                <a:lnTo>
                  <a:pt x="36463" y="50427"/>
                </a:lnTo>
                <a:lnTo>
                  <a:pt x="44804" y="44804"/>
                </a:lnTo>
                <a:lnTo>
                  <a:pt x="50427" y="36463"/>
                </a:lnTo>
                <a:lnTo>
                  <a:pt x="52489" y="26250"/>
                </a:lnTo>
                <a:lnTo>
                  <a:pt x="50427" y="16035"/>
                </a:lnTo>
                <a:lnTo>
                  <a:pt x="44804" y="7691"/>
                </a:lnTo>
                <a:lnTo>
                  <a:pt x="36463" y="2063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7" name="object 57"/>
          <p:cNvSpPr/>
          <p:nvPr/>
        </p:nvSpPr>
        <p:spPr>
          <a:xfrm>
            <a:off x="3389981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50" y="0"/>
                </a:moveTo>
                <a:lnTo>
                  <a:pt x="16035" y="2063"/>
                </a:lnTo>
                <a:lnTo>
                  <a:pt x="7691" y="7691"/>
                </a:lnTo>
                <a:lnTo>
                  <a:pt x="2063" y="16035"/>
                </a:lnTo>
                <a:lnTo>
                  <a:pt x="0" y="26250"/>
                </a:lnTo>
                <a:lnTo>
                  <a:pt x="2063" y="36463"/>
                </a:lnTo>
                <a:lnTo>
                  <a:pt x="7691" y="44804"/>
                </a:lnTo>
                <a:lnTo>
                  <a:pt x="16035" y="50427"/>
                </a:lnTo>
                <a:lnTo>
                  <a:pt x="26250" y="52489"/>
                </a:lnTo>
                <a:lnTo>
                  <a:pt x="36463" y="50427"/>
                </a:lnTo>
                <a:lnTo>
                  <a:pt x="44804" y="44804"/>
                </a:lnTo>
                <a:lnTo>
                  <a:pt x="50427" y="36463"/>
                </a:lnTo>
                <a:lnTo>
                  <a:pt x="52489" y="26250"/>
                </a:lnTo>
                <a:lnTo>
                  <a:pt x="50427" y="16035"/>
                </a:lnTo>
                <a:lnTo>
                  <a:pt x="44804" y="7691"/>
                </a:lnTo>
                <a:lnTo>
                  <a:pt x="36463" y="2063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8" name="object 58"/>
          <p:cNvSpPr/>
          <p:nvPr/>
        </p:nvSpPr>
        <p:spPr>
          <a:xfrm>
            <a:off x="3503890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50" y="0"/>
                </a:moveTo>
                <a:lnTo>
                  <a:pt x="16035" y="2063"/>
                </a:lnTo>
                <a:lnTo>
                  <a:pt x="7691" y="7691"/>
                </a:lnTo>
                <a:lnTo>
                  <a:pt x="2063" y="16035"/>
                </a:lnTo>
                <a:lnTo>
                  <a:pt x="0" y="26250"/>
                </a:lnTo>
                <a:lnTo>
                  <a:pt x="2063" y="36463"/>
                </a:lnTo>
                <a:lnTo>
                  <a:pt x="7691" y="44804"/>
                </a:lnTo>
                <a:lnTo>
                  <a:pt x="16035" y="50427"/>
                </a:lnTo>
                <a:lnTo>
                  <a:pt x="26250" y="52489"/>
                </a:lnTo>
                <a:lnTo>
                  <a:pt x="36465" y="50427"/>
                </a:lnTo>
                <a:lnTo>
                  <a:pt x="44810" y="44804"/>
                </a:lnTo>
                <a:lnTo>
                  <a:pt x="50437" y="36463"/>
                </a:lnTo>
                <a:lnTo>
                  <a:pt x="52501" y="26250"/>
                </a:lnTo>
                <a:lnTo>
                  <a:pt x="50437" y="16035"/>
                </a:lnTo>
                <a:lnTo>
                  <a:pt x="44810" y="7691"/>
                </a:lnTo>
                <a:lnTo>
                  <a:pt x="36465" y="2063"/>
                </a:lnTo>
                <a:lnTo>
                  <a:pt x="2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59" name="object 59"/>
          <p:cNvSpPr/>
          <p:nvPr/>
        </p:nvSpPr>
        <p:spPr>
          <a:xfrm>
            <a:off x="3617804" y="3076042"/>
            <a:ext cx="22876" cy="22876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238" y="0"/>
                </a:moveTo>
                <a:lnTo>
                  <a:pt x="16025" y="2063"/>
                </a:lnTo>
                <a:lnTo>
                  <a:pt x="7685" y="7691"/>
                </a:lnTo>
                <a:lnTo>
                  <a:pt x="2061" y="16035"/>
                </a:lnTo>
                <a:lnTo>
                  <a:pt x="0" y="26250"/>
                </a:lnTo>
                <a:lnTo>
                  <a:pt x="2061" y="36463"/>
                </a:lnTo>
                <a:lnTo>
                  <a:pt x="7685" y="44804"/>
                </a:lnTo>
                <a:lnTo>
                  <a:pt x="16025" y="50427"/>
                </a:lnTo>
                <a:lnTo>
                  <a:pt x="26238" y="52489"/>
                </a:lnTo>
                <a:lnTo>
                  <a:pt x="36451" y="50427"/>
                </a:lnTo>
                <a:lnTo>
                  <a:pt x="44791" y="44804"/>
                </a:lnTo>
                <a:lnTo>
                  <a:pt x="50414" y="36463"/>
                </a:lnTo>
                <a:lnTo>
                  <a:pt x="52476" y="26250"/>
                </a:lnTo>
                <a:lnTo>
                  <a:pt x="50414" y="16035"/>
                </a:lnTo>
                <a:lnTo>
                  <a:pt x="44791" y="7691"/>
                </a:lnTo>
                <a:lnTo>
                  <a:pt x="36451" y="2063"/>
                </a:lnTo>
                <a:lnTo>
                  <a:pt x="262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0" name="object 60"/>
          <p:cNvSpPr/>
          <p:nvPr/>
        </p:nvSpPr>
        <p:spPr>
          <a:xfrm>
            <a:off x="2062223" y="2614708"/>
            <a:ext cx="718340" cy="9198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1" name="object 61"/>
          <p:cNvSpPr/>
          <p:nvPr/>
        </p:nvSpPr>
        <p:spPr>
          <a:xfrm>
            <a:off x="3842058" y="2614708"/>
            <a:ext cx="718340" cy="9198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2" name="object 62"/>
          <p:cNvSpPr/>
          <p:nvPr/>
        </p:nvSpPr>
        <p:spPr>
          <a:xfrm>
            <a:off x="1051278" y="2614708"/>
            <a:ext cx="718340" cy="9198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3" name="object 63"/>
          <p:cNvSpPr/>
          <p:nvPr/>
        </p:nvSpPr>
        <p:spPr>
          <a:xfrm>
            <a:off x="1022801" y="3713223"/>
            <a:ext cx="58380" cy="583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4" name="object 64"/>
          <p:cNvSpPr/>
          <p:nvPr/>
        </p:nvSpPr>
        <p:spPr>
          <a:xfrm>
            <a:off x="1193661" y="3713223"/>
            <a:ext cx="58381" cy="583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5" name="object 65"/>
          <p:cNvSpPr/>
          <p:nvPr/>
        </p:nvSpPr>
        <p:spPr>
          <a:xfrm>
            <a:off x="1279095" y="3713223"/>
            <a:ext cx="58381" cy="583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6" name="object 66"/>
          <p:cNvSpPr/>
          <p:nvPr/>
        </p:nvSpPr>
        <p:spPr>
          <a:xfrm>
            <a:off x="1108232" y="3713223"/>
            <a:ext cx="58381" cy="58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7" name="object 67"/>
          <p:cNvSpPr/>
          <p:nvPr/>
        </p:nvSpPr>
        <p:spPr>
          <a:xfrm>
            <a:off x="1364532" y="3713223"/>
            <a:ext cx="58375" cy="583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8" name="object 68"/>
          <p:cNvSpPr/>
          <p:nvPr/>
        </p:nvSpPr>
        <p:spPr>
          <a:xfrm>
            <a:off x="1449960" y="3713223"/>
            <a:ext cx="58381" cy="583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69" name="object 69"/>
          <p:cNvSpPr/>
          <p:nvPr/>
        </p:nvSpPr>
        <p:spPr>
          <a:xfrm>
            <a:off x="1535393" y="3713223"/>
            <a:ext cx="58381" cy="583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0" name="object 70"/>
          <p:cNvSpPr/>
          <p:nvPr/>
        </p:nvSpPr>
        <p:spPr>
          <a:xfrm>
            <a:off x="1620826" y="3713223"/>
            <a:ext cx="58375" cy="583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1" name="object 71"/>
          <p:cNvSpPr/>
          <p:nvPr/>
        </p:nvSpPr>
        <p:spPr>
          <a:xfrm>
            <a:off x="1706258" y="3713223"/>
            <a:ext cx="58375" cy="58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2" name="object 72"/>
          <p:cNvSpPr/>
          <p:nvPr/>
        </p:nvSpPr>
        <p:spPr>
          <a:xfrm>
            <a:off x="2033747" y="3713223"/>
            <a:ext cx="58381" cy="583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3" name="object 73"/>
          <p:cNvSpPr/>
          <p:nvPr/>
        </p:nvSpPr>
        <p:spPr>
          <a:xfrm>
            <a:off x="2204612" y="3713223"/>
            <a:ext cx="58375" cy="583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4" name="object 74"/>
          <p:cNvSpPr/>
          <p:nvPr/>
        </p:nvSpPr>
        <p:spPr>
          <a:xfrm>
            <a:off x="2290044" y="3713223"/>
            <a:ext cx="58375" cy="583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5" name="object 75"/>
          <p:cNvSpPr/>
          <p:nvPr/>
        </p:nvSpPr>
        <p:spPr>
          <a:xfrm>
            <a:off x="2119180" y="3713223"/>
            <a:ext cx="58381" cy="583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6" name="object 76"/>
          <p:cNvSpPr/>
          <p:nvPr/>
        </p:nvSpPr>
        <p:spPr>
          <a:xfrm>
            <a:off x="2375478" y="3713223"/>
            <a:ext cx="58375" cy="58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7" name="object 77"/>
          <p:cNvSpPr/>
          <p:nvPr/>
        </p:nvSpPr>
        <p:spPr>
          <a:xfrm>
            <a:off x="2460906" y="3713223"/>
            <a:ext cx="58381" cy="583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8" name="object 78"/>
          <p:cNvSpPr/>
          <p:nvPr/>
        </p:nvSpPr>
        <p:spPr>
          <a:xfrm>
            <a:off x="2546339" y="3713223"/>
            <a:ext cx="58381" cy="583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79" name="object 79"/>
          <p:cNvSpPr/>
          <p:nvPr/>
        </p:nvSpPr>
        <p:spPr>
          <a:xfrm>
            <a:off x="2631771" y="3713223"/>
            <a:ext cx="58381" cy="583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0" name="object 80"/>
          <p:cNvSpPr/>
          <p:nvPr/>
        </p:nvSpPr>
        <p:spPr>
          <a:xfrm>
            <a:off x="2717203" y="3713223"/>
            <a:ext cx="58375" cy="583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1" name="object 81"/>
          <p:cNvSpPr/>
          <p:nvPr/>
        </p:nvSpPr>
        <p:spPr>
          <a:xfrm>
            <a:off x="3813582" y="3713223"/>
            <a:ext cx="58381" cy="583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2" name="object 82"/>
          <p:cNvSpPr/>
          <p:nvPr/>
        </p:nvSpPr>
        <p:spPr>
          <a:xfrm>
            <a:off x="3984448" y="3713223"/>
            <a:ext cx="58375" cy="583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3" name="object 83"/>
          <p:cNvSpPr/>
          <p:nvPr/>
        </p:nvSpPr>
        <p:spPr>
          <a:xfrm>
            <a:off x="4069875" y="3713223"/>
            <a:ext cx="58381" cy="583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4" name="object 84"/>
          <p:cNvSpPr/>
          <p:nvPr/>
        </p:nvSpPr>
        <p:spPr>
          <a:xfrm>
            <a:off x="3899015" y="3713223"/>
            <a:ext cx="58381" cy="583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5" name="object 85"/>
          <p:cNvSpPr/>
          <p:nvPr/>
        </p:nvSpPr>
        <p:spPr>
          <a:xfrm>
            <a:off x="4155309" y="3713223"/>
            <a:ext cx="58381" cy="583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6" name="object 86"/>
          <p:cNvSpPr/>
          <p:nvPr/>
        </p:nvSpPr>
        <p:spPr>
          <a:xfrm>
            <a:off x="4240741" y="3713223"/>
            <a:ext cx="58381" cy="583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7" name="object 87"/>
          <p:cNvSpPr/>
          <p:nvPr/>
        </p:nvSpPr>
        <p:spPr>
          <a:xfrm>
            <a:off x="4326174" y="3713223"/>
            <a:ext cx="58381" cy="583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8" name="object 88"/>
          <p:cNvSpPr/>
          <p:nvPr/>
        </p:nvSpPr>
        <p:spPr>
          <a:xfrm>
            <a:off x="4411607" y="3713223"/>
            <a:ext cx="58381" cy="583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89" name="object 89"/>
          <p:cNvSpPr/>
          <p:nvPr/>
        </p:nvSpPr>
        <p:spPr>
          <a:xfrm>
            <a:off x="4497040" y="3713223"/>
            <a:ext cx="58375" cy="583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0" name="object 90"/>
          <p:cNvSpPr/>
          <p:nvPr/>
        </p:nvSpPr>
        <p:spPr>
          <a:xfrm>
            <a:off x="3757338" y="3656979"/>
            <a:ext cx="854384" cy="170878"/>
          </a:xfrm>
          <a:custGeom>
            <a:avLst/>
            <a:gdLst/>
            <a:ahLst/>
            <a:cxnLst/>
            <a:rect l="l" t="t" r="r" b="b"/>
            <a:pathLst>
              <a:path w="1968500" h="393700">
                <a:moveTo>
                  <a:pt x="0" y="393670"/>
                </a:moveTo>
                <a:lnTo>
                  <a:pt x="1968360" y="393670"/>
                </a:lnTo>
                <a:lnTo>
                  <a:pt x="1968360" y="0"/>
                </a:lnTo>
                <a:lnTo>
                  <a:pt x="0" y="0"/>
                </a:lnTo>
                <a:lnTo>
                  <a:pt x="0" y="393670"/>
                </a:lnTo>
                <a:close/>
              </a:path>
            </a:pathLst>
          </a:custGeom>
          <a:ln w="1968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1" name="object 91"/>
          <p:cNvSpPr txBox="1"/>
          <p:nvPr/>
        </p:nvSpPr>
        <p:spPr>
          <a:xfrm>
            <a:off x="989524" y="1581164"/>
            <a:ext cx="37758" cy="46691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260" spc="2" dirty="0">
                <a:solidFill>
                  <a:srgbClr val="FFFFFF"/>
                </a:solidFill>
                <a:latin typeface="Times New Roman"/>
                <a:cs typeface="Times New Roman"/>
              </a:rPr>
              <a:t>hi</a:t>
            </a:r>
            <a:endParaRPr sz="26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499893" y="4087170"/>
            <a:ext cx="45199" cy="46691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260" spc="4" dirty="0">
                <a:solidFill>
                  <a:srgbClr val="FFFFFF"/>
                </a:solidFill>
                <a:latin typeface="Times New Roman"/>
                <a:cs typeface="Times New Roman"/>
              </a:rPr>
              <a:t>Hi</a:t>
            </a:r>
            <a:endParaRPr sz="26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751825" y="3793856"/>
            <a:ext cx="868440" cy="350278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1107" b="1" spc="9" dirty="0">
                <a:solidFill>
                  <a:srgbClr val="0000FF"/>
                </a:solidFill>
                <a:latin typeface="Arial"/>
                <a:cs typeface="Arial"/>
              </a:rPr>
              <a:t>B </a:t>
            </a:r>
            <a:r>
              <a:rPr sz="1107" b="1" spc="2" dirty="0">
                <a:solidFill>
                  <a:srgbClr val="0000FF"/>
                </a:solidFill>
                <a:latin typeface="Arial"/>
                <a:cs typeface="Arial"/>
              </a:rPr>
              <a:t>I </a:t>
            </a:r>
            <a:r>
              <a:rPr sz="1107" b="1" spc="9" dirty="0">
                <a:solidFill>
                  <a:srgbClr val="0000FF"/>
                </a:solidFill>
                <a:latin typeface="Arial"/>
                <a:cs typeface="Arial"/>
              </a:rPr>
              <a:t>N </a:t>
            </a:r>
            <a:r>
              <a:rPr sz="1107" b="1" spc="11" dirty="0">
                <a:solidFill>
                  <a:srgbClr val="0000FF"/>
                </a:solidFill>
                <a:latin typeface="Arial"/>
                <a:cs typeface="Arial"/>
              </a:rPr>
              <a:t>G O</a:t>
            </a:r>
            <a:r>
              <a:rPr sz="1107" b="1" spc="9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352" b="1" spc="2" baseline="-5393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endParaRPr sz="3352" baseline="-5393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034460" y="3073192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5" h="1050289">
                <a:moveTo>
                  <a:pt x="131229" y="1049794"/>
                </a:moveTo>
                <a:lnTo>
                  <a:pt x="108753" y="1005285"/>
                </a:lnTo>
                <a:lnTo>
                  <a:pt x="88332" y="959918"/>
                </a:lnTo>
                <a:lnTo>
                  <a:pt x="69985" y="913767"/>
                </a:lnTo>
                <a:lnTo>
                  <a:pt x="53729" y="866903"/>
                </a:lnTo>
                <a:lnTo>
                  <a:pt x="39582" y="819397"/>
                </a:lnTo>
                <a:lnTo>
                  <a:pt x="27562" y="771321"/>
                </a:lnTo>
                <a:lnTo>
                  <a:pt x="17688" y="722747"/>
                </a:lnTo>
                <a:lnTo>
                  <a:pt x="9976" y="673747"/>
                </a:lnTo>
                <a:lnTo>
                  <a:pt x="4446" y="624392"/>
                </a:lnTo>
                <a:lnTo>
                  <a:pt x="1114" y="574753"/>
                </a:lnTo>
                <a:lnTo>
                  <a:pt x="0" y="524903"/>
                </a:lnTo>
                <a:lnTo>
                  <a:pt x="1114" y="475053"/>
                </a:lnTo>
                <a:lnTo>
                  <a:pt x="4446" y="425414"/>
                </a:lnTo>
                <a:lnTo>
                  <a:pt x="9976" y="376057"/>
                </a:lnTo>
                <a:lnTo>
                  <a:pt x="17688" y="327055"/>
                </a:lnTo>
                <a:lnTo>
                  <a:pt x="27562" y="278480"/>
                </a:lnTo>
                <a:lnTo>
                  <a:pt x="39582" y="230402"/>
                </a:lnTo>
                <a:lnTo>
                  <a:pt x="53729" y="182895"/>
                </a:lnTo>
                <a:lnTo>
                  <a:pt x="69985" y="136029"/>
                </a:lnTo>
                <a:lnTo>
                  <a:pt x="88332" y="89876"/>
                </a:lnTo>
                <a:lnTo>
                  <a:pt x="108753" y="44509"/>
                </a:lnTo>
                <a:lnTo>
                  <a:pt x="131229" y="0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5" name="object 95"/>
          <p:cNvSpPr/>
          <p:nvPr/>
        </p:nvSpPr>
        <p:spPr>
          <a:xfrm>
            <a:off x="2717917" y="3073192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5" h="1050289">
                <a:moveTo>
                  <a:pt x="0" y="0"/>
                </a:moveTo>
                <a:lnTo>
                  <a:pt x="22475" y="44509"/>
                </a:lnTo>
                <a:lnTo>
                  <a:pt x="42895" y="89876"/>
                </a:lnTo>
                <a:lnTo>
                  <a:pt x="61241" y="136029"/>
                </a:lnTo>
                <a:lnTo>
                  <a:pt x="77495" y="182895"/>
                </a:lnTo>
                <a:lnTo>
                  <a:pt x="91640" y="230402"/>
                </a:lnTo>
                <a:lnTo>
                  <a:pt x="103659" y="278480"/>
                </a:lnTo>
                <a:lnTo>
                  <a:pt x="113532" y="327055"/>
                </a:lnTo>
                <a:lnTo>
                  <a:pt x="121242" y="376057"/>
                </a:lnTo>
                <a:lnTo>
                  <a:pt x="126771" y="425414"/>
                </a:lnTo>
                <a:lnTo>
                  <a:pt x="130102" y="475053"/>
                </a:lnTo>
                <a:lnTo>
                  <a:pt x="131216" y="524903"/>
                </a:lnTo>
                <a:lnTo>
                  <a:pt x="130102" y="574753"/>
                </a:lnTo>
                <a:lnTo>
                  <a:pt x="126771" y="624392"/>
                </a:lnTo>
                <a:lnTo>
                  <a:pt x="121242" y="673747"/>
                </a:lnTo>
                <a:lnTo>
                  <a:pt x="113532" y="722747"/>
                </a:lnTo>
                <a:lnTo>
                  <a:pt x="103659" y="771321"/>
                </a:lnTo>
                <a:lnTo>
                  <a:pt x="91640" y="819397"/>
                </a:lnTo>
                <a:lnTo>
                  <a:pt x="77495" y="866903"/>
                </a:lnTo>
                <a:lnTo>
                  <a:pt x="61241" y="913767"/>
                </a:lnTo>
                <a:lnTo>
                  <a:pt x="42895" y="959918"/>
                </a:lnTo>
                <a:lnTo>
                  <a:pt x="22475" y="1005285"/>
                </a:lnTo>
                <a:lnTo>
                  <a:pt x="0" y="1049794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6" name="object 96"/>
          <p:cNvSpPr/>
          <p:nvPr/>
        </p:nvSpPr>
        <p:spPr>
          <a:xfrm>
            <a:off x="2091417" y="2617558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5" h="1050289">
                <a:moveTo>
                  <a:pt x="0" y="0"/>
                </a:moveTo>
                <a:lnTo>
                  <a:pt x="22472" y="44509"/>
                </a:lnTo>
                <a:lnTo>
                  <a:pt x="42890" y="89876"/>
                </a:lnTo>
                <a:lnTo>
                  <a:pt x="61235" y="136029"/>
                </a:lnTo>
                <a:lnTo>
                  <a:pt x="77490" y="182894"/>
                </a:lnTo>
                <a:lnTo>
                  <a:pt x="91635" y="230401"/>
                </a:lnTo>
                <a:lnTo>
                  <a:pt x="103654" y="278478"/>
                </a:lnTo>
                <a:lnTo>
                  <a:pt x="113528" y="327052"/>
                </a:lnTo>
                <a:lnTo>
                  <a:pt x="121240" y="376052"/>
                </a:lnTo>
                <a:lnTo>
                  <a:pt x="126770" y="425407"/>
                </a:lnTo>
                <a:lnTo>
                  <a:pt x="130101" y="475043"/>
                </a:lnTo>
                <a:lnTo>
                  <a:pt x="131216" y="524891"/>
                </a:lnTo>
                <a:lnTo>
                  <a:pt x="130101" y="574741"/>
                </a:lnTo>
                <a:lnTo>
                  <a:pt x="126770" y="624380"/>
                </a:lnTo>
                <a:lnTo>
                  <a:pt x="121240" y="673736"/>
                </a:lnTo>
                <a:lnTo>
                  <a:pt x="113528" y="722738"/>
                </a:lnTo>
                <a:lnTo>
                  <a:pt x="103654" y="771313"/>
                </a:lnTo>
                <a:lnTo>
                  <a:pt x="91635" y="819389"/>
                </a:lnTo>
                <a:lnTo>
                  <a:pt x="77490" y="866896"/>
                </a:lnTo>
                <a:lnTo>
                  <a:pt x="61235" y="913760"/>
                </a:lnTo>
                <a:lnTo>
                  <a:pt x="42890" y="959910"/>
                </a:lnTo>
                <a:lnTo>
                  <a:pt x="22472" y="1005275"/>
                </a:lnTo>
                <a:lnTo>
                  <a:pt x="0" y="1049782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7" name="object 97"/>
          <p:cNvSpPr/>
          <p:nvPr/>
        </p:nvSpPr>
        <p:spPr>
          <a:xfrm>
            <a:off x="2660966" y="2617558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5" h="1050289">
                <a:moveTo>
                  <a:pt x="131216" y="1049782"/>
                </a:moveTo>
                <a:lnTo>
                  <a:pt x="108741" y="1005275"/>
                </a:lnTo>
                <a:lnTo>
                  <a:pt x="88321" y="959910"/>
                </a:lnTo>
                <a:lnTo>
                  <a:pt x="69975" y="913760"/>
                </a:lnTo>
                <a:lnTo>
                  <a:pt x="53720" y="866896"/>
                </a:lnTo>
                <a:lnTo>
                  <a:pt x="39575" y="819389"/>
                </a:lnTo>
                <a:lnTo>
                  <a:pt x="27557" y="771313"/>
                </a:lnTo>
                <a:lnTo>
                  <a:pt x="17684" y="722738"/>
                </a:lnTo>
                <a:lnTo>
                  <a:pt x="9974" y="673736"/>
                </a:lnTo>
                <a:lnTo>
                  <a:pt x="4444" y="624380"/>
                </a:lnTo>
                <a:lnTo>
                  <a:pt x="1114" y="574741"/>
                </a:lnTo>
                <a:lnTo>
                  <a:pt x="0" y="524891"/>
                </a:lnTo>
                <a:lnTo>
                  <a:pt x="1114" y="475043"/>
                </a:lnTo>
                <a:lnTo>
                  <a:pt x="4444" y="425407"/>
                </a:lnTo>
                <a:lnTo>
                  <a:pt x="9974" y="376052"/>
                </a:lnTo>
                <a:lnTo>
                  <a:pt x="17684" y="327052"/>
                </a:lnTo>
                <a:lnTo>
                  <a:pt x="27557" y="278478"/>
                </a:lnTo>
                <a:lnTo>
                  <a:pt x="39575" y="230401"/>
                </a:lnTo>
                <a:lnTo>
                  <a:pt x="53720" y="182894"/>
                </a:lnTo>
                <a:lnTo>
                  <a:pt x="69975" y="136029"/>
                </a:lnTo>
                <a:lnTo>
                  <a:pt x="88321" y="89876"/>
                </a:lnTo>
                <a:lnTo>
                  <a:pt x="108741" y="44509"/>
                </a:lnTo>
                <a:lnTo>
                  <a:pt x="131216" y="0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8" name="object 98"/>
          <p:cNvSpPr/>
          <p:nvPr/>
        </p:nvSpPr>
        <p:spPr>
          <a:xfrm>
            <a:off x="3814296" y="3073192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5" h="1050289">
                <a:moveTo>
                  <a:pt x="131229" y="1049794"/>
                </a:moveTo>
                <a:lnTo>
                  <a:pt x="108753" y="1005285"/>
                </a:lnTo>
                <a:lnTo>
                  <a:pt x="88332" y="959918"/>
                </a:lnTo>
                <a:lnTo>
                  <a:pt x="69985" y="913767"/>
                </a:lnTo>
                <a:lnTo>
                  <a:pt x="53729" y="866903"/>
                </a:lnTo>
                <a:lnTo>
                  <a:pt x="39582" y="819397"/>
                </a:lnTo>
                <a:lnTo>
                  <a:pt x="27562" y="771321"/>
                </a:lnTo>
                <a:lnTo>
                  <a:pt x="17688" y="722747"/>
                </a:lnTo>
                <a:lnTo>
                  <a:pt x="9976" y="673747"/>
                </a:lnTo>
                <a:lnTo>
                  <a:pt x="4446" y="624392"/>
                </a:lnTo>
                <a:lnTo>
                  <a:pt x="1114" y="574753"/>
                </a:lnTo>
                <a:lnTo>
                  <a:pt x="0" y="524903"/>
                </a:lnTo>
                <a:lnTo>
                  <a:pt x="1114" y="475053"/>
                </a:lnTo>
                <a:lnTo>
                  <a:pt x="4446" y="425414"/>
                </a:lnTo>
                <a:lnTo>
                  <a:pt x="9976" y="376057"/>
                </a:lnTo>
                <a:lnTo>
                  <a:pt x="17688" y="327055"/>
                </a:lnTo>
                <a:lnTo>
                  <a:pt x="27562" y="278480"/>
                </a:lnTo>
                <a:lnTo>
                  <a:pt x="39582" y="230402"/>
                </a:lnTo>
                <a:lnTo>
                  <a:pt x="53729" y="182895"/>
                </a:lnTo>
                <a:lnTo>
                  <a:pt x="69985" y="136029"/>
                </a:lnTo>
                <a:lnTo>
                  <a:pt x="88332" y="89876"/>
                </a:lnTo>
                <a:lnTo>
                  <a:pt x="108753" y="44509"/>
                </a:lnTo>
                <a:lnTo>
                  <a:pt x="131229" y="0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99" name="object 99"/>
          <p:cNvSpPr/>
          <p:nvPr/>
        </p:nvSpPr>
        <p:spPr>
          <a:xfrm>
            <a:off x="4497753" y="3073192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5" h="1050289">
                <a:moveTo>
                  <a:pt x="0" y="0"/>
                </a:moveTo>
                <a:lnTo>
                  <a:pt x="22475" y="44509"/>
                </a:lnTo>
                <a:lnTo>
                  <a:pt x="42895" y="89876"/>
                </a:lnTo>
                <a:lnTo>
                  <a:pt x="61241" y="136029"/>
                </a:lnTo>
                <a:lnTo>
                  <a:pt x="77495" y="182895"/>
                </a:lnTo>
                <a:lnTo>
                  <a:pt x="91640" y="230402"/>
                </a:lnTo>
                <a:lnTo>
                  <a:pt x="103659" y="278480"/>
                </a:lnTo>
                <a:lnTo>
                  <a:pt x="113532" y="327055"/>
                </a:lnTo>
                <a:lnTo>
                  <a:pt x="121242" y="376057"/>
                </a:lnTo>
                <a:lnTo>
                  <a:pt x="126771" y="425414"/>
                </a:lnTo>
                <a:lnTo>
                  <a:pt x="130102" y="475053"/>
                </a:lnTo>
                <a:lnTo>
                  <a:pt x="131216" y="524903"/>
                </a:lnTo>
                <a:lnTo>
                  <a:pt x="130102" y="574753"/>
                </a:lnTo>
                <a:lnTo>
                  <a:pt x="126771" y="624392"/>
                </a:lnTo>
                <a:lnTo>
                  <a:pt x="121242" y="673747"/>
                </a:lnTo>
                <a:lnTo>
                  <a:pt x="113532" y="722747"/>
                </a:lnTo>
                <a:lnTo>
                  <a:pt x="103659" y="771321"/>
                </a:lnTo>
                <a:lnTo>
                  <a:pt x="91640" y="819397"/>
                </a:lnTo>
                <a:lnTo>
                  <a:pt x="77495" y="866903"/>
                </a:lnTo>
                <a:lnTo>
                  <a:pt x="61241" y="913767"/>
                </a:lnTo>
                <a:lnTo>
                  <a:pt x="42895" y="959918"/>
                </a:lnTo>
                <a:lnTo>
                  <a:pt x="22475" y="1005285"/>
                </a:lnTo>
                <a:lnTo>
                  <a:pt x="0" y="1049794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0" name="object 100"/>
          <p:cNvSpPr/>
          <p:nvPr/>
        </p:nvSpPr>
        <p:spPr>
          <a:xfrm>
            <a:off x="3871253" y="2617558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5" h="1050289">
                <a:moveTo>
                  <a:pt x="0" y="0"/>
                </a:moveTo>
                <a:lnTo>
                  <a:pt x="22472" y="44509"/>
                </a:lnTo>
                <a:lnTo>
                  <a:pt x="42890" y="89876"/>
                </a:lnTo>
                <a:lnTo>
                  <a:pt x="61235" y="136029"/>
                </a:lnTo>
                <a:lnTo>
                  <a:pt x="77490" y="182894"/>
                </a:lnTo>
                <a:lnTo>
                  <a:pt x="91635" y="230401"/>
                </a:lnTo>
                <a:lnTo>
                  <a:pt x="103654" y="278478"/>
                </a:lnTo>
                <a:lnTo>
                  <a:pt x="113528" y="327052"/>
                </a:lnTo>
                <a:lnTo>
                  <a:pt x="121240" y="376052"/>
                </a:lnTo>
                <a:lnTo>
                  <a:pt x="126770" y="425407"/>
                </a:lnTo>
                <a:lnTo>
                  <a:pt x="130101" y="475043"/>
                </a:lnTo>
                <a:lnTo>
                  <a:pt x="131216" y="524891"/>
                </a:lnTo>
                <a:lnTo>
                  <a:pt x="130101" y="574741"/>
                </a:lnTo>
                <a:lnTo>
                  <a:pt x="126770" y="624380"/>
                </a:lnTo>
                <a:lnTo>
                  <a:pt x="121240" y="673736"/>
                </a:lnTo>
                <a:lnTo>
                  <a:pt x="113528" y="722738"/>
                </a:lnTo>
                <a:lnTo>
                  <a:pt x="103654" y="771313"/>
                </a:lnTo>
                <a:lnTo>
                  <a:pt x="91635" y="819389"/>
                </a:lnTo>
                <a:lnTo>
                  <a:pt x="77490" y="866896"/>
                </a:lnTo>
                <a:lnTo>
                  <a:pt x="61235" y="913760"/>
                </a:lnTo>
                <a:lnTo>
                  <a:pt x="42890" y="959910"/>
                </a:lnTo>
                <a:lnTo>
                  <a:pt x="22472" y="1005275"/>
                </a:lnTo>
                <a:lnTo>
                  <a:pt x="0" y="1049782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1" name="object 101"/>
          <p:cNvSpPr/>
          <p:nvPr/>
        </p:nvSpPr>
        <p:spPr>
          <a:xfrm>
            <a:off x="4440796" y="2617558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5" h="1050289">
                <a:moveTo>
                  <a:pt x="131229" y="1049782"/>
                </a:moveTo>
                <a:lnTo>
                  <a:pt x="108753" y="1005275"/>
                </a:lnTo>
                <a:lnTo>
                  <a:pt x="88332" y="959910"/>
                </a:lnTo>
                <a:lnTo>
                  <a:pt x="69985" y="913760"/>
                </a:lnTo>
                <a:lnTo>
                  <a:pt x="53729" y="866896"/>
                </a:lnTo>
                <a:lnTo>
                  <a:pt x="39582" y="819389"/>
                </a:lnTo>
                <a:lnTo>
                  <a:pt x="27562" y="771313"/>
                </a:lnTo>
                <a:lnTo>
                  <a:pt x="17688" y="722738"/>
                </a:lnTo>
                <a:lnTo>
                  <a:pt x="9976" y="673736"/>
                </a:lnTo>
                <a:lnTo>
                  <a:pt x="4446" y="624380"/>
                </a:lnTo>
                <a:lnTo>
                  <a:pt x="1114" y="574741"/>
                </a:lnTo>
                <a:lnTo>
                  <a:pt x="0" y="524891"/>
                </a:lnTo>
                <a:lnTo>
                  <a:pt x="1114" y="475043"/>
                </a:lnTo>
                <a:lnTo>
                  <a:pt x="4446" y="425407"/>
                </a:lnTo>
                <a:lnTo>
                  <a:pt x="9976" y="376052"/>
                </a:lnTo>
                <a:lnTo>
                  <a:pt x="17688" y="327052"/>
                </a:lnTo>
                <a:lnTo>
                  <a:pt x="27562" y="278478"/>
                </a:lnTo>
                <a:lnTo>
                  <a:pt x="39582" y="230401"/>
                </a:lnTo>
                <a:lnTo>
                  <a:pt x="53729" y="182894"/>
                </a:lnTo>
                <a:lnTo>
                  <a:pt x="69985" y="136029"/>
                </a:lnTo>
                <a:lnTo>
                  <a:pt x="88332" y="89876"/>
                </a:lnTo>
                <a:lnTo>
                  <a:pt x="108753" y="44509"/>
                </a:lnTo>
                <a:lnTo>
                  <a:pt x="131229" y="0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2" name="object 102"/>
          <p:cNvSpPr/>
          <p:nvPr/>
        </p:nvSpPr>
        <p:spPr>
          <a:xfrm>
            <a:off x="1023513" y="3073192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4" h="1050289">
                <a:moveTo>
                  <a:pt x="131226" y="1049794"/>
                </a:moveTo>
                <a:lnTo>
                  <a:pt x="108750" y="1005285"/>
                </a:lnTo>
                <a:lnTo>
                  <a:pt x="88330" y="959918"/>
                </a:lnTo>
                <a:lnTo>
                  <a:pt x="69983" y="913767"/>
                </a:lnTo>
                <a:lnTo>
                  <a:pt x="53727" y="866903"/>
                </a:lnTo>
                <a:lnTo>
                  <a:pt x="39581" y="819397"/>
                </a:lnTo>
                <a:lnTo>
                  <a:pt x="27561" y="771321"/>
                </a:lnTo>
                <a:lnTo>
                  <a:pt x="17687" y="722747"/>
                </a:lnTo>
                <a:lnTo>
                  <a:pt x="9976" y="673747"/>
                </a:lnTo>
                <a:lnTo>
                  <a:pt x="4445" y="624392"/>
                </a:lnTo>
                <a:lnTo>
                  <a:pt x="1114" y="574753"/>
                </a:lnTo>
                <a:lnTo>
                  <a:pt x="0" y="524903"/>
                </a:lnTo>
                <a:lnTo>
                  <a:pt x="1114" y="475053"/>
                </a:lnTo>
                <a:lnTo>
                  <a:pt x="4445" y="425414"/>
                </a:lnTo>
                <a:lnTo>
                  <a:pt x="9976" y="376057"/>
                </a:lnTo>
                <a:lnTo>
                  <a:pt x="17687" y="327055"/>
                </a:lnTo>
                <a:lnTo>
                  <a:pt x="27561" y="278480"/>
                </a:lnTo>
                <a:lnTo>
                  <a:pt x="39581" y="230402"/>
                </a:lnTo>
                <a:lnTo>
                  <a:pt x="53727" y="182895"/>
                </a:lnTo>
                <a:lnTo>
                  <a:pt x="69983" y="136029"/>
                </a:lnTo>
                <a:lnTo>
                  <a:pt x="88330" y="89876"/>
                </a:lnTo>
                <a:lnTo>
                  <a:pt x="108750" y="44509"/>
                </a:lnTo>
                <a:lnTo>
                  <a:pt x="131226" y="0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3" name="object 103"/>
          <p:cNvSpPr/>
          <p:nvPr/>
        </p:nvSpPr>
        <p:spPr>
          <a:xfrm>
            <a:off x="1706971" y="3073192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4" h="1050289">
                <a:moveTo>
                  <a:pt x="0" y="0"/>
                </a:moveTo>
                <a:lnTo>
                  <a:pt x="22472" y="44509"/>
                </a:lnTo>
                <a:lnTo>
                  <a:pt x="42890" y="89876"/>
                </a:lnTo>
                <a:lnTo>
                  <a:pt x="61235" y="136029"/>
                </a:lnTo>
                <a:lnTo>
                  <a:pt x="77490" y="182895"/>
                </a:lnTo>
                <a:lnTo>
                  <a:pt x="91635" y="230402"/>
                </a:lnTo>
                <a:lnTo>
                  <a:pt x="103654" y="278480"/>
                </a:lnTo>
                <a:lnTo>
                  <a:pt x="113528" y="327055"/>
                </a:lnTo>
                <a:lnTo>
                  <a:pt x="121240" y="376057"/>
                </a:lnTo>
                <a:lnTo>
                  <a:pt x="126770" y="425414"/>
                </a:lnTo>
                <a:lnTo>
                  <a:pt x="130101" y="475053"/>
                </a:lnTo>
                <a:lnTo>
                  <a:pt x="131216" y="524903"/>
                </a:lnTo>
                <a:lnTo>
                  <a:pt x="130101" y="574753"/>
                </a:lnTo>
                <a:lnTo>
                  <a:pt x="126770" y="624392"/>
                </a:lnTo>
                <a:lnTo>
                  <a:pt x="121240" y="673747"/>
                </a:lnTo>
                <a:lnTo>
                  <a:pt x="113528" y="722747"/>
                </a:lnTo>
                <a:lnTo>
                  <a:pt x="103654" y="771321"/>
                </a:lnTo>
                <a:lnTo>
                  <a:pt x="91635" y="819397"/>
                </a:lnTo>
                <a:lnTo>
                  <a:pt x="77490" y="866903"/>
                </a:lnTo>
                <a:lnTo>
                  <a:pt x="61235" y="913767"/>
                </a:lnTo>
                <a:lnTo>
                  <a:pt x="42890" y="959918"/>
                </a:lnTo>
                <a:lnTo>
                  <a:pt x="22472" y="1005285"/>
                </a:lnTo>
                <a:lnTo>
                  <a:pt x="0" y="1049794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4" name="object 104"/>
          <p:cNvSpPr/>
          <p:nvPr/>
        </p:nvSpPr>
        <p:spPr>
          <a:xfrm>
            <a:off x="1080470" y="2617558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4" h="1050289">
                <a:moveTo>
                  <a:pt x="0" y="0"/>
                </a:moveTo>
                <a:lnTo>
                  <a:pt x="22474" y="44509"/>
                </a:lnTo>
                <a:lnTo>
                  <a:pt x="42893" y="89876"/>
                </a:lnTo>
                <a:lnTo>
                  <a:pt x="61239" y="136029"/>
                </a:lnTo>
                <a:lnTo>
                  <a:pt x="77494" y="182894"/>
                </a:lnTo>
                <a:lnTo>
                  <a:pt x="91641" y="230401"/>
                </a:lnTo>
                <a:lnTo>
                  <a:pt x="103660" y="278478"/>
                </a:lnTo>
                <a:lnTo>
                  <a:pt x="113534" y="327052"/>
                </a:lnTo>
                <a:lnTo>
                  <a:pt x="121245" y="376052"/>
                </a:lnTo>
                <a:lnTo>
                  <a:pt x="126775" y="425407"/>
                </a:lnTo>
                <a:lnTo>
                  <a:pt x="130107" y="475043"/>
                </a:lnTo>
                <a:lnTo>
                  <a:pt x="131221" y="524891"/>
                </a:lnTo>
                <a:lnTo>
                  <a:pt x="130107" y="574741"/>
                </a:lnTo>
                <a:lnTo>
                  <a:pt x="126775" y="624380"/>
                </a:lnTo>
                <a:lnTo>
                  <a:pt x="121245" y="673736"/>
                </a:lnTo>
                <a:lnTo>
                  <a:pt x="113534" y="722738"/>
                </a:lnTo>
                <a:lnTo>
                  <a:pt x="103660" y="771313"/>
                </a:lnTo>
                <a:lnTo>
                  <a:pt x="91641" y="819389"/>
                </a:lnTo>
                <a:lnTo>
                  <a:pt x="77494" y="866896"/>
                </a:lnTo>
                <a:lnTo>
                  <a:pt x="61239" y="913760"/>
                </a:lnTo>
                <a:lnTo>
                  <a:pt x="42893" y="959910"/>
                </a:lnTo>
                <a:lnTo>
                  <a:pt x="22474" y="1005275"/>
                </a:lnTo>
                <a:lnTo>
                  <a:pt x="0" y="1049782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5" name="object 105"/>
          <p:cNvSpPr/>
          <p:nvPr/>
        </p:nvSpPr>
        <p:spPr>
          <a:xfrm>
            <a:off x="1650015" y="2617558"/>
            <a:ext cx="57051" cy="455855"/>
          </a:xfrm>
          <a:custGeom>
            <a:avLst/>
            <a:gdLst/>
            <a:ahLst/>
            <a:cxnLst/>
            <a:rect l="l" t="t" r="r" b="b"/>
            <a:pathLst>
              <a:path w="131444" h="1050289">
                <a:moveTo>
                  <a:pt x="131229" y="1049782"/>
                </a:moveTo>
                <a:lnTo>
                  <a:pt x="108753" y="1005275"/>
                </a:lnTo>
                <a:lnTo>
                  <a:pt x="88332" y="959910"/>
                </a:lnTo>
                <a:lnTo>
                  <a:pt x="69985" y="913760"/>
                </a:lnTo>
                <a:lnTo>
                  <a:pt x="53729" y="866896"/>
                </a:lnTo>
                <a:lnTo>
                  <a:pt x="39582" y="819389"/>
                </a:lnTo>
                <a:lnTo>
                  <a:pt x="27562" y="771313"/>
                </a:lnTo>
                <a:lnTo>
                  <a:pt x="17688" y="722738"/>
                </a:lnTo>
                <a:lnTo>
                  <a:pt x="9976" y="673736"/>
                </a:lnTo>
                <a:lnTo>
                  <a:pt x="4446" y="624380"/>
                </a:lnTo>
                <a:lnTo>
                  <a:pt x="1114" y="574741"/>
                </a:lnTo>
                <a:lnTo>
                  <a:pt x="0" y="524891"/>
                </a:lnTo>
                <a:lnTo>
                  <a:pt x="1114" y="475043"/>
                </a:lnTo>
                <a:lnTo>
                  <a:pt x="4446" y="425407"/>
                </a:lnTo>
                <a:lnTo>
                  <a:pt x="9976" y="376052"/>
                </a:lnTo>
                <a:lnTo>
                  <a:pt x="17688" y="327052"/>
                </a:lnTo>
                <a:lnTo>
                  <a:pt x="27562" y="278478"/>
                </a:lnTo>
                <a:lnTo>
                  <a:pt x="39582" y="230401"/>
                </a:lnTo>
                <a:lnTo>
                  <a:pt x="53729" y="182894"/>
                </a:lnTo>
                <a:lnTo>
                  <a:pt x="69985" y="136029"/>
                </a:lnTo>
                <a:lnTo>
                  <a:pt x="88332" y="89876"/>
                </a:lnTo>
                <a:lnTo>
                  <a:pt x="108753" y="44509"/>
                </a:lnTo>
                <a:lnTo>
                  <a:pt x="131229" y="0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6" name="object 106"/>
          <p:cNvSpPr/>
          <p:nvPr/>
        </p:nvSpPr>
        <p:spPr>
          <a:xfrm>
            <a:off x="2089133" y="3528831"/>
            <a:ext cx="631142" cy="0"/>
          </a:xfrm>
          <a:custGeom>
            <a:avLst/>
            <a:gdLst/>
            <a:ahLst/>
            <a:cxnLst/>
            <a:rect l="l" t="t" r="r" b="b"/>
            <a:pathLst>
              <a:path w="1454150">
                <a:moveTo>
                  <a:pt x="0" y="0"/>
                </a:moveTo>
                <a:lnTo>
                  <a:pt x="1453959" y="0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7" name="object 107"/>
          <p:cNvSpPr/>
          <p:nvPr/>
        </p:nvSpPr>
        <p:spPr>
          <a:xfrm>
            <a:off x="3868969" y="3528831"/>
            <a:ext cx="631142" cy="0"/>
          </a:xfrm>
          <a:custGeom>
            <a:avLst/>
            <a:gdLst/>
            <a:ahLst/>
            <a:cxnLst/>
            <a:rect l="l" t="t" r="r" b="b"/>
            <a:pathLst>
              <a:path w="1454150">
                <a:moveTo>
                  <a:pt x="0" y="0"/>
                </a:moveTo>
                <a:lnTo>
                  <a:pt x="1453959" y="0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8" name="object 108"/>
          <p:cNvSpPr/>
          <p:nvPr/>
        </p:nvSpPr>
        <p:spPr>
          <a:xfrm>
            <a:off x="1078190" y="3528831"/>
            <a:ext cx="631142" cy="0"/>
          </a:xfrm>
          <a:custGeom>
            <a:avLst/>
            <a:gdLst/>
            <a:ahLst/>
            <a:cxnLst/>
            <a:rect l="l" t="t" r="r" b="b"/>
            <a:pathLst>
              <a:path w="1454150">
                <a:moveTo>
                  <a:pt x="0" y="0"/>
                </a:moveTo>
                <a:lnTo>
                  <a:pt x="1453955" y="0"/>
                </a:lnTo>
              </a:path>
            </a:pathLst>
          </a:custGeom>
          <a:ln w="26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09" name="object 109"/>
          <p:cNvSpPr/>
          <p:nvPr/>
        </p:nvSpPr>
        <p:spPr>
          <a:xfrm>
            <a:off x="1091696" y="4312192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10" name="object 110"/>
          <p:cNvSpPr/>
          <p:nvPr/>
        </p:nvSpPr>
        <p:spPr>
          <a:xfrm>
            <a:off x="1091696" y="4312192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07"/>
          </a:p>
        </p:txBody>
      </p:sp>
      <p:sp>
        <p:nvSpPr>
          <p:cNvPr id="113" name="object 113"/>
          <p:cNvSpPr txBox="1"/>
          <p:nvPr/>
        </p:nvSpPr>
        <p:spPr>
          <a:xfrm>
            <a:off x="986676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76" dirty="0">
                <a:latin typeface="Times New Roman"/>
                <a:cs typeface="Times New Roman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22399" y="729338"/>
            <a:ext cx="4610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From Coins to Learning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111" name="Date Placeholder 1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12" name="Footer Placeholder 1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3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22399" y="729338"/>
            <a:ext cx="4610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A simple Solution – Union Bound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7" y="1114058"/>
            <a:ext cx="7253815" cy="31035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3" y="2222500"/>
            <a:ext cx="2240045" cy="15517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762000" y="4123002"/>
            <a:ext cx="2281450" cy="397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1167" b="1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Focus on this case! </a:t>
            </a:r>
          </a:p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1167" b="1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Important afterwards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21725" y="3422290"/>
            <a:ext cx="0" cy="703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22399" y="729338"/>
            <a:ext cx="4610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Final Verdict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5" y="1206500"/>
            <a:ext cx="5996685" cy="277812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1460500" y="3111500"/>
            <a:ext cx="4000500" cy="10795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318000" y="2834447"/>
            <a:ext cx="26115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1500" b="1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STOP – Important One!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3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1397000"/>
            <a:ext cx="4474376" cy="3548063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The learning Diagram – where we left it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83000" y="2730500"/>
            <a:ext cx="1651000" cy="50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762501" y="2447558"/>
            <a:ext cx="1015999" cy="444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35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bject 204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05" name="object 205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08" name="object 208"/>
          <p:cNvSpPr txBox="1"/>
          <p:nvPr/>
        </p:nvSpPr>
        <p:spPr>
          <a:xfrm>
            <a:off x="422010" y="4601138"/>
            <a:ext cx="7606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15">
              <a:lnSpc>
                <a:spcPts val="659"/>
              </a:lnSpc>
            </a:pPr>
            <a:r>
              <a:rPr sz="625" spc="-91" dirty="0">
                <a:latin typeface="DejaVu Sans"/>
                <a:cs typeface="DejaVu Sans"/>
              </a:rPr>
              <a:t>§</a:t>
            </a:r>
            <a:r>
              <a:rPr sz="703" i="1" spc="226" baseline="3086" dirty="0">
                <a:latin typeface="Times New Roman"/>
                <a:cs typeface="Times New Roman"/>
              </a:rPr>
              <a:t> </a:t>
            </a:r>
            <a:endParaRPr sz="703" baseline="3086">
              <a:latin typeface="Times New Roman"/>
              <a:cs typeface="Times New Roman"/>
            </a:endParaRPr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06501"/>
            <a:ext cx="3804233" cy="3588799"/>
          </a:xfrm>
          <a:prstGeom prst="rect">
            <a:avLst/>
          </a:prstGeom>
        </p:spPr>
      </p:pic>
      <p:sp>
        <p:nvSpPr>
          <p:cNvPr id="213" name="Rectangle 212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Data Distribution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95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Agenda: The Learning Theory</a:t>
            </a:r>
            <a:endParaRPr lang="de-DE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1667" dirty="0"/>
              <a:t>The Learning Problem</a:t>
            </a:r>
          </a:p>
          <a:p>
            <a:r>
              <a:rPr lang="de-DE" sz="1667" dirty="0"/>
              <a:t>Is Learning Feasible</a:t>
            </a:r>
          </a:p>
          <a:p>
            <a:r>
              <a:rPr lang="de-DE" sz="1667" b="1" dirty="0"/>
              <a:t>Error and Noise</a:t>
            </a:r>
          </a:p>
          <a:p>
            <a:r>
              <a:rPr lang="de-DE" sz="1667" dirty="0"/>
              <a:t>Theory of Generalization</a:t>
            </a:r>
          </a:p>
          <a:p>
            <a:r>
              <a:rPr lang="de-DE" sz="1667" dirty="0"/>
              <a:t>The VC Dimension</a:t>
            </a:r>
          </a:p>
          <a:p>
            <a:r>
              <a:rPr lang="de-DE" sz="1667" dirty="0"/>
              <a:t>Bias-Variance Tradeoff</a:t>
            </a:r>
          </a:p>
          <a:p>
            <a:r>
              <a:rPr lang="de-DE" sz="1667" dirty="0"/>
              <a:t>Overfitting</a:t>
            </a:r>
          </a:p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1EB9E2-6113-48B2-B162-CA62C133485D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1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Agenda: The Learning Theory</a:t>
            </a:r>
            <a:endParaRPr lang="de-DE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1667" b="1" dirty="0"/>
              <a:t>The Learning Problem</a:t>
            </a:r>
          </a:p>
          <a:p>
            <a:r>
              <a:rPr lang="de-DE" sz="1667" dirty="0"/>
              <a:t>Is Learning Feasible</a:t>
            </a:r>
          </a:p>
          <a:p>
            <a:r>
              <a:rPr lang="de-DE" sz="1667" dirty="0"/>
              <a:t>Error and Noise</a:t>
            </a:r>
          </a:p>
          <a:p>
            <a:r>
              <a:rPr lang="de-DE" sz="1667" dirty="0"/>
              <a:t>Theory of Generalization</a:t>
            </a:r>
          </a:p>
          <a:p>
            <a:r>
              <a:rPr lang="de-DE" sz="1667" dirty="0"/>
              <a:t>The VC Dimension</a:t>
            </a:r>
          </a:p>
          <a:p>
            <a:r>
              <a:rPr lang="de-DE" sz="1667" dirty="0"/>
              <a:t>Bias-Variance Tradeoff</a:t>
            </a:r>
          </a:p>
          <a:p>
            <a:r>
              <a:rPr lang="de-DE" sz="1667" dirty="0"/>
              <a:t>Overfitting</a:t>
            </a:r>
          </a:p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1EB9E2-6113-48B2-B162-CA62C133485D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19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384638" y="1475976"/>
            <a:ext cx="2921000" cy="244888"/>
          </a:xfrm>
          <a:prstGeom prst="rect">
            <a:avLst/>
          </a:prstGeom>
        </p:spPr>
        <p:txBody>
          <a:bodyPr vert="horz" wrap="square" lIns="0" tIns="8268" rIns="0" bIns="0" rtlCol="0" anchor="b" anchorCtr="0">
            <a:spAutoFit/>
          </a:bodyPr>
          <a:lstStyle/>
          <a:p>
            <a:pPr marL="6615">
              <a:spcBef>
                <a:spcPts val="65"/>
              </a:spcBef>
              <a:tabLst>
                <a:tab pos="1567594" algn="l"/>
              </a:tabLst>
            </a:pPr>
            <a:r>
              <a:rPr sz="1537" spc="-7" dirty="0">
                <a:solidFill>
                  <a:srgbClr val="000000"/>
                </a:solidFill>
              </a:rPr>
              <a:t>What</a:t>
            </a:r>
            <a:r>
              <a:rPr sz="1537" spc="83" dirty="0">
                <a:solidFill>
                  <a:srgbClr val="000000"/>
                </a:solidFill>
              </a:rPr>
              <a:t> </a:t>
            </a:r>
            <a:r>
              <a:rPr sz="1537" spc="-59" dirty="0">
                <a:solidFill>
                  <a:srgbClr val="000000"/>
                </a:solidFill>
              </a:rPr>
              <a:t>d</a:t>
            </a:r>
            <a:r>
              <a:rPr sz="1537" spc="-23" dirty="0">
                <a:solidFill>
                  <a:srgbClr val="000000"/>
                </a:solidFill>
              </a:rPr>
              <a:t>o</a:t>
            </a:r>
            <a:r>
              <a:rPr sz="1537" spc="-59" dirty="0">
                <a:solidFill>
                  <a:srgbClr val="000000"/>
                </a:solidFill>
              </a:rPr>
              <a:t>es</a:t>
            </a:r>
            <a:r>
              <a:rPr sz="1537" spc="83" dirty="0">
                <a:solidFill>
                  <a:srgbClr val="000000"/>
                </a:solidFill>
              </a:rPr>
              <a:t> </a:t>
            </a:r>
            <a:r>
              <a:rPr sz="1537" spc="201" dirty="0">
                <a:solidFill>
                  <a:srgbClr val="000000"/>
                </a:solidFill>
              </a:rPr>
              <a:t> </a:t>
            </a:r>
            <a:r>
              <a:rPr lang="de-DE" sz="1537" spc="201" dirty="0">
                <a:solidFill>
                  <a:srgbClr val="000000"/>
                </a:solidFill>
              </a:rPr>
              <a:t>"</a:t>
            </a:r>
            <a:r>
              <a:rPr sz="1537" spc="122" dirty="0">
                <a:solidFill>
                  <a:srgbClr val="000000"/>
                </a:solidFill>
              </a:rPr>
              <a:t>h</a:t>
            </a:r>
            <a:r>
              <a:rPr sz="1537" spc="42" dirty="0">
                <a:solidFill>
                  <a:srgbClr val="000000"/>
                </a:solidFill>
              </a:rPr>
              <a:t> </a:t>
            </a:r>
            <a:r>
              <a:rPr sz="1537" spc="-83" dirty="0">
                <a:solidFill>
                  <a:srgbClr val="000000"/>
                </a:solidFill>
                <a:latin typeface="DejaVu Sans"/>
                <a:cs typeface="DejaVu Sans"/>
              </a:rPr>
              <a:t>≈</a:t>
            </a:r>
            <a:r>
              <a:rPr lang="de-DE" sz="1537" spc="-83" dirty="0">
                <a:solidFill>
                  <a:srgbClr val="000000"/>
                </a:solidFill>
                <a:latin typeface="DejaVu Sans"/>
                <a:cs typeface="DejaVu Sans"/>
              </a:rPr>
              <a:t> </a:t>
            </a:r>
            <a:r>
              <a:rPr sz="1537" spc="-57" dirty="0">
                <a:solidFill>
                  <a:srgbClr val="000000"/>
                </a:solidFill>
                <a:latin typeface="DejaVu Sans"/>
                <a:cs typeface="DejaVu Sans"/>
              </a:rPr>
              <a:t> </a:t>
            </a:r>
            <a:r>
              <a:rPr sz="1537" spc="331" dirty="0">
                <a:solidFill>
                  <a:srgbClr val="000000"/>
                </a:solidFill>
              </a:rPr>
              <a:t>f</a:t>
            </a:r>
            <a:r>
              <a:rPr lang="de-DE" sz="1537" spc="331" dirty="0">
                <a:solidFill>
                  <a:srgbClr val="000000"/>
                </a:solidFill>
              </a:rPr>
              <a:t>"</a:t>
            </a:r>
            <a:r>
              <a:rPr sz="1537" spc="-219" dirty="0">
                <a:solidFill>
                  <a:srgbClr val="000000"/>
                </a:solidFill>
              </a:rPr>
              <a:t> </a:t>
            </a:r>
            <a:r>
              <a:rPr sz="1537" spc="83" dirty="0">
                <a:solidFill>
                  <a:srgbClr val="000000"/>
                </a:solidFill>
              </a:rPr>
              <a:t> </a:t>
            </a:r>
            <a:r>
              <a:rPr sz="1537" spc="-59" dirty="0">
                <a:solidFill>
                  <a:srgbClr val="000000"/>
                </a:solidFill>
              </a:rPr>
              <a:t>mean?</a:t>
            </a:r>
            <a:endParaRPr sz="1537" dirty="0">
              <a:latin typeface="DejaVu Sans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010" y="2032076"/>
            <a:ext cx="6118490" cy="1329480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  <a:tabLst>
                <a:tab pos="1171726" algn="l"/>
              </a:tabLst>
            </a:pPr>
            <a:r>
              <a:rPr sz="1667" i="1" spc="-117" dirty="0">
                <a:latin typeface="+mn-lt"/>
                <a:cs typeface="Times New Roman"/>
              </a:rPr>
              <a:t>Error</a:t>
            </a:r>
            <a:r>
              <a:rPr sz="1667" i="1" spc="94" dirty="0">
                <a:latin typeface="+mn-lt"/>
                <a:cs typeface="Times New Roman"/>
              </a:rPr>
              <a:t> </a:t>
            </a:r>
            <a:r>
              <a:rPr sz="1667" i="1" spc="-70" dirty="0">
                <a:latin typeface="+mn-lt"/>
                <a:cs typeface="Times New Roman"/>
              </a:rPr>
              <a:t>measure:	</a:t>
            </a:r>
            <a:r>
              <a:rPr sz="1667" i="1" spc="88" dirty="0">
                <a:latin typeface="+mn-lt"/>
                <a:cs typeface="Times New Roman"/>
              </a:rPr>
              <a:t>E</a:t>
            </a:r>
            <a:r>
              <a:rPr sz="1667" spc="88" dirty="0">
                <a:latin typeface="+mn-lt"/>
                <a:cs typeface="Verdana"/>
              </a:rPr>
              <a:t>(</a:t>
            </a:r>
            <a:r>
              <a:rPr sz="1667" i="1" spc="88" dirty="0">
                <a:solidFill>
                  <a:srgbClr val="A500BF"/>
                </a:solidFill>
                <a:latin typeface="+mn-lt"/>
                <a:cs typeface="Times New Roman"/>
              </a:rPr>
              <a:t>h</a:t>
            </a:r>
            <a:r>
              <a:rPr sz="1667" i="1" spc="88" dirty="0">
                <a:latin typeface="+mn-lt"/>
                <a:cs typeface="Times New Roman"/>
              </a:rPr>
              <a:t>,</a:t>
            </a:r>
            <a:r>
              <a:rPr sz="1667" i="1" spc="-127" dirty="0">
                <a:latin typeface="+mn-lt"/>
                <a:cs typeface="Times New Roman"/>
              </a:rPr>
              <a:t> </a:t>
            </a:r>
            <a:r>
              <a:rPr sz="1667" i="1" spc="331" dirty="0">
                <a:solidFill>
                  <a:srgbClr val="A500BF"/>
                </a:solidFill>
                <a:latin typeface="+mn-lt"/>
                <a:cs typeface="Times New Roman"/>
              </a:rPr>
              <a:t>f</a:t>
            </a:r>
            <a:r>
              <a:rPr sz="1667" spc="-97" dirty="0">
                <a:latin typeface="+mn-lt"/>
                <a:cs typeface="Verdana"/>
              </a:rPr>
              <a:t>)</a:t>
            </a:r>
            <a:endParaRPr sz="1667" dirty="0">
              <a:latin typeface="+mn-lt"/>
              <a:cs typeface="Verdana"/>
            </a:endParaRPr>
          </a:p>
          <a:p>
            <a:pPr>
              <a:spcBef>
                <a:spcPts val="11"/>
              </a:spcBef>
            </a:pPr>
            <a:endParaRPr sz="1667" dirty="0">
              <a:latin typeface="+mn-lt"/>
              <a:cs typeface="Times New Roman"/>
            </a:endParaRPr>
          </a:p>
          <a:p>
            <a:pPr marL="6615">
              <a:spcBef>
                <a:spcPts val="2"/>
              </a:spcBef>
              <a:tabLst>
                <a:tab pos="2687728" algn="l"/>
              </a:tabLst>
            </a:pPr>
            <a:r>
              <a:rPr sz="1667" i="1" spc="-26" dirty="0">
                <a:latin typeface="+mn-lt"/>
                <a:cs typeface="Times New Roman"/>
              </a:rPr>
              <a:t>Almost </a:t>
            </a:r>
            <a:r>
              <a:rPr sz="1667" i="1" spc="-88" dirty="0">
                <a:latin typeface="+mn-lt"/>
                <a:cs typeface="Times New Roman"/>
              </a:rPr>
              <a:t>always </a:t>
            </a:r>
            <a:r>
              <a:rPr sz="1667" i="1" spc="2" dirty="0">
                <a:latin typeface="+mn-lt"/>
                <a:cs typeface="Times New Roman"/>
              </a:rPr>
              <a:t>pointwise</a:t>
            </a:r>
            <a:r>
              <a:rPr lang="de-DE" sz="1667" i="1" spc="106" dirty="0">
                <a:latin typeface="+mn-lt"/>
                <a:cs typeface="Times New Roman"/>
              </a:rPr>
              <a:t> </a:t>
            </a:r>
            <a:r>
              <a:rPr sz="1667" i="1" spc="57" dirty="0">
                <a:latin typeface="+mn-lt"/>
                <a:cs typeface="Times New Roman"/>
              </a:rPr>
              <a:t>de</a:t>
            </a:r>
            <a:r>
              <a:rPr lang="de-DE" sz="1667" i="1" spc="39" dirty="0">
                <a:latin typeface="+mn-lt"/>
                <a:cs typeface="Times New Roman"/>
              </a:rPr>
              <a:t>fi</a:t>
            </a:r>
            <a:r>
              <a:rPr sz="1667" i="1" spc="23" dirty="0" err="1">
                <a:latin typeface="+mn-lt"/>
                <a:cs typeface="Times New Roman"/>
              </a:rPr>
              <a:t>nition</a:t>
            </a:r>
            <a:r>
              <a:rPr sz="1667" i="1" spc="23" dirty="0">
                <a:latin typeface="+mn-lt"/>
                <a:cs typeface="Times New Roman"/>
              </a:rPr>
              <a:t>:	</a:t>
            </a:r>
            <a:r>
              <a:rPr sz="1667" i="1" spc="-57" dirty="0">
                <a:latin typeface="+mn-lt"/>
                <a:cs typeface="Times New Roman"/>
              </a:rPr>
              <a:t>e</a:t>
            </a:r>
            <a:r>
              <a:rPr lang="de-DE" sz="1667" spc="34" dirty="0">
                <a:latin typeface="+mn-lt"/>
              </a:rPr>
              <a:t>(</a:t>
            </a:r>
            <a:r>
              <a:rPr sz="1667" i="1" spc="49" dirty="0">
                <a:solidFill>
                  <a:srgbClr val="A500BF"/>
                </a:solidFill>
                <a:latin typeface="+mn-lt"/>
                <a:cs typeface="Times New Roman"/>
              </a:rPr>
              <a:t>h</a:t>
            </a:r>
            <a:r>
              <a:rPr sz="1667" spc="49" dirty="0">
                <a:solidFill>
                  <a:srgbClr val="A500BF"/>
                </a:solidFill>
                <a:latin typeface="+mn-lt"/>
                <a:cs typeface="Verdana"/>
              </a:rPr>
              <a:t>(</a:t>
            </a:r>
            <a:r>
              <a:rPr sz="1667" b="1" spc="49" dirty="0">
                <a:solidFill>
                  <a:srgbClr val="A500BF"/>
                </a:solidFill>
                <a:latin typeface="+mn-lt"/>
                <a:cs typeface="Georgia"/>
              </a:rPr>
              <a:t>x</a:t>
            </a:r>
            <a:r>
              <a:rPr sz="1667" spc="49" dirty="0">
                <a:solidFill>
                  <a:srgbClr val="A500BF"/>
                </a:solidFill>
                <a:latin typeface="+mn-lt"/>
                <a:cs typeface="Verdana"/>
              </a:rPr>
              <a:t>)</a:t>
            </a:r>
            <a:r>
              <a:rPr sz="1667" i="1" spc="49" dirty="0">
                <a:latin typeface="+mn-lt"/>
                <a:cs typeface="Times New Roman"/>
              </a:rPr>
              <a:t>,</a:t>
            </a:r>
            <a:r>
              <a:rPr sz="1667" i="1" spc="-141" dirty="0">
                <a:latin typeface="+mn-lt"/>
                <a:cs typeface="Times New Roman"/>
              </a:rPr>
              <a:t> </a:t>
            </a:r>
            <a:r>
              <a:rPr sz="1667" i="1" spc="331" dirty="0">
                <a:solidFill>
                  <a:srgbClr val="A500BF"/>
                </a:solidFill>
                <a:latin typeface="+mn-lt"/>
                <a:cs typeface="Times New Roman"/>
              </a:rPr>
              <a:t>f</a:t>
            </a:r>
            <a:r>
              <a:rPr sz="1667" spc="-39" dirty="0">
                <a:solidFill>
                  <a:srgbClr val="A500BF"/>
                </a:solidFill>
                <a:latin typeface="+mn-lt"/>
                <a:cs typeface="Verdana"/>
              </a:rPr>
              <a:t>(</a:t>
            </a:r>
            <a:r>
              <a:rPr sz="1667" b="1" spc="-39" dirty="0">
                <a:solidFill>
                  <a:srgbClr val="A500BF"/>
                </a:solidFill>
                <a:latin typeface="+mn-lt"/>
                <a:cs typeface="Georgia"/>
              </a:rPr>
              <a:t>x</a:t>
            </a:r>
            <a:r>
              <a:rPr sz="1667" spc="-39" dirty="0">
                <a:solidFill>
                  <a:srgbClr val="A500BF"/>
                </a:solidFill>
                <a:latin typeface="+mn-lt"/>
                <a:cs typeface="Verdana"/>
              </a:rPr>
              <a:t>)</a:t>
            </a:r>
            <a:r>
              <a:rPr lang="de-DE" sz="1667" spc="34" dirty="0">
                <a:latin typeface="+mn-lt"/>
              </a:rPr>
              <a:t>)</a:t>
            </a:r>
            <a:endParaRPr sz="1667" spc="34" dirty="0">
              <a:latin typeface="+mn-lt"/>
            </a:endParaRPr>
          </a:p>
          <a:p>
            <a:pPr marL="6615">
              <a:spcBef>
                <a:spcPts val="2312"/>
              </a:spcBef>
            </a:pPr>
            <a:r>
              <a:rPr sz="1667" i="1" spc="-70" dirty="0">
                <a:latin typeface="+mn-lt"/>
                <a:cs typeface="Times New Roman"/>
              </a:rPr>
              <a:t>Examples: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511" y="3475038"/>
            <a:ext cx="1412027" cy="51976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667" i="1" spc="-65" dirty="0">
                <a:latin typeface="+mn-lt"/>
                <a:cs typeface="Times New Roman"/>
              </a:rPr>
              <a:t>Squared</a:t>
            </a:r>
            <a:r>
              <a:rPr sz="1667" i="1" spc="57" dirty="0">
                <a:latin typeface="+mn-lt"/>
                <a:cs typeface="Times New Roman"/>
              </a:rPr>
              <a:t> </a:t>
            </a:r>
            <a:r>
              <a:rPr sz="1667" i="1" spc="-112" dirty="0">
                <a:latin typeface="+mn-lt"/>
                <a:cs typeface="Times New Roman"/>
              </a:rPr>
              <a:t>error: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511" y="4208872"/>
            <a:ext cx="1253471" cy="263225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667" i="1" spc="-76" dirty="0">
                <a:latin typeface="+mn-lt"/>
                <a:cs typeface="Times New Roman"/>
              </a:rPr>
              <a:t>Binary</a:t>
            </a:r>
            <a:r>
              <a:rPr sz="1667" i="1" spc="55" dirty="0">
                <a:latin typeface="+mn-lt"/>
                <a:cs typeface="Times New Roman"/>
              </a:rPr>
              <a:t> </a:t>
            </a:r>
            <a:r>
              <a:rPr sz="1667" i="1" spc="-112" dirty="0">
                <a:latin typeface="+mn-lt"/>
                <a:cs typeface="Times New Roman"/>
              </a:rPr>
              <a:t>error: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38965" y="3473526"/>
            <a:ext cx="3963191" cy="1000287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667" i="1" spc="-57" dirty="0">
                <a:latin typeface="+mn-lt"/>
                <a:cs typeface="Times New Roman"/>
              </a:rPr>
              <a:t>e</a:t>
            </a:r>
            <a:r>
              <a:rPr sz="1667" i="1" spc="-136" dirty="0">
                <a:latin typeface="+mn-lt"/>
                <a:cs typeface="Times New Roman"/>
              </a:rPr>
              <a:t> </a:t>
            </a:r>
            <a:r>
              <a:rPr lang="de-DE" sz="1667" spc="34" dirty="0">
                <a:latin typeface="+mn-lt"/>
              </a:rPr>
              <a:t>(</a:t>
            </a:r>
            <a:r>
              <a:rPr sz="1667" i="1" spc="49" dirty="0">
                <a:latin typeface="+mn-lt"/>
                <a:cs typeface="Times New Roman"/>
              </a:rPr>
              <a:t>h</a:t>
            </a:r>
            <a:r>
              <a:rPr sz="1667" spc="49" dirty="0">
                <a:latin typeface="+mn-lt"/>
                <a:cs typeface="Verdana"/>
              </a:rPr>
              <a:t>(</a:t>
            </a:r>
            <a:r>
              <a:rPr sz="1667" b="1" spc="49" dirty="0">
                <a:latin typeface="+mn-lt"/>
                <a:cs typeface="Georgia"/>
              </a:rPr>
              <a:t>x</a:t>
            </a:r>
            <a:r>
              <a:rPr sz="1667" spc="49" dirty="0">
                <a:latin typeface="+mn-lt"/>
                <a:cs typeface="Verdana"/>
              </a:rPr>
              <a:t>)</a:t>
            </a:r>
            <a:r>
              <a:rPr sz="1667" i="1" spc="49" dirty="0">
                <a:latin typeface="+mn-lt"/>
                <a:cs typeface="Times New Roman"/>
              </a:rPr>
              <a:t>,</a:t>
            </a:r>
            <a:r>
              <a:rPr sz="1667" i="1" spc="-127" dirty="0">
                <a:latin typeface="+mn-lt"/>
                <a:cs typeface="Times New Roman"/>
              </a:rPr>
              <a:t> </a:t>
            </a:r>
            <a:r>
              <a:rPr sz="1667" i="1" spc="331" dirty="0">
                <a:latin typeface="+mn-lt"/>
                <a:cs typeface="Times New Roman"/>
              </a:rPr>
              <a:t>f</a:t>
            </a:r>
            <a:r>
              <a:rPr sz="1667" i="1" spc="-222" dirty="0">
                <a:latin typeface="+mn-lt"/>
                <a:cs typeface="Times New Roman"/>
              </a:rPr>
              <a:t> </a:t>
            </a:r>
            <a:r>
              <a:rPr sz="1667" spc="-42" dirty="0">
                <a:latin typeface="+mn-lt"/>
                <a:cs typeface="Verdana"/>
              </a:rPr>
              <a:t>(</a:t>
            </a:r>
            <a:r>
              <a:rPr sz="1667" b="1" spc="-42" dirty="0">
                <a:latin typeface="+mn-lt"/>
                <a:cs typeface="Georgia"/>
              </a:rPr>
              <a:t>x</a:t>
            </a:r>
            <a:r>
              <a:rPr sz="1667" spc="-42" dirty="0">
                <a:latin typeface="+mn-lt"/>
                <a:cs typeface="Verdana"/>
              </a:rPr>
              <a:t>)</a:t>
            </a:r>
            <a:r>
              <a:rPr lang="de-DE" sz="1667" spc="34" dirty="0">
                <a:latin typeface="+mn-lt"/>
              </a:rPr>
              <a:t>)</a:t>
            </a:r>
            <a:r>
              <a:rPr sz="1667" spc="-47" baseline="45197" dirty="0">
                <a:latin typeface="+mn-lt"/>
                <a:cs typeface="Trebuchet MS"/>
              </a:rPr>
              <a:t> </a:t>
            </a:r>
            <a:r>
              <a:rPr sz="1667" spc="34" dirty="0">
                <a:latin typeface="+mn-lt"/>
                <a:cs typeface="Verdana"/>
              </a:rPr>
              <a:t>=</a:t>
            </a:r>
            <a:r>
              <a:rPr lang="de-DE" sz="1667" spc="51" baseline="45197" dirty="0">
                <a:latin typeface="+mn-lt"/>
                <a:cs typeface="Verdana"/>
              </a:rPr>
              <a:t> </a:t>
            </a:r>
            <a:r>
              <a:rPr lang="de-DE" sz="1667" spc="34" dirty="0">
                <a:latin typeface="+mn-lt"/>
              </a:rPr>
              <a:t>(</a:t>
            </a:r>
            <a:r>
              <a:rPr sz="1667" i="1" spc="34" dirty="0">
                <a:latin typeface="+mn-lt"/>
                <a:cs typeface="Times New Roman"/>
              </a:rPr>
              <a:t>h</a:t>
            </a:r>
            <a:r>
              <a:rPr sz="1667" spc="34" dirty="0">
                <a:latin typeface="+mn-lt"/>
                <a:cs typeface="Verdana"/>
              </a:rPr>
              <a:t>(</a:t>
            </a:r>
            <a:r>
              <a:rPr sz="1667" b="1" spc="34" dirty="0">
                <a:latin typeface="+mn-lt"/>
                <a:cs typeface="Georgia"/>
              </a:rPr>
              <a:t>x</a:t>
            </a:r>
            <a:r>
              <a:rPr sz="1667" spc="34" dirty="0">
                <a:latin typeface="+mn-lt"/>
                <a:cs typeface="Verdana"/>
              </a:rPr>
              <a:t>)</a:t>
            </a:r>
            <a:r>
              <a:rPr sz="1667" spc="-201" dirty="0">
                <a:latin typeface="+mn-lt"/>
                <a:cs typeface="Verdana"/>
              </a:rPr>
              <a:t> </a:t>
            </a:r>
            <a:r>
              <a:rPr sz="1667" spc="-83" dirty="0">
                <a:latin typeface="+mn-lt"/>
                <a:cs typeface="DejaVu Sans"/>
              </a:rPr>
              <a:t>−</a:t>
            </a:r>
            <a:r>
              <a:rPr sz="1667" spc="-151" dirty="0">
                <a:latin typeface="+mn-lt"/>
                <a:cs typeface="DejaVu Sans"/>
              </a:rPr>
              <a:t> </a:t>
            </a:r>
            <a:r>
              <a:rPr sz="1667" i="1" spc="331" dirty="0">
                <a:latin typeface="+mn-lt"/>
                <a:cs typeface="Times New Roman"/>
              </a:rPr>
              <a:t>f</a:t>
            </a:r>
            <a:r>
              <a:rPr sz="1667" spc="-59" dirty="0">
                <a:latin typeface="+mn-lt"/>
                <a:cs typeface="Verdana"/>
              </a:rPr>
              <a:t>(</a:t>
            </a:r>
            <a:r>
              <a:rPr sz="1667" b="1" spc="-59" dirty="0">
                <a:latin typeface="+mn-lt"/>
                <a:cs typeface="Georgia"/>
              </a:rPr>
              <a:t>x</a:t>
            </a:r>
            <a:r>
              <a:rPr sz="1667" spc="-59" dirty="0">
                <a:latin typeface="+mn-lt"/>
                <a:cs typeface="Verdana"/>
              </a:rPr>
              <a:t>)</a:t>
            </a:r>
            <a:r>
              <a:rPr lang="de-DE" sz="1667" spc="34" dirty="0">
                <a:latin typeface="+mn-lt"/>
              </a:rPr>
              <a:t>)</a:t>
            </a:r>
            <a:r>
              <a:rPr sz="1667" spc="-90" baseline="47425" dirty="0">
                <a:latin typeface="+mn-lt"/>
                <a:cs typeface="Verdana"/>
              </a:rPr>
              <a:t>2</a:t>
            </a:r>
            <a:endParaRPr lang="de-DE" sz="1667" spc="-90" baseline="47425" dirty="0">
              <a:latin typeface="+mn-lt"/>
              <a:cs typeface="Verdana"/>
            </a:endParaRPr>
          </a:p>
          <a:p>
            <a:pPr marL="6615">
              <a:spcBef>
                <a:spcPts val="65"/>
              </a:spcBef>
            </a:pPr>
            <a:endParaRPr sz="1667" baseline="47425" dirty="0">
              <a:latin typeface="+mn-lt"/>
              <a:cs typeface="Verdana"/>
            </a:endParaRPr>
          </a:p>
          <a:p>
            <a:pPr marL="7276">
              <a:spcBef>
                <a:spcPts val="2312"/>
              </a:spcBef>
            </a:pPr>
            <a:r>
              <a:rPr lang="de-DE" sz="1667" i="1" spc="-57" dirty="0">
                <a:latin typeface="+mn-lt"/>
                <a:cs typeface="Times New Roman"/>
              </a:rPr>
              <a:t>e</a:t>
            </a:r>
            <a:r>
              <a:rPr lang="de-DE" sz="1667" i="1" spc="-136" dirty="0">
                <a:latin typeface="+mn-lt"/>
                <a:cs typeface="Times New Roman"/>
              </a:rPr>
              <a:t> </a:t>
            </a:r>
            <a:r>
              <a:rPr lang="de-DE" sz="1667" spc="34" dirty="0">
                <a:latin typeface="+mn-lt"/>
              </a:rPr>
              <a:t>(</a:t>
            </a:r>
            <a:r>
              <a:rPr sz="1667" i="1" spc="47" dirty="0">
                <a:latin typeface="+mn-lt"/>
                <a:cs typeface="Times New Roman"/>
              </a:rPr>
              <a:t>h</a:t>
            </a:r>
            <a:r>
              <a:rPr sz="1667" spc="47" dirty="0">
                <a:latin typeface="+mn-lt"/>
                <a:cs typeface="Verdana"/>
              </a:rPr>
              <a:t>(</a:t>
            </a:r>
            <a:r>
              <a:rPr sz="1667" b="1" spc="47" dirty="0">
                <a:latin typeface="+mn-lt"/>
                <a:cs typeface="Georgia"/>
              </a:rPr>
              <a:t>x</a:t>
            </a:r>
            <a:r>
              <a:rPr sz="1667" spc="47" dirty="0">
                <a:latin typeface="+mn-lt"/>
                <a:cs typeface="Verdana"/>
              </a:rPr>
              <a:t>)</a:t>
            </a:r>
            <a:r>
              <a:rPr sz="1667" i="1" spc="47" dirty="0">
                <a:latin typeface="+mn-lt"/>
                <a:cs typeface="Times New Roman"/>
              </a:rPr>
              <a:t>,</a:t>
            </a:r>
            <a:r>
              <a:rPr sz="1667" i="1" spc="-117" dirty="0">
                <a:latin typeface="+mn-lt"/>
                <a:cs typeface="Times New Roman"/>
              </a:rPr>
              <a:t> </a:t>
            </a:r>
            <a:r>
              <a:rPr sz="1667" i="1" spc="331" dirty="0">
                <a:latin typeface="+mn-lt"/>
                <a:cs typeface="Times New Roman"/>
              </a:rPr>
              <a:t>f</a:t>
            </a:r>
            <a:r>
              <a:rPr sz="1667" i="1" spc="-222" dirty="0">
                <a:latin typeface="+mn-lt"/>
                <a:cs typeface="Times New Roman"/>
              </a:rPr>
              <a:t> </a:t>
            </a:r>
            <a:r>
              <a:rPr sz="1667" spc="-42" dirty="0">
                <a:latin typeface="+mn-lt"/>
                <a:cs typeface="Verdana"/>
              </a:rPr>
              <a:t>(</a:t>
            </a:r>
            <a:r>
              <a:rPr sz="1667" b="1" spc="-42" dirty="0">
                <a:latin typeface="+mn-lt"/>
                <a:cs typeface="Georgia"/>
              </a:rPr>
              <a:t>x</a:t>
            </a:r>
            <a:r>
              <a:rPr sz="1667" spc="-42" dirty="0">
                <a:latin typeface="+mn-lt"/>
                <a:cs typeface="Verdana"/>
              </a:rPr>
              <a:t>)</a:t>
            </a:r>
            <a:r>
              <a:rPr lang="de-DE" sz="1667" spc="47" dirty="0">
                <a:latin typeface="+mn-lt"/>
                <a:cs typeface="Verdana"/>
              </a:rPr>
              <a:t>)</a:t>
            </a:r>
            <a:r>
              <a:rPr sz="1667" spc="47" dirty="0">
                <a:latin typeface="+mn-lt"/>
                <a:cs typeface="Verdana"/>
              </a:rPr>
              <a:t> </a:t>
            </a:r>
            <a:r>
              <a:rPr sz="1667" dirty="0">
                <a:latin typeface="+mn-lt"/>
                <a:cs typeface="Verdana"/>
              </a:rPr>
              <a:t>=</a:t>
            </a:r>
            <a:r>
              <a:rPr lang="de-DE" sz="1667" dirty="0">
                <a:latin typeface="+mn-lt"/>
                <a:cs typeface="Verdana"/>
              </a:rPr>
              <a:t> [</a:t>
            </a:r>
            <a:r>
              <a:rPr sz="1667" i="1" dirty="0">
                <a:latin typeface="+mn-lt"/>
                <a:cs typeface="Times New Roman"/>
              </a:rPr>
              <a:t>h</a:t>
            </a:r>
            <a:r>
              <a:rPr sz="1667" dirty="0">
                <a:latin typeface="+mn-lt"/>
                <a:cs typeface="Verdana"/>
              </a:rPr>
              <a:t>(</a:t>
            </a:r>
            <a:r>
              <a:rPr sz="1667" b="1" dirty="0">
                <a:latin typeface="+mn-lt"/>
                <a:cs typeface="Georgia"/>
              </a:rPr>
              <a:t>x</a:t>
            </a:r>
            <a:r>
              <a:rPr sz="1667" dirty="0">
                <a:latin typeface="+mn-lt"/>
                <a:cs typeface="Verdana"/>
              </a:rPr>
              <a:t>)</a:t>
            </a:r>
            <a:r>
              <a:rPr sz="1667" spc="-109" dirty="0">
                <a:latin typeface="+mn-lt"/>
                <a:cs typeface="Verdana"/>
              </a:rPr>
              <a:t> </a:t>
            </a:r>
            <a:r>
              <a:rPr lang="de-DE" sz="1667" spc="-26" dirty="0">
                <a:latin typeface="+mn-lt"/>
                <a:cs typeface="Verdana"/>
              </a:rPr>
              <a:t>≠</a:t>
            </a:r>
            <a:r>
              <a:rPr sz="1667" spc="-115" dirty="0">
                <a:latin typeface="+mn-lt"/>
                <a:cs typeface="Verdana"/>
              </a:rPr>
              <a:t> </a:t>
            </a:r>
            <a:r>
              <a:rPr sz="1667" i="1" spc="331" dirty="0">
                <a:latin typeface="+mn-lt"/>
                <a:cs typeface="Times New Roman"/>
              </a:rPr>
              <a:t>f</a:t>
            </a:r>
            <a:r>
              <a:rPr sz="1667" dirty="0">
                <a:latin typeface="+mn-lt"/>
                <a:cs typeface="Verdana"/>
              </a:rPr>
              <a:t>(</a:t>
            </a:r>
            <a:r>
              <a:rPr sz="1667" b="1" dirty="0">
                <a:latin typeface="+mn-lt"/>
                <a:cs typeface="Georgia"/>
              </a:rPr>
              <a:t>x</a:t>
            </a:r>
            <a:r>
              <a:rPr sz="1667" dirty="0">
                <a:latin typeface="+mn-lt"/>
                <a:cs typeface="Verdana"/>
              </a:rPr>
              <a:t>)</a:t>
            </a:r>
            <a:r>
              <a:rPr lang="de-DE" sz="1667" dirty="0">
                <a:latin typeface="+mn-lt"/>
                <a:cs typeface="Verdana"/>
              </a:rPr>
              <a:t>]</a:t>
            </a:r>
            <a:endParaRPr sz="1667" baseline="47619" dirty="0">
              <a:latin typeface="+mn-lt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The learning Diagram – where we left 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7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30187" y="1433525"/>
            <a:ext cx="5048251" cy="264894"/>
          </a:xfrm>
          <a:prstGeom prst="rect">
            <a:avLst/>
          </a:prstGeom>
        </p:spPr>
        <p:txBody>
          <a:bodyPr vert="horz" wrap="square" lIns="0" tIns="8268" rIns="0" bIns="0" rtlCol="0" anchor="b" anchorCtr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667" spc="-83" dirty="0">
                <a:solidFill>
                  <a:srgbClr val="000000"/>
                </a:solidFill>
              </a:rPr>
              <a:t>Overall </a:t>
            </a:r>
            <a:r>
              <a:rPr sz="1667" spc="-106" dirty="0">
                <a:solidFill>
                  <a:srgbClr val="000000"/>
                </a:solidFill>
              </a:rPr>
              <a:t>error </a:t>
            </a:r>
            <a:r>
              <a:rPr sz="1667" kern="1200" spc="47" dirty="0">
                <a:solidFill>
                  <a:srgbClr val="1919CC"/>
                </a:solidFill>
                <a:latin typeface="Verdana"/>
                <a:ea typeface="+mn-ea"/>
                <a:cs typeface="Verdana"/>
              </a:rPr>
              <a:t>E(h, f) </a:t>
            </a:r>
            <a:r>
              <a:rPr sz="1667" spc="49" dirty="0">
                <a:solidFill>
                  <a:srgbClr val="000000"/>
                </a:solidFill>
              </a:rPr>
              <a:t>= </a:t>
            </a:r>
            <a:r>
              <a:rPr sz="1667" spc="-78" dirty="0">
                <a:solidFill>
                  <a:srgbClr val="000000"/>
                </a:solidFill>
              </a:rPr>
              <a:t>average </a:t>
            </a:r>
            <a:r>
              <a:rPr sz="1667" spc="-34" dirty="0">
                <a:solidFill>
                  <a:srgbClr val="000000"/>
                </a:solidFill>
              </a:rPr>
              <a:t>of </a:t>
            </a:r>
            <a:r>
              <a:rPr sz="1667" spc="-52" dirty="0">
                <a:solidFill>
                  <a:srgbClr val="000000"/>
                </a:solidFill>
              </a:rPr>
              <a:t>pointwise</a:t>
            </a:r>
            <a:r>
              <a:rPr sz="1667" spc="-16" dirty="0">
                <a:solidFill>
                  <a:srgbClr val="000000"/>
                </a:solidFill>
              </a:rPr>
              <a:t> </a:t>
            </a:r>
            <a:r>
              <a:rPr sz="1667" spc="-99" dirty="0">
                <a:solidFill>
                  <a:srgbClr val="000000"/>
                </a:solidFill>
              </a:rPr>
              <a:t>errors</a:t>
            </a:r>
            <a:endParaRPr sz="1667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10" y="2278063"/>
            <a:ext cx="1673490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i="1" spc="-65" dirty="0">
                <a:latin typeface="+mn-lt"/>
                <a:cs typeface="Times New Roman"/>
              </a:rPr>
              <a:t>In-sample</a:t>
            </a:r>
            <a:r>
              <a:rPr sz="1537" i="1" spc="57" dirty="0">
                <a:latin typeface="+mn-lt"/>
                <a:cs typeface="Times New Roman"/>
              </a:rPr>
              <a:t> </a:t>
            </a:r>
            <a:r>
              <a:rPr sz="1537" i="1" spc="-112" dirty="0">
                <a:latin typeface="+mn-lt"/>
                <a:cs typeface="Times New Roman"/>
              </a:rPr>
              <a:t>error:</a:t>
            </a:r>
            <a:endParaRPr sz="1537" dirty="0">
              <a:latin typeface="+mn-lt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2010" y="3509169"/>
            <a:ext cx="4721490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i="1" spc="-44" dirty="0">
                <a:latin typeface="+mn-lt"/>
                <a:cs typeface="Times New Roman"/>
              </a:rPr>
              <a:t>Out-of-sample</a:t>
            </a:r>
            <a:r>
              <a:rPr sz="1537" i="1" spc="62" dirty="0">
                <a:latin typeface="+mn-lt"/>
                <a:cs typeface="Times New Roman"/>
              </a:rPr>
              <a:t> </a:t>
            </a:r>
            <a:r>
              <a:rPr sz="1537" i="1" spc="-112" dirty="0">
                <a:latin typeface="+mn-lt"/>
                <a:cs typeface="Times New Roman"/>
              </a:rPr>
              <a:t>error:</a:t>
            </a:r>
            <a:endParaRPr sz="1537" dirty="0">
              <a:latin typeface="+mn-lt"/>
              <a:cs typeface="Times New Roman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80845" y="1399292"/>
            <a:ext cx="1635456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15">
              <a:spcBef>
                <a:spcPts val="2"/>
              </a:spcBef>
              <a:tabLst>
                <a:tab pos="2687728" algn="l"/>
              </a:tabLst>
            </a:pPr>
            <a:r>
              <a:rPr lang="de-DE" sz="1667" spc="47" dirty="0">
                <a:solidFill>
                  <a:srgbClr val="1919CC"/>
                </a:solidFill>
                <a:latin typeface="Verdana"/>
                <a:cs typeface="Verdana"/>
              </a:rPr>
              <a:t>e(h(</a:t>
            </a:r>
            <a:r>
              <a:rPr lang="de-DE" sz="1667" b="1" spc="47" dirty="0">
                <a:solidFill>
                  <a:srgbClr val="1919CC"/>
                </a:solidFill>
                <a:latin typeface="Verdana"/>
                <a:cs typeface="Verdana"/>
              </a:rPr>
              <a:t>x</a:t>
            </a:r>
            <a:r>
              <a:rPr lang="de-DE" sz="1667" spc="47" dirty="0">
                <a:solidFill>
                  <a:srgbClr val="1919CC"/>
                </a:solidFill>
                <a:latin typeface="Verdana"/>
                <a:cs typeface="Verdana"/>
              </a:rPr>
              <a:t>), f(</a:t>
            </a:r>
            <a:r>
              <a:rPr lang="de-DE" sz="1667" b="1" spc="47" dirty="0">
                <a:solidFill>
                  <a:srgbClr val="1919CC"/>
                </a:solidFill>
                <a:latin typeface="Verdana"/>
                <a:cs typeface="Verdana"/>
              </a:rPr>
              <a:t>x</a:t>
            </a:r>
            <a:r>
              <a:rPr lang="de-DE" sz="1667" spc="47" dirty="0">
                <a:solidFill>
                  <a:srgbClr val="1919CC"/>
                </a:solidFill>
                <a:latin typeface="Verdana"/>
                <a:cs typeface="Verdana"/>
              </a:rPr>
              <a:t>))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Overall Error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2278063"/>
            <a:ext cx="3206750" cy="9620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1" y="3819731"/>
            <a:ext cx="3131344" cy="8600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4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03" y="1270000"/>
            <a:ext cx="4685935" cy="33655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Diagram with </a:t>
            </a:r>
            <a:r>
              <a:rPr lang="de-DE" sz="2000" kern="0" dirty="0">
                <a:solidFill>
                  <a:srgbClr val="002060"/>
                </a:solidFill>
              </a:rPr>
              <a:t>pointwise error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397250" y="2594470"/>
            <a:ext cx="8255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25252" y="1305911"/>
            <a:ext cx="2494810" cy="263225"/>
          </a:xfrm>
          <a:prstGeom prst="rect">
            <a:avLst/>
          </a:prstGeom>
        </p:spPr>
        <p:txBody>
          <a:bodyPr vert="horz" wrap="square" lIns="0" tIns="6615" rIns="0" bIns="0" rtlCol="0" anchor="b" anchorCtr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667" spc="-76" dirty="0">
                <a:solidFill>
                  <a:srgbClr val="000000"/>
                </a:solidFill>
                <a:latin typeface="+mn-lt"/>
              </a:rPr>
              <a:t>Fingerprint</a:t>
            </a:r>
            <a:r>
              <a:rPr sz="1537" spc="-76" dirty="0">
                <a:solidFill>
                  <a:srgbClr val="000000"/>
                </a:solidFill>
              </a:rPr>
              <a:t> </a:t>
            </a:r>
            <a:r>
              <a:rPr lang="de-DE" sz="1537" spc="-76" dirty="0" err="1">
                <a:solidFill>
                  <a:srgbClr val="000000"/>
                </a:solidFill>
              </a:rPr>
              <a:t>V</a:t>
            </a:r>
            <a:r>
              <a:rPr sz="1537" spc="-76" dirty="0" err="1">
                <a:solidFill>
                  <a:srgbClr val="000000"/>
                </a:solidFill>
              </a:rPr>
              <a:t>eri</a:t>
            </a:r>
            <a:r>
              <a:rPr lang="de-DE" sz="1537" spc="-76" dirty="0">
                <a:solidFill>
                  <a:srgbClr val="000000"/>
                </a:solidFill>
              </a:rPr>
              <a:t>fic</a:t>
            </a:r>
            <a:r>
              <a:rPr sz="1537" spc="-76" dirty="0" err="1">
                <a:solidFill>
                  <a:srgbClr val="000000"/>
                </a:solidFill>
              </a:rPr>
              <a:t>ation</a:t>
            </a:r>
            <a:r>
              <a:rPr sz="1537" spc="-76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4238624" y="2369516"/>
            <a:ext cx="660703" cy="770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5" name="object 5"/>
          <p:cNvSpPr/>
          <p:nvPr/>
        </p:nvSpPr>
        <p:spPr>
          <a:xfrm>
            <a:off x="5835327" y="2754928"/>
            <a:ext cx="259953" cy="0"/>
          </a:xfrm>
          <a:custGeom>
            <a:avLst/>
            <a:gdLst/>
            <a:ahLst/>
            <a:cxnLst/>
            <a:rect l="l" t="t" r="r" b="b"/>
            <a:pathLst>
              <a:path w="499109">
                <a:moveTo>
                  <a:pt x="0" y="0"/>
                </a:moveTo>
                <a:lnTo>
                  <a:pt x="498956" y="0"/>
                </a:lnTo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" name="object 6"/>
          <p:cNvSpPr/>
          <p:nvPr/>
        </p:nvSpPr>
        <p:spPr>
          <a:xfrm>
            <a:off x="6034634" y="2727402"/>
            <a:ext cx="66072" cy="55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7" name="object 7"/>
          <p:cNvSpPr/>
          <p:nvPr/>
        </p:nvSpPr>
        <p:spPr>
          <a:xfrm>
            <a:off x="4844270" y="2754928"/>
            <a:ext cx="259953" cy="0"/>
          </a:xfrm>
          <a:custGeom>
            <a:avLst/>
            <a:gdLst/>
            <a:ahLst/>
            <a:cxnLst/>
            <a:rect l="l" t="t" r="r" b="b"/>
            <a:pathLst>
              <a:path w="499109">
                <a:moveTo>
                  <a:pt x="0" y="0"/>
                </a:moveTo>
                <a:lnTo>
                  <a:pt x="498956" y="0"/>
                </a:lnTo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8" name="object 8"/>
          <p:cNvSpPr/>
          <p:nvPr/>
        </p:nvSpPr>
        <p:spPr>
          <a:xfrm>
            <a:off x="5043583" y="2727402"/>
            <a:ext cx="66065" cy="55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9" name="object 9"/>
          <p:cNvSpPr/>
          <p:nvPr/>
        </p:nvSpPr>
        <p:spPr>
          <a:xfrm>
            <a:off x="5119562" y="2589749"/>
            <a:ext cx="716028" cy="330398"/>
          </a:xfrm>
          <a:custGeom>
            <a:avLst/>
            <a:gdLst/>
            <a:ahLst/>
            <a:cxnLst/>
            <a:rect l="l" t="t" r="r" b="b"/>
            <a:pathLst>
              <a:path w="1374775" h="634364">
                <a:moveTo>
                  <a:pt x="0" y="634276"/>
                </a:moveTo>
                <a:lnTo>
                  <a:pt x="1374267" y="634276"/>
                </a:lnTo>
                <a:lnTo>
                  <a:pt x="1374267" y="0"/>
                </a:lnTo>
                <a:lnTo>
                  <a:pt x="0" y="0"/>
                </a:lnTo>
                <a:lnTo>
                  <a:pt x="0" y="634276"/>
                </a:lnTo>
                <a:close/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0" name="object 10"/>
          <p:cNvSpPr txBox="1"/>
          <p:nvPr/>
        </p:nvSpPr>
        <p:spPr>
          <a:xfrm>
            <a:off x="5434502" y="2647157"/>
            <a:ext cx="78713" cy="163004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>
              <a:spcBef>
                <a:spcPts val="52"/>
              </a:spcBef>
            </a:pPr>
            <a:r>
              <a:rPr sz="1016" i="1" spc="284" dirty="0">
                <a:latin typeface="Arial"/>
                <a:cs typeface="Arial"/>
              </a:rPr>
              <a:t>f</a:t>
            </a:r>
            <a:endParaRPr sz="101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62942" y="2467297"/>
            <a:ext cx="520898" cy="163004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  <a:tabLst>
                <a:tab pos="319802" algn="l"/>
              </a:tabLst>
            </a:pPr>
            <a:r>
              <a:rPr sz="1016" spc="57" dirty="0">
                <a:latin typeface="Verdana"/>
                <a:cs typeface="Verdana"/>
              </a:rPr>
              <a:t>+</a:t>
            </a:r>
            <a:r>
              <a:rPr sz="1016" spc="-67" dirty="0">
                <a:latin typeface="Verdana"/>
                <a:cs typeface="Verdana"/>
              </a:rPr>
              <a:t>1</a:t>
            </a:r>
            <a:r>
              <a:rPr sz="1016" dirty="0">
                <a:latin typeface="Verdana"/>
                <a:cs typeface="Verdana"/>
              </a:rPr>
              <a:t>	</a:t>
            </a:r>
            <a:r>
              <a:rPr sz="886" i="1" spc="91" dirty="0">
                <a:solidFill>
                  <a:srgbClr val="00A650"/>
                </a:solidFill>
                <a:latin typeface="Times New Roman"/>
                <a:cs typeface="Times New Roman"/>
              </a:rPr>
              <a:t>y</a:t>
            </a:r>
            <a:r>
              <a:rPr sz="886" i="1" spc="78" dirty="0">
                <a:solidFill>
                  <a:srgbClr val="00A650"/>
                </a:solidFill>
                <a:latin typeface="Times New Roman"/>
                <a:cs typeface="Times New Roman"/>
              </a:rPr>
              <a:t>ou</a:t>
            </a:r>
            <a:endParaRPr sz="886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59500" y="2836003"/>
            <a:ext cx="305778" cy="163004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lang="de-DE" sz="1016" spc="57" dirty="0">
                <a:latin typeface="DejaVu Sans"/>
                <a:cs typeface="DejaVu Sans"/>
              </a:rPr>
              <a:t>   </a:t>
            </a:r>
            <a:r>
              <a:rPr sz="1016" spc="57" dirty="0">
                <a:latin typeface="DejaVu Sans"/>
                <a:cs typeface="DejaVu Sans"/>
              </a:rPr>
              <a:t>−</a:t>
            </a:r>
            <a:r>
              <a:rPr sz="1016" spc="-67" dirty="0">
                <a:latin typeface="Verdana"/>
                <a:cs typeface="Verdana"/>
              </a:rPr>
              <a:t>1</a:t>
            </a:r>
            <a:endParaRPr sz="1016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76411" y="2850721"/>
            <a:ext cx="455413" cy="14466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886" i="1" spc="49" dirty="0">
                <a:solidFill>
                  <a:srgbClr val="ED1C24"/>
                </a:solidFill>
                <a:latin typeface="Times New Roman"/>
                <a:cs typeface="Times New Roman"/>
              </a:rPr>
              <a:t>i</a:t>
            </a:r>
            <a:r>
              <a:rPr sz="886" i="1" spc="57" dirty="0">
                <a:solidFill>
                  <a:srgbClr val="ED1C24"/>
                </a:solidFill>
                <a:latin typeface="Times New Roman"/>
                <a:cs typeface="Times New Roman"/>
              </a:rPr>
              <a:t>n</a:t>
            </a:r>
            <a:r>
              <a:rPr sz="886" i="1" spc="76" dirty="0">
                <a:solidFill>
                  <a:srgbClr val="ED1C24"/>
                </a:solidFill>
                <a:latin typeface="Times New Roman"/>
                <a:cs typeface="Times New Roman"/>
              </a:rPr>
              <a:t>truder</a:t>
            </a:r>
            <a:endParaRPr sz="886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010" y="1932781"/>
            <a:ext cx="2181490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i="1" spc="-65" dirty="0">
                <a:latin typeface="+mn-lt"/>
                <a:cs typeface="Times New Roman"/>
              </a:rPr>
              <a:t>Two types of error: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98260" y="2326480"/>
            <a:ext cx="2671710" cy="492582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  <a:tabLst>
                <a:tab pos="1005707" algn="l"/>
              </a:tabLst>
            </a:pPr>
            <a:r>
              <a:rPr sz="1537" i="1" spc="-65" dirty="0">
                <a:latin typeface="+mn-lt"/>
                <a:cs typeface="Times New Roman"/>
              </a:rPr>
              <a:t>false a</a:t>
            </a:r>
            <a:r>
              <a:rPr lang="de-DE" sz="1537" i="1" spc="-65" dirty="0">
                <a:latin typeface="+mn-lt"/>
                <a:cs typeface="Times New Roman"/>
              </a:rPr>
              <a:t>cc</a:t>
            </a:r>
            <a:r>
              <a:rPr sz="1537" i="1" spc="-65" dirty="0" err="1">
                <a:latin typeface="+mn-lt"/>
                <a:cs typeface="Times New Roman"/>
              </a:rPr>
              <a:t>ept</a:t>
            </a:r>
            <a:r>
              <a:rPr lang="de-DE" sz="1537" i="1" spc="-65" dirty="0">
                <a:latin typeface="+mn-lt"/>
                <a:cs typeface="Times New Roman"/>
              </a:rPr>
              <a:t> </a:t>
            </a:r>
            <a:r>
              <a:rPr sz="1537" i="1" spc="-65" dirty="0">
                <a:latin typeface="+mn-lt"/>
                <a:cs typeface="Times New Roman"/>
              </a:rPr>
              <a:t>and</a:t>
            </a:r>
            <a:r>
              <a:rPr lang="de-DE" sz="1537" i="1" spc="-65" dirty="0">
                <a:latin typeface="+mn-lt"/>
                <a:cs typeface="Times New Roman"/>
              </a:rPr>
              <a:t> false reject</a:t>
            </a:r>
          </a:p>
          <a:p>
            <a:pPr marL="6615">
              <a:spcBef>
                <a:spcPts val="52"/>
              </a:spcBef>
              <a:tabLst>
                <a:tab pos="1005707" algn="l"/>
              </a:tabLst>
            </a:pPr>
            <a:endParaRPr sz="1537" i="1" spc="-65" dirty="0">
              <a:latin typeface="+mn-lt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5678" y="2302364"/>
            <a:ext cx="1017057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endParaRPr sz="1537" i="1" spc="-65" dirty="0">
              <a:latin typeface="+mn-lt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013" y="2814637"/>
            <a:ext cx="3260987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i="1" spc="-65" dirty="0">
                <a:latin typeface="+mn-lt"/>
                <a:cs typeface="Times New Roman"/>
              </a:rPr>
              <a:t>How do we penalize </a:t>
            </a:r>
            <a:r>
              <a:rPr sz="1537" i="1" spc="-65" dirty="0" err="1">
                <a:latin typeface="+mn-lt"/>
                <a:cs typeface="Times New Roman"/>
              </a:rPr>
              <a:t>ea</a:t>
            </a:r>
            <a:r>
              <a:rPr lang="de-DE" sz="1537" i="1" spc="-65" dirty="0">
                <a:latin typeface="+mn-lt"/>
                <a:cs typeface="Times New Roman"/>
              </a:rPr>
              <a:t>c</a:t>
            </a:r>
            <a:r>
              <a:rPr sz="1537" i="1" spc="-65" dirty="0">
                <a:latin typeface="+mn-lt"/>
                <a:cs typeface="Times New Roman"/>
              </a:rPr>
              <a:t>h type?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397654" y="3271914"/>
            <a:ext cx="109803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i="1" spc="331" dirty="0">
                <a:solidFill>
                  <a:srgbClr val="A500BF"/>
                </a:solidFill>
                <a:latin typeface="Times New Roman"/>
                <a:cs typeface="Times New Roman"/>
              </a:rPr>
              <a:t>f</a:t>
            </a:r>
            <a:endParaRPr sz="153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52483" y="3299169"/>
            <a:ext cx="7144" cy="501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2" name="object 22"/>
          <p:cNvSpPr txBox="1"/>
          <p:nvPr/>
        </p:nvSpPr>
        <p:spPr>
          <a:xfrm>
            <a:off x="1811867" y="3521945"/>
            <a:ext cx="264913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spc="-52" dirty="0">
                <a:latin typeface="Verdana"/>
                <a:cs typeface="Verdana"/>
              </a:rPr>
              <a:t>+</a:t>
            </a:r>
            <a:r>
              <a:rPr sz="1537" spc="-203" dirty="0">
                <a:latin typeface="Verdana"/>
                <a:cs typeface="Verdana"/>
              </a:rPr>
              <a:t>1</a:t>
            </a:r>
            <a:endParaRPr sz="1537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5961" y="3521945"/>
            <a:ext cx="264913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spc="-83" dirty="0">
                <a:latin typeface="DejaVu Sans"/>
                <a:cs typeface="DejaVu Sans"/>
              </a:rPr>
              <a:t>−</a:t>
            </a:r>
            <a:r>
              <a:rPr sz="1537" spc="-203" dirty="0">
                <a:latin typeface="Verdana"/>
                <a:cs typeface="Verdana"/>
              </a:rPr>
              <a:t>1</a:t>
            </a:r>
            <a:endParaRPr sz="1537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1446" y="3803597"/>
            <a:ext cx="2696435" cy="0"/>
          </a:xfrm>
          <a:custGeom>
            <a:avLst/>
            <a:gdLst/>
            <a:ahLst/>
            <a:cxnLst/>
            <a:rect l="l" t="t" r="r" b="b"/>
            <a:pathLst>
              <a:path w="5177155">
                <a:moveTo>
                  <a:pt x="0" y="0"/>
                </a:moveTo>
                <a:lnTo>
                  <a:pt x="5177028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5" name="object 25"/>
          <p:cNvSpPr txBox="1"/>
          <p:nvPr/>
        </p:nvSpPr>
        <p:spPr>
          <a:xfrm>
            <a:off x="843491" y="3897389"/>
            <a:ext cx="126669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i="1" spc="122" dirty="0">
                <a:solidFill>
                  <a:srgbClr val="A500BF"/>
                </a:solidFill>
                <a:latin typeface="Times New Roman"/>
                <a:cs typeface="Times New Roman"/>
              </a:rPr>
              <a:t>h</a:t>
            </a:r>
            <a:endParaRPr sz="1537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52483" y="3800026"/>
            <a:ext cx="7144" cy="5016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7" name="object 27"/>
          <p:cNvSpPr txBox="1"/>
          <p:nvPr/>
        </p:nvSpPr>
        <p:spPr>
          <a:xfrm>
            <a:off x="1115747" y="3758867"/>
            <a:ext cx="1391709" cy="508278"/>
          </a:xfrm>
          <a:prstGeom prst="rect">
            <a:avLst/>
          </a:prstGeom>
        </p:spPr>
        <p:txBody>
          <a:bodyPr vert="horz" wrap="square" lIns="0" tIns="22159" rIns="0" bIns="0" rtlCol="0">
            <a:spAutoFit/>
          </a:bodyPr>
          <a:lstStyle/>
          <a:p>
            <a:pPr marL="6615">
              <a:spcBef>
                <a:spcPts val="174"/>
              </a:spcBef>
              <a:tabLst>
                <a:tab pos="535099" algn="l"/>
              </a:tabLst>
            </a:pPr>
            <a:r>
              <a:rPr sz="1537" spc="-127" dirty="0">
                <a:latin typeface="Verdana"/>
                <a:cs typeface="Verdana"/>
              </a:rPr>
              <a:t>+1	</a:t>
            </a:r>
            <a:r>
              <a:rPr sz="1537" i="1" spc="-59" dirty="0">
                <a:solidFill>
                  <a:srgbClr val="A5A5A5"/>
                </a:solidFill>
                <a:latin typeface="Times New Roman"/>
                <a:cs typeface="Times New Roman"/>
              </a:rPr>
              <a:t>no</a:t>
            </a:r>
            <a:r>
              <a:rPr sz="1537" i="1" spc="70" dirty="0">
                <a:solidFill>
                  <a:srgbClr val="A5A5A5"/>
                </a:solidFill>
                <a:latin typeface="Times New Roman"/>
                <a:cs typeface="Times New Roman"/>
              </a:rPr>
              <a:t> </a:t>
            </a:r>
            <a:r>
              <a:rPr sz="1537" i="1" spc="-106" dirty="0">
                <a:solidFill>
                  <a:srgbClr val="A5A5A5"/>
                </a:solidFill>
                <a:latin typeface="Times New Roman"/>
                <a:cs typeface="Times New Roman"/>
              </a:rPr>
              <a:t>error</a:t>
            </a:r>
            <a:endParaRPr sz="1537" dirty="0">
              <a:latin typeface="Times New Roman"/>
              <a:cs typeface="Times New Roman"/>
            </a:endParaRPr>
          </a:p>
          <a:p>
            <a:pPr marL="6615">
              <a:spcBef>
                <a:spcPts val="125"/>
              </a:spcBef>
              <a:tabLst>
                <a:tab pos="422324" algn="l"/>
              </a:tabLst>
            </a:pPr>
            <a:r>
              <a:rPr sz="1537" spc="-143" dirty="0">
                <a:latin typeface="DejaVu Sans"/>
                <a:cs typeface="DejaVu Sans"/>
              </a:rPr>
              <a:t>−</a:t>
            </a:r>
            <a:r>
              <a:rPr sz="1537" spc="-143" dirty="0">
                <a:latin typeface="Verdana"/>
                <a:cs typeface="Verdana"/>
              </a:rPr>
              <a:t>1	</a:t>
            </a:r>
            <a:r>
              <a:rPr sz="1407" i="1" spc="-13" dirty="0">
                <a:latin typeface="Times New Roman"/>
                <a:cs typeface="Times New Roman"/>
              </a:rPr>
              <a:t>false </a:t>
            </a:r>
            <a:r>
              <a:rPr sz="1407" i="1" spc="-13" dirty="0" err="1">
                <a:latin typeface="Times New Roman"/>
                <a:cs typeface="Times New Roman"/>
              </a:rPr>
              <a:t>reje</a:t>
            </a:r>
            <a:r>
              <a:rPr lang="de-DE" sz="1407" i="1" spc="-13" dirty="0">
                <a:latin typeface="Times New Roman"/>
                <a:cs typeface="Times New Roman"/>
              </a:rPr>
              <a:t>c</a:t>
            </a:r>
            <a:r>
              <a:rPr sz="1407" i="1" spc="-13" dirty="0">
                <a:latin typeface="Times New Roman"/>
                <a:cs typeface="Times New Roman"/>
              </a:rPr>
              <a:t>t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500841" y="3773526"/>
            <a:ext cx="1069129" cy="498528"/>
          </a:xfrm>
          <a:prstGeom prst="rect">
            <a:avLst/>
          </a:prstGeom>
        </p:spPr>
        <p:txBody>
          <a:bodyPr vert="horz" wrap="square" lIns="0" tIns="4630" rIns="0" bIns="0" rtlCol="0">
            <a:spAutoFit/>
          </a:bodyPr>
          <a:lstStyle/>
          <a:p>
            <a:pPr marL="154114" marR="2646" indent="-147830">
              <a:lnSpc>
                <a:spcPct val="109000"/>
              </a:lnSpc>
              <a:spcBef>
                <a:spcPts val="37"/>
              </a:spcBef>
            </a:pPr>
            <a:r>
              <a:rPr sz="1407" i="1" spc="-13" dirty="0">
                <a:latin typeface="Times New Roman"/>
                <a:cs typeface="Times New Roman"/>
              </a:rPr>
              <a:t>false a</a:t>
            </a:r>
            <a:r>
              <a:rPr lang="de-DE" sz="1407" i="1" spc="-13" dirty="0">
                <a:latin typeface="Times New Roman"/>
                <a:cs typeface="Times New Roman"/>
              </a:rPr>
              <a:t>cc</a:t>
            </a:r>
            <a:r>
              <a:rPr sz="1407" i="1" spc="-13" dirty="0" err="1">
                <a:latin typeface="Times New Roman"/>
                <a:cs typeface="Times New Roman"/>
              </a:rPr>
              <a:t>ept</a:t>
            </a:r>
            <a:r>
              <a:rPr sz="1407" i="1" spc="-13" dirty="0">
                <a:latin typeface="Times New Roman"/>
                <a:cs typeface="Times New Roman"/>
              </a:rPr>
              <a:t>  </a:t>
            </a:r>
            <a:r>
              <a:rPr sz="1537" i="1" spc="-59" dirty="0">
                <a:solidFill>
                  <a:srgbClr val="A5A5A5"/>
                </a:solidFill>
                <a:latin typeface="Times New Roman"/>
                <a:cs typeface="Times New Roman"/>
              </a:rPr>
              <a:t>no</a:t>
            </a:r>
            <a:r>
              <a:rPr sz="1537" i="1" spc="73" dirty="0">
                <a:solidFill>
                  <a:srgbClr val="A5A5A5"/>
                </a:solidFill>
                <a:latin typeface="Times New Roman"/>
                <a:cs typeface="Times New Roman"/>
              </a:rPr>
              <a:t> </a:t>
            </a:r>
            <a:r>
              <a:rPr sz="1537" i="1" spc="-106" dirty="0">
                <a:solidFill>
                  <a:srgbClr val="A5A5A5"/>
                </a:solidFill>
                <a:latin typeface="Times New Roman"/>
                <a:cs typeface="Times New Roman"/>
              </a:rPr>
              <a:t>error</a:t>
            </a:r>
            <a:endParaRPr sz="1537" dirty="0">
              <a:latin typeface="Times New Roman"/>
              <a:cs typeface="Times New Roman"/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6143399" y="2343150"/>
            <a:ext cx="211683" cy="831851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34" name="Rectangle 33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How to Choose the Error Measure</a:t>
            </a:r>
            <a:endParaRPr lang="de-DE" sz="2000" kern="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38624" y="2375073"/>
            <a:ext cx="660703" cy="770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" name="object 4"/>
          <p:cNvSpPr/>
          <p:nvPr/>
        </p:nvSpPr>
        <p:spPr>
          <a:xfrm>
            <a:off x="5835327" y="2760483"/>
            <a:ext cx="259953" cy="0"/>
          </a:xfrm>
          <a:custGeom>
            <a:avLst/>
            <a:gdLst/>
            <a:ahLst/>
            <a:cxnLst/>
            <a:rect l="l" t="t" r="r" b="b"/>
            <a:pathLst>
              <a:path w="499109">
                <a:moveTo>
                  <a:pt x="0" y="0"/>
                </a:moveTo>
                <a:lnTo>
                  <a:pt x="498956" y="0"/>
                </a:lnTo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5" name="object 5"/>
          <p:cNvSpPr/>
          <p:nvPr/>
        </p:nvSpPr>
        <p:spPr>
          <a:xfrm>
            <a:off x="6034634" y="2732959"/>
            <a:ext cx="66072" cy="55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" name="object 6"/>
          <p:cNvSpPr/>
          <p:nvPr/>
        </p:nvSpPr>
        <p:spPr>
          <a:xfrm>
            <a:off x="4844270" y="2760483"/>
            <a:ext cx="259953" cy="0"/>
          </a:xfrm>
          <a:custGeom>
            <a:avLst/>
            <a:gdLst/>
            <a:ahLst/>
            <a:cxnLst/>
            <a:rect l="l" t="t" r="r" b="b"/>
            <a:pathLst>
              <a:path w="499109">
                <a:moveTo>
                  <a:pt x="0" y="0"/>
                </a:moveTo>
                <a:lnTo>
                  <a:pt x="498956" y="0"/>
                </a:lnTo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7" name="object 7"/>
          <p:cNvSpPr/>
          <p:nvPr/>
        </p:nvSpPr>
        <p:spPr>
          <a:xfrm>
            <a:off x="5043583" y="2732959"/>
            <a:ext cx="66065" cy="55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8" name="object 8"/>
          <p:cNvSpPr/>
          <p:nvPr/>
        </p:nvSpPr>
        <p:spPr>
          <a:xfrm>
            <a:off x="5119562" y="2595312"/>
            <a:ext cx="716028" cy="330398"/>
          </a:xfrm>
          <a:custGeom>
            <a:avLst/>
            <a:gdLst/>
            <a:ahLst/>
            <a:cxnLst/>
            <a:rect l="l" t="t" r="r" b="b"/>
            <a:pathLst>
              <a:path w="1374775" h="634364">
                <a:moveTo>
                  <a:pt x="0" y="634276"/>
                </a:moveTo>
                <a:lnTo>
                  <a:pt x="1374267" y="634276"/>
                </a:lnTo>
                <a:lnTo>
                  <a:pt x="1374267" y="0"/>
                </a:lnTo>
                <a:lnTo>
                  <a:pt x="0" y="0"/>
                </a:lnTo>
                <a:lnTo>
                  <a:pt x="0" y="634276"/>
                </a:lnTo>
                <a:close/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9" name="object 9"/>
          <p:cNvSpPr txBox="1"/>
          <p:nvPr/>
        </p:nvSpPr>
        <p:spPr>
          <a:xfrm>
            <a:off x="5434502" y="2651972"/>
            <a:ext cx="78713" cy="163004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>
              <a:spcBef>
                <a:spcPts val="52"/>
              </a:spcBef>
            </a:pPr>
            <a:r>
              <a:rPr sz="1016" i="1" spc="284" dirty="0">
                <a:latin typeface="Arial"/>
                <a:cs typeface="Arial"/>
              </a:rPr>
              <a:t>f</a:t>
            </a:r>
            <a:endParaRPr sz="101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62942" y="2472115"/>
            <a:ext cx="520898" cy="163004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  <a:tabLst>
                <a:tab pos="319802" algn="l"/>
              </a:tabLst>
            </a:pPr>
            <a:r>
              <a:rPr sz="1016" spc="57" dirty="0">
                <a:latin typeface="Verdana"/>
                <a:cs typeface="Verdana"/>
              </a:rPr>
              <a:t>+</a:t>
            </a:r>
            <a:r>
              <a:rPr sz="1016" spc="-67" dirty="0">
                <a:latin typeface="Verdana"/>
                <a:cs typeface="Verdana"/>
              </a:rPr>
              <a:t>1</a:t>
            </a:r>
            <a:r>
              <a:rPr sz="1016" dirty="0">
                <a:latin typeface="Verdana"/>
                <a:cs typeface="Verdana"/>
              </a:rPr>
              <a:t>	</a:t>
            </a:r>
            <a:r>
              <a:rPr sz="886" i="1" spc="91" dirty="0">
                <a:solidFill>
                  <a:srgbClr val="00A650"/>
                </a:solidFill>
                <a:latin typeface="Times New Roman"/>
                <a:cs typeface="Times New Roman"/>
              </a:rPr>
              <a:t>y</a:t>
            </a:r>
            <a:r>
              <a:rPr sz="886" i="1" spc="78" dirty="0">
                <a:solidFill>
                  <a:srgbClr val="00A650"/>
                </a:solidFill>
                <a:latin typeface="Times New Roman"/>
                <a:cs typeface="Times New Roman"/>
              </a:rPr>
              <a:t>ou</a:t>
            </a:r>
            <a:endParaRPr sz="886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6411" y="2855543"/>
            <a:ext cx="455413" cy="14466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886" i="1" spc="49" dirty="0">
                <a:solidFill>
                  <a:srgbClr val="ED1C24"/>
                </a:solidFill>
                <a:latin typeface="Times New Roman"/>
                <a:cs typeface="Times New Roman"/>
              </a:rPr>
              <a:t>i</a:t>
            </a:r>
            <a:r>
              <a:rPr sz="886" i="1" spc="57" dirty="0">
                <a:solidFill>
                  <a:srgbClr val="ED1C24"/>
                </a:solidFill>
                <a:latin typeface="Times New Roman"/>
                <a:cs typeface="Times New Roman"/>
              </a:rPr>
              <a:t>n</a:t>
            </a:r>
            <a:r>
              <a:rPr sz="886" i="1" spc="76" dirty="0">
                <a:solidFill>
                  <a:srgbClr val="ED1C24"/>
                </a:solidFill>
                <a:latin typeface="Times New Roman"/>
                <a:cs typeface="Times New Roman"/>
              </a:rPr>
              <a:t>truder</a:t>
            </a:r>
            <a:endParaRPr sz="886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422010" y="1514156"/>
            <a:ext cx="4508500" cy="243219"/>
          </a:xfrm>
          <a:prstGeom prst="rect">
            <a:avLst/>
          </a:prstGeom>
        </p:spPr>
        <p:txBody>
          <a:bodyPr vert="horz" wrap="square" lIns="0" tIns="6615" rIns="0" bIns="0" rtlCol="0" anchor="b" anchorCtr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spc="-47" dirty="0">
                <a:solidFill>
                  <a:srgbClr val="000000"/>
                </a:solidFill>
              </a:rPr>
              <a:t>Supermarket </a:t>
            </a:r>
            <a:r>
              <a:rPr sz="1537" spc="-11" dirty="0" err="1">
                <a:solidFill>
                  <a:srgbClr val="000000"/>
                </a:solidFill>
              </a:rPr>
              <a:t>veri</a:t>
            </a:r>
            <a:r>
              <a:rPr lang="de-DE" sz="1537" spc="-11" dirty="0">
                <a:solidFill>
                  <a:srgbClr val="000000"/>
                </a:solidFill>
              </a:rPr>
              <a:t>fi</a:t>
            </a:r>
            <a:r>
              <a:rPr sz="1537" spc="-11" dirty="0" err="1">
                <a:solidFill>
                  <a:srgbClr val="000000"/>
                </a:solidFill>
              </a:rPr>
              <a:t>es</a:t>
            </a:r>
            <a:r>
              <a:rPr sz="1537" spc="-11" dirty="0">
                <a:solidFill>
                  <a:srgbClr val="000000"/>
                </a:solidFill>
              </a:rPr>
              <a:t> </a:t>
            </a:r>
            <a:r>
              <a:rPr lang="de-DE" sz="1537" spc="-11" dirty="0">
                <a:solidFill>
                  <a:srgbClr val="000000"/>
                </a:solidFill>
              </a:rPr>
              <a:t>fi</a:t>
            </a:r>
            <a:r>
              <a:rPr sz="1537" spc="-23" dirty="0" err="1">
                <a:solidFill>
                  <a:srgbClr val="000000"/>
                </a:solidFill>
              </a:rPr>
              <a:t>ngerprint</a:t>
            </a:r>
            <a:r>
              <a:rPr sz="1537" spc="-23" dirty="0">
                <a:solidFill>
                  <a:srgbClr val="000000"/>
                </a:solidFill>
              </a:rPr>
              <a:t> </a:t>
            </a:r>
            <a:r>
              <a:rPr sz="1537" spc="-76" dirty="0">
                <a:solidFill>
                  <a:srgbClr val="000000"/>
                </a:solidFill>
              </a:rPr>
              <a:t>for </a:t>
            </a:r>
            <a:r>
              <a:rPr sz="1537" spc="-23" dirty="0">
                <a:solidFill>
                  <a:srgbClr val="000000"/>
                </a:solidFill>
              </a:rPr>
              <a:t>dis</a:t>
            </a:r>
            <a:r>
              <a:rPr lang="de-DE" sz="1537" spc="-23" dirty="0">
                <a:solidFill>
                  <a:srgbClr val="000000"/>
                </a:solidFill>
              </a:rPr>
              <a:t>c</a:t>
            </a:r>
            <a:r>
              <a:rPr sz="1537" spc="-23" dirty="0" err="1">
                <a:solidFill>
                  <a:srgbClr val="000000"/>
                </a:solidFill>
              </a:rPr>
              <a:t>ounts</a:t>
            </a:r>
            <a:endParaRPr sz="1537" spc="-23" dirty="0">
              <a:solidFill>
                <a:srgbClr val="000000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016" y="1997869"/>
            <a:ext cx="4086484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i="1" spc="-99" dirty="0">
                <a:latin typeface="+mn-lt"/>
                <a:cs typeface="Times New Roman"/>
              </a:rPr>
              <a:t>False </a:t>
            </a:r>
            <a:r>
              <a:rPr sz="1537" i="1" spc="-99" dirty="0" err="1">
                <a:latin typeface="+mn-lt"/>
                <a:cs typeface="Times New Roman"/>
              </a:rPr>
              <a:t>reje</a:t>
            </a:r>
            <a:r>
              <a:rPr lang="de-DE" sz="1537" i="1" spc="-99" dirty="0">
                <a:latin typeface="+mn-lt"/>
                <a:cs typeface="Times New Roman"/>
              </a:rPr>
              <a:t>c</a:t>
            </a:r>
            <a:r>
              <a:rPr sz="1537" i="1" spc="-99" dirty="0">
                <a:latin typeface="+mn-lt"/>
                <a:cs typeface="Times New Roman"/>
              </a:rPr>
              <a:t>t is </a:t>
            </a:r>
            <a:r>
              <a:rPr lang="de-DE" sz="1537" i="1" spc="-99" dirty="0">
                <a:latin typeface="+mn-lt"/>
                <a:cs typeface="Times New Roman"/>
              </a:rPr>
              <a:t>m</a:t>
            </a:r>
            <a:r>
              <a:rPr sz="1537" i="1" spc="-99" dirty="0" err="1">
                <a:latin typeface="+mn-lt"/>
                <a:cs typeface="Times New Roman"/>
              </a:rPr>
              <a:t>ostly</a:t>
            </a:r>
            <a:r>
              <a:rPr lang="de-DE" sz="1537" i="1" spc="-99" dirty="0">
                <a:latin typeface="+mn-lt"/>
                <a:cs typeface="Times New Roman"/>
              </a:rPr>
              <a:t>, c</a:t>
            </a:r>
            <a:r>
              <a:rPr sz="1537" i="1" spc="-99" dirty="0" err="1">
                <a:latin typeface="+mn-lt"/>
                <a:cs typeface="Times New Roman"/>
              </a:rPr>
              <a:t>ustomer</a:t>
            </a:r>
            <a:r>
              <a:rPr sz="1537" i="1" spc="-99" dirty="0">
                <a:latin typeface="+mn-lt"/>
                <a:cs typeface="Times New Roman"/>
              </a:rPr>
              <a:t> gets annoyed!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49050" y="2653336"/>
            <a:ext cx="3993498" cy="512510"/>
          </a:xfrm>
          <a:prstGeom prst="rect">
            <a:avLst/>
          </a:prstGeom>
        </p:spPr>
        <p:txBody>
          <a:bodyPr vert="horz" wrap="square" lIns="0" tIns="6284" rIns="0" bIns="0" rtlCol="0">
            <a:spAutoFit/>
          </a:bodyPr>
          <a:lstStyle/>
          <a:p>
            <a:pPr marL="6615" marR="2646">
              <a:lnSpc>
                <a:spcPct val="106800"/>
              </a:lnSpc>
              <a:spcBef>
                <a:spcPts val="49"/>
              </a:spcBef>
            </a:pPr>
            <a:r>
              <a:rPr sz="1537" i="1" spc="-99" dirty="0">
                <a:latin typeface="+mn-lt"/>
                <a:cs typeface="Times New Roman"/>
              </a:rPr>
              <a:t>False </a:t>
            </a:r>
            <a:r>
              <a:rPr lang="de-DE" sz="1537" i="1" spc="-99" dirty="0">
                <a:latin typeface="+mn-lt"/>
                <a:cs typeface="Times New Roman"/>
              </a:rPr>
              <a:t>acc</a:t>
            </a:r>
            <a:r>
              <a:rPr sz="1537" i="1" spc="-99" dirty="0" err="1">
                <a:latin typeface="+mn-lt"/>
                <a:cs typeface="Times New Roman"/>
              </a:rPr>
              <a:t>ept</a:t>
            </a:r>
            <a:r>
              <a:rPr sz="1537" i="1" spc="-99" dirty="0">
                <a:latin typeface="+mn-lt"/>
                <a:cs typeface="Times New Roman"/>
              </a:rPr>
              <a:t> is minor; gave away a dis</a:t>
            </a:r>
            <a:r>
              <a:rPr lang="de-DE" sz="1537" i="1" spc="-99" dirty="0">
                <a:latin typeface="+mn-lt"/>
                <a:cs typeface="Times New Roman"/>
              </a:rPr>
              <a:t>c</a:t>
            </a:r>
            <a:r>
              <a:rPr sz="1537" i="1" spc="-99" dirty="0" err="1">
                <a:latin typeface="+mn-lt"/>
                <a:cs typeface="Times New Roman"/>
              </a:rPr>
              <a:t>ount</a:t>
            </a:r>
            <a:r>
              <a:rPr sz="1537" i="1" spc="-99" dirty="0">
                <a:latin typeface="+mn-lt"/>
                <a:cs typeface="Times New Roman"/>
              </a:rPr>
              <a:t>  and intruder left their </a:t>
            </a:r>
            <a:r>
              <a:rPr lang="de-DE" sz="1537" i="1" spc="-99" dirty="0">
                <a:latin typeface="+mn-lt"/>
                <a:cs typeface="Times New Roman"/>
              </a:rPr>
              <a:t>fi</a:t>
            </a:r>
            <a:r>
              <a:rPr sz="1537" i="1" spc="-99" dirty="0" err="1">
                <a:latin typeface="+mn-lt"/>
                <a:cs typeface="Times New Roman"/>
              </a:rPr>
              <a:t>ngerprint</a:t>
            </a:r>
            <a:endParaRPr sz="1537" i="1" spc="-99" dirty="0">
              <a:latin typeface="+mn-lt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65500" y="2979870"/>
            <a:ext cx="131630" cy="131630"/>
          </a:xfrm>
          <a:custGeom>
            <a:avLst/>
            <a:gdLst/>
            <a:ahLst/>
            <a:cxnLst/>
            <a:rect l="l" t="t" r="r" b="b"/>
            <a:pathLst>
              <a:path w="252729" h="252729">
                <a:moveTo>
                  <a:pt x="252374" y="126187"/>
                </a:moveTo>
                <a:lnTo>
                  <a:pt x="242458" y="175307"/>
                </a:lnTo>
                <a:lnTo>
                  <a:pt x="215417" y="215417"/>
                </a:lnTo>
                <a:lnTo>
                  <a:pt x="175307" y="242458"/>
                </a:lnTo>
                <a:lnTo>
                  <a:pt x="126187" y="252374"/>
                </a:lnTo>
                <a:lnTo>
                  <a:pt x="77072" y="242458"/>
                </a:lnTo>
                <a:lnTo>
                  <a:pt x="36961" y="215417"/>
                </a:lnTo>
                <a:lnTo>
                  <a:pt x="9917" y="175307"/>
                </a:lnTo>
                <a:lnTo>
                  <a:pt x="0" y="126187"/>
                </a:lnTo>
                <a:lnTo>
                  <a:pt x="9917" y="77066"/>
                </a:lnTo>
                <a:lnTo>
                  <a:pt x="36961" y="36957"/>
                </a:lnTo>
                <a:lnTo>
                  <a:pt x="77072" y="9915"/>
                </a:lnTo>
                <a:lnTo>
                  <a:pt x="126187" y="0"/>
                </a:lnTo>
                <a:lnTo>
                  <a:pt x="175307" y="9915"/>
                </a:lnTo>
                <a:lnTo>
                  <a:pt x="215417" y="36957"/>
                </a:lnTo>
                <a:lnTo>
                  <a:pt x="242458" y="77066"/>
                </a:lnTo>
                <a:lnTo>
                  <a:pt x="252374" y="126187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9" name="object 19"/>
          <p:cNvSpPr/>
          <p:nvPr/>
        </p:nvSpPr>
        <p:spPr>
          <a:xfrm>
            <a:off x="3398838" y="3018764"/>
            <a:ext cx="12568" cy="1256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53" y="0"/>
                </a:moveTo>
                <a:lnTo>
                  <a:pt x="5321" y="0"/>
                </a:lnTo>
                <a:lnTo>
                  <a:pt x="0" y="5321"/>
                </a:lnTo>
                <a:lnTo>
                  <a:pt x="0" y="18453"/>
                </a:lnTo>
                <a:lnTo>
                  <a:pt x="5321" y="23774"/>
                </a:lnTo>
                <a:lnTo>
                  <a:pt x="18453" y="23774"/>
                </a:lnTo>
                <a:lnTo>
                  <a:pt x="23774" y="18453"/>
                </a:lnTo>
                <a:lnTo>
                  <a:pt x="23774" y="5321"/>
                </a:lnTo>
                <a:lnTo>
                  <a:pt x="184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0" name="object 20"/>
          <p:cNvSpPr/>
          <p:nvPr/>
        </p:nvSpPr>
        <p:spPr>
          <a:xfrm>
            <a:off x="3398838" y="3018764"/>
            <a:ext cx="12568" cy="1256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23774" y="11887"/>
                </a:moveTo>
                <a:lnTo>
                  <a:pt x="23774" y="18453"/>
                </a:lnTo>
                <a:lnTo>
                  <a:pt x="18453" y="23774"/>
                </a:lnTo>
                <a:lnTo>
                  <a:pt x="11887" y="23774"/>
                </a:lnTo>
                <a:lnTo>
                  <a:pt x="5321" y="23774"/>
                </a:lnTo>
                <a:lnTo>
                  <a:pt x="0" y="18453"/>
                </a:lnTo>
                <a:lnTo>
                  <a:pt x="0" y="11887"/>
                </a:lnTo>
                <a:lnTo>
                  <a:pt x="0" y="5321"/>
                </a:lnTo>
                <a:lnTo>
                  <a:pt x="5321" y="0"/>
                </a:lnTo>
                <a:lnTo>
                  <a:pt x="11887" y="0"/>
                </a:lnTo>
                <a:lnTo>
                  <a:pt x="18453" y="0"/>
                </a:lnTo>
                <a:lnTo>
                  <a:pt x="23774" y="5321"/>
                </a:lnTo>
                <a:lnTo>
                  <a:pt x="23774" y="11887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1" name="object 21"/>
          <p:cNvSpPr/>
          <p:nvPr/>
        </p:nvSpPr>
        <p:spPr>
          <a:xfrm>
            <a:off x="3447257" y="3018764"/>
            <a:ext cx="12568" cy="1256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53" y="0"/>
                </a:moveTo>
                <a:lnTo>
                  <a:pt x="5321" y="0"/>
                </a:lnTo>
                <a:lnTo>
                  <a:pt x="0" y="5321"/>
                </a:lnTo>
                <a:lnTo>
                  <a:pt x="0" y="18453"/>
                </a:lnTo>
                <a:lnTo>
                  <a:pt x="5321" y="23774"/>
                </a:lnTo>
                <a:lnTo>
                  <a:pt x="18453" y="23774"/>
                </a:lnTo>
                <a:lnTo>
                  <a:pt x="23774" y="18453"/>
                </a:lnTo>
                <a:lnTo>
                  <a:pt x="23774" y="5321"/>
                </a:lnTo>
                <a:lnTo>
                  <a:pt x="184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2" name="object 22"/>
          <p:cNvSpPr/>
          <p:nvPr/>
        </p:nvSpPr>
        <p:spPr>
          <a:xfrm>
            <a:off x="3447256" y="3018764"/>
            <a:ext cx="12568" cy="1256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23774" y="11887"/>
                </a:moveTo>
                <a:lnTo>
                  <a:pt x="23774" y="18453"/>
                </a:lnTo>
                <a:lnTo>
                  <a:pt x="18453" y="23774"/>
                </a:lnTo>
                <a:lnTo>
                  <a:pt x="11887" y="23774"/>
                </a:lnTo>
                <a:lnTo>
                  <a:pt x="5321" y="23774"/>
                </a:lnTo>
                <a:lnTo>
                  <a:pt x="0" y="18453"/>
                </a:lnTo>
                <a:lnTo>
                  <a:pt x="0" y="11887"/>
                </a:lnTo>
                <a:lnTo>
                  <a:pt x="0" y="5321"/>
                </a:lnTo>
                <a:lnTo>
                  <a:pt x="5321" y="0"/>
                </a:lnTo>
                <a:lnTo>
                  <a:pt x="11887" y="0"/>
                </a:lnTo>
                <a:lnTo>
                  <a:pt x="18453" y="0"/>
                </a:lnTo>
                <a:lnTo>
                  <a:pt x="23774" y="5321"/>
                </a:lnTo>
                <a:lnTo>
                  <a:pt x="23774" y="11887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3" name="object 23"/>
          <p:cNvSpPr/>
          <p:nvPr/>
        </p:nvSpPr>
        <p:spPr>
          <a:xfrm>
            <a:off x="3403282" y="3055276"/>
            <a:ext cx="50602" cy="19183"/>
          </a:xfrm>
          <a:custGeom>
            <a:avLst/>
            <a:gdLst/>
            <a:ahLst/>
            <a:cxnLst/>
            <a:rect l="l" t="t" r="r" b="b"/>
            <a:pathLst>
              <a:path w="97154" h="36829">
                <a:moveTo>
                  <a:pt x="0" y="0"/>
                </a:moveTo>
                <a:lnTo>
                  <a:pt x="26060" y="24231"/>
                </a:lnTo>
                <a:lnTo>
                  <a:pt x="38862" y="33318"/>
                </a:lnTo>
                <a:lnTo>
                  <a:pt x="51206" y="36347"/>
                </a:lnTo>
                <a:lnTo>
                  <a:pt x="63093" y="33318"/>
                </a:lnTo>
                <a:lnTo>
                  <a:pt x="74523" y="24231"/>
                </a:lnTo>
                <a:lnTo>
                  <a:pt x="96926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4" name="object 24"/>
          <p:cNvSpPr/>
          <p:nvPr/>
        </p:nvSpPr>
        <p:spPr>
          <a:xfrm>
            <a:off x="2062084" y="3221382"/>
            <a:ext cx="7143" cy="501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5" name="object 25"/>
          <p:cNvSpPr txBox="1"/>
          <p:nvPr/>
        </p:nvSpPr>
        <p:spPr>
          <a:xfrm>
            <a:off x="2141274" y="3180224"/>
            <a:ext cx="674688" cy="508278"/>
          </a:xfrm>
          <a:prstGeom prst="rect">
            <a:avLst/>
          </a:prstGeom>
        </p:spPr>
        <p:txBody>
          <a:bodyPr vert="horz" wrap="square" lIns="0" tIns="22159" rIns="0" bIns="0" rtlCol="0">
            <a:spAutoFit/>
          </a:bodyPr>
          <a:lstStyle/>
          <a:p>
            <a:pPr marR="17528" algn="ctr">
              <a:spcBef>
                <a:spcPts val="174"/>
              </a:spcBef>
            </a:pPr>
            <a:r>
              <a:rPr sz="1537" i="1" spc="331" dirty="0">
                <a:latin typeface="Times New Roman"/>
                <a:cs typeface="Times New Roman"/>
              </a:rPr>
              <a:t>f</a:t>
            </a:r>
            <a:endParaRPr sz="1537">
              <a:latin typeface="Times New Roman"/>
              <a:cs typeface="Times New Roman"/>
            </a:endParaRPr>
          </a:p>
          <a:p>
            <a:pPr algn="ctr">
              <a:spcBef>
                <a:spcPts val="125"/>
              </a:spcBef>
              <a:tabLst>
                <a:tab pos="409426" algn="l"/>
              </a:tabLst>
            </a:pPr>
            <a:r>
              <a:rPr sz="1537" spc="-52" dirty="0">
                <a:latin typeface="Verdana"/>
                <a:cs typeface="Verdana"/>
              </a:rPr>
              <a:t>+</a:t>
            </a:r>
            <a:r>
              <a:rPr sz="1537" spc="-203" dirty="0">
                <a:latin typeface="Verdana"/>
                <a:cs typeface="Verdana"/>
              </a:rPr>
              <a:t>1	</a:t>
            </a:r>
            <a:r>
              <a:rPr sz="1537" spc="-83" dirty="0">
                <a:latin typeface="DejaVu Sans"/>
                <a:cs typeface="DejaVu Sans"/>
              </a:rPr>
              <a:t>−</a:t>
            </a:r>
            <a:r>
              <a:rPr sz="1537" spc="-203" dirty="0">
                <a:latin typeface="Verdana"/>
                <a:cs typeface="Verdana"/>
              </a:rPr>
              <a:t>1</a:t>
            </a:r>
            <a:endParaRPr sz="1537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81046" y="3725809"/>
            <a:ext cx="1507463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407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7" name="object 27"/>
          <p:cNvSpPr txBox="1"/>
          <p:nvPr/>
        </p:nvSpPr>
        <p:spPr>
          <a:xfrm>
            <a:off x="1453886" y="3819601"/>
            <a:ext cx="126669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i="1" spc="122" dirty="0">
                <a:latin typeface="Times New Roman"/>
                <a:cs typeface="Times New Roman"/>
              </a:rPr>
              <a:t>h</a:t>
            </a:r>
            <a:endParaRPr sz="1537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62084" y="3722238"/>
            <a:ext cx="7143" cy="501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9" name="object 29"/>
          <p:cNvSpPr txBox="1"/>
          <p:nvPr/>
        </p:nvSpPr>
        <p:spPr>
          <a:xfrm>
            <a:off x="1725347" y="3681078"/>
            <a:ext cx="1013353" cy="508278"/>
          </a:xfrm>
          <a:prstGeom prst="rect">
            <a:avLst/>
          </a:prstGeom>
        </p:spPr>
        <p:txBody>
          <a:bodyPr vert="horz" wrap="square" lIns="0" tIns="22159" rIns="0" bIns="0" rtlCol="0">
            <a:spAutoFit/>
          </a:bodyPr>
          <a:lstStyle/>
          <a:p>
            <a:pPr marL="6615">
              <a:spcBef>
                <a:spcPts val="174"/>
              </a:spcBef>
              <a:tabLst>
                <a:tab pos="498388" algn="l"/>
                <a:tab pos="908146" algn="l"/>
              </a:tabLst>
            </a:pPr>
            <a:r>
              <a:rPr sz="1537" spc="-52" dirty="0">
                <a:latin typeface="Verdana"/>
                <a:cs typeface="Verdana"/>
              </a:rPr>
              <a:t>+</a:t>
            </a:r>
            <a:r>
              <a:rPr sz="1537" spc="-203" dirty="0">
                <a:latin typeface="Verdana"/>
                <a:cs typeface="Verdana"/>
              </a:rPr>
              <a:t>1	0	1</a:t>
            </a:r>
            <a:endParaRPr sz="1537">
              <a:latin typeface="Verdana"/>
              <a:cs typeface="Verdana"/>
            </a:endParaRPr>
          </a:p>
          <a:p>
            <a:pPr marL="6615">
              <a:spcBef>
                <a:spcPts val="125"/>
              </a:spcBef>
              <a:tabLst>
                <a:tab pos="449443" algn="l"/>
                <a:tab pos="908146" algn="l"/>
              </a:tabLst>
            </a:pPr>
            <a:r>
              <a:rPr sz="1537" spc="-83" dirty="0">
                <a:latin typeface="DejaVu Sans"/>
                <a:cs typeface="DejaVu Sans"/>
              </a:rPr>
              <a:t>−</a:t>
            </a:r>
            <a:r>
              <a:rPr sz="1537" spc="-203" dirty="0">
                <a:latin typeface="Verdana"/>
                <a:cs typeface="Verdana"/>
              </a:rPr>
              <a:t>1	10	0</a:t>
            </a:r>
            <a:endParaRPr sz="1537">
              <a:latin typeface="Verdana"/>
              <a:cs typeface="Verdana"/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6143399" y="2343150"/>
            <a:ext cx="211683" cy="831851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40" name="object 12"/>
          <p:cNvSpPr txBox="1"/>
          <p:nvPr/>
        </p:nvSpPr>
        <p:spPr>
          <a:xfrm>
            <a:off x="6308619" y="2837175"/>
            <a:ext cx="520898" cy="163004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  <a:tabLst>
                <a:tab pos="319802" algn="l"/>
              </a:tabLst>
            </a:pPr>
            <a:r>
              <a:rPr lang="de-DE" sz="1016" spc="57" dirty="0">
                <a:latin typeface="Verdana"/>
                <a:cs typeface="Verdana"/>
              </a:rPr>
              <a:t>-</a:t>
            </a:r>
            <a:r>
              <a:rPr sz="1016" spc="-67" dirty="0">
                <a:latin typeface="Verdana"/>
                <a:cs typeface="Verdana"/>
              </a:rPr>
              <a:t>1</a:t>
            </a:r>
            <a:r>
              <a:rPr sz="1016" dirty="0">
                <a:latin typeface="Verdana"/>
                <a:cs typeface="Verdana"/>
              </a:rPr>
              <a:t>	</a:t>
            </a:r>
            <a:endParaRPr sz="886" dirty="0">
              <a:latin typeface="Times New Roman"/>
              <a:cs typeface="Times New Roman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The Error Measure – In the Supermarket</a:t>
            </a:r>
            <a:endParaRPr lang="de-DE" sz="2000" kern="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36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422005" y="1524000"/>
            <a:ext cx="3895996" cy="744317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i="1" spc="-99" dirty="0">
                <a:latin typeface="+mn-lt"/>
                <a:cs typeface="Times New Roman"/>
              </a:rPr>
              <a:t>CIA </a:t>
            </a:r>
            <a:r>
              <a:rPr sz="1537" i="1" spc="-99" dirty="0" err="1">
                <a:latin typeface="+mn-lt"/>
                <a:cs typeface="Times New Roman"/>
              </a:rPr>
              <a:t>veri</a:t>
            </a:r>
            <a:r>
              <a:rPr lang="de-DE" sz="1537" i="1" spc="-99" dirty="0">
                <a:latin typeface="+mn-lt"/>
                <a:cs typeface="Times New Roman"/>
              </a:rPr>
              <a:t>fi</a:t>
            </a:r>
            <a:r>
              <a:rPr sz="1537" i="1" spc="-99" dirty="0" err="1">
                <a:latin typeface="+mn-lt"/>
                <a:cs typeface="Times New Roman"/>
              </a:rPr>
              <a:t>es</a:t>
            </a:r>
            <a:r>
              <a:rPr sz="1537" i="1" spc="-99" dirty="0">
                <a:latin typeface="+mn-lt"/>
                <a:cs typeface="Times New Roman"/>
              </a:rPr>
              <a:t> </a:t>
            </a:r>
            <a:r>
              <a:rPr lang="de-DE" sz="1537" i="1" spc="-99" dirty="0">
                <a:latin typeface="+mn-lt"/>
                <a:cs typeface="Times New Roman"/>
              </a:rPr>
              <a:t>fi</a:t>
            </a:r>
            <a:r>
              <a:rPr sz="1537" i="1" spc="-99" dirty="0" err="1">
                <a:latin typeface="+mn-lt"/>
                <a:cs typeface="Times New Roman"/>
              </a:rPr>
              <a:t>ngerprint</a:t>
            </a:r>
            <a:r>
              <a:rPr sz="1537" i="1" spc="-99" dirty="0">
                <a:latin typeface="+mn-lt"/>
                <a:cs typeface="Times New Roman"/>
              </a:rPr>
              <a:t> for se</a:t>
            </a:r>
            <a:r>
              <a:rPr lang="de-DE" sz="1537" i="1" spc="-99" dirty="0">
                <a:latin typeface="+mn-lt"/>
                <a:cs typeface="Times New Roman"/>
              </a:rPr>
              <a:t>c</a:t>
            </a:r>
            <a:r>
              <a:rPr sz="1537" i="1" spc="-99" dirty="0" err="1">
                <a:latin typeface="+mn-lt"/>
                <a:cs typeface="Times New Roman"/>
              </a:rPr>
              <a:t>urity</a:t>
            </a:r>
            <a:endParaRPr sz="1537" i="1" spc="-99" dirty="0">
              <a:latin typeface="+mn-lt"/>
              <a:cs typeface="Times New Roman"/>
            </a:endParaRPr>
          </a:p>
          <a:p>
            <a:pPr>
              <a:spcBef>
                <a:spcPts val="23"/>
              </a:spcBef>
            </a:pPr>
            <a:endParaRPr sz="1719" dirty="0">
              <a:latin typeface="Times New Roman"/>
              <a:cs typeface="Times New Roman"/>
            </a:endParaRPr>
          </a:p>
          <a:p>
            <a:pPr marL="6615"/>
            <a:r>
              <a:rPr sz="1537" i="1" spc="-99" dirty="0">
                <a:latin typeface="+mn-lt"/>
                <a:cs typeface="Times New Roman"/>
              </a:rPr>
              <a:t>False </a:t>
            </a:r>
            <a:r>
              <a:rPr lang="de-DE" sz="1537" i="1" spc="-99" dirty="0">
                <a:latin typeface="+mn-lt"/>
                <a:cs typeface="Times New Roman"/>
              </a:rPr>
              <a:t>acc</a:t>
            </a:r>
            <a:r>
              <a:rPr sz="1537" i="1" spc="-99" dirty="0" err="1">
                <a:latin typeface="+mn-lt"/>
                <a:cs typeface="Times New Roman"/>
              </a:rPr>
              <a:t>ept</a:t>
            </a:r>
            <a:r>
              <a:rPr sz="1537" i="1" spc="-99" dirty="0">
                <a:latin typeface="+mn-lt"/>
                <a:cs typeface="Times New Roman"/>
              </a:rPr>
              <a:t> is a disaster!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22004" y="2471102"/>
            <a:ext cx="3342185" cy="512510"/>
          </a:xfrm>
          <a:prstGeom prst="rect">
            <a:avLst/>
          </a:prstGeom>
        </p:spPr>
        <p:txBody>
          <a:bodyPr vert="horz" wrap="square" lIns="0" tIns="6284" rIns="0" bIns="0" rtlCol="0">
            <a:spAutoFit/>
          </a:bodyPr>
          <a:lstStyle/>
          <a:p>
            <a:pPr marL="6615" marR="2646">
              <a:lnSpc>
                <a:spcPct val="106800"/>
              </a:lnSpc>
              <a:spcBef>
                <a:spcPts val="49"/>
              </a:spcBef>
            </a:pPr>
            <a:r>
              <a:rPr sz="1537" i="1" spc="-99" dirty="0">
                <a:latin typeface="+mn-lt"/>
                <a:cs typeface="Times New Roman"/>
              </a:rPr>
              <a:t>False </a:t>
            </a:r>
            <a:r>
              <a:rPr sz="1537" i="1" spc="-99" dirty="0" err="1">
                <a:latin typeface="+mn-lt"/>
                <a:cs typeface="Times New Roman"/>
              </a:rPr>
              <a:t>reje</a:t>
            </a:r>
            <a:r>
              <a:rPr lang="de-DE" sz="1537" i="1" spc="-99" dirty="0">
                <a:latin typeface="+mn-lt"/>
                <a:cs typeface="Times New Roman"/>
              </a:rPr>
              <a:t>c</a:t>
            </a:r>
            <a:r>
              <a:rPr sz="1537" i="1" spc="-99" dirty="0">
                <a:latin typeface="+mn-lt"/>
                <a:cs typeface="Times New Roman"/>
              </a:rPr>
              <a:t>t </a:t>
            </a:r>
            <a:r>
              <a:rPr lang="de-DE" sz="1537" i="1" spc="-99" dirty="0">
                <a:latin typeface="+mn-lt"/>
                <a:cs typeface="Times New Roman"/>
              </a:rPr>
              <a:t>c</a:t>
            </a:r>
            <a:r>
              <a:rPr sz="1537" i="1" spc="-99" dirty="0">
                <a:latin typeface="+mn-lt"/>
                <a:cs typeface="Times New Roman"/>
              </a:rPr>
              <a:t>an be tolerated</a:t>
            </a:r>
            <a:r>
              <a:rPr lang="de-DE" sz="1537" i="1" spc="-99" dirty="0">
                <a:latin typeface="+mn-lt"/>
                <a:cs typeface="Times New Roman"/>
              </a:rPr>
              <a:t>.</a:t>
            </a:r>
          </a:p>
          <a:p>
            <a:pPr marL="6615" marR="2646">
              <a:lnSpc>
                <a:spcPct val="106800"/>
              </a:lnSpc>
              <a:spcBef>
                <a:spcPts val="49"/>
              </a:spcBef>
            </a:pPr>
            <a:r>
              <a:rPr sz="1537" i="1" spc="-99" dirty="0">
                <a:latin typeface="+mn-lt"/>
                <a:cs typeface="Times New Roman"/>
              </a:rPr>
              <a:t>Try again</a:t>
            </a:r>
            <a:r>
              <a:rPr lang="de-DE" sz="1537" i="1" spc="-99" dirty="0">
                <a:latin typeface="+mn-lt"/>
                <a:cs typeface="Times New Roman"/>
              </a:rPr>
              <a:t>,</a:t>
            </a:r>
            <a:r>
              <a:rPr sz="1537" i="1" spc="-99" dirty="0">
                <a:latin typeface="+mn-lt"/>
                <a:cs typeface="Times New Roman"/>
              </a:rPr>
              <a:t> you are an employee</a:t>
            </a:r>
          </a:p>
        </p:txBody>
      </p:sp>
      <p:sp>
        <p:nvSpPr>
          <p:cNvPr id="27" name="object 27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8" name="object 28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31" name="object 31"/>
          <p:cNvSpPr txBox="1"/>
          <p:nvPr/>
        </p:nvSpPr>
        <p:spPr>
          <a:xfrm>
            <a:off x="422010" y="4601138"/>
            <a:ext cx="7606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15">
              <a:lnSpc>
                <a:spcPts val="659"/>
              </a:lnSpc>
            </a:pPr>
            <a:r>
              <a:rPr sz="625" spc="-91" dirty="0">
                <a:latin typeface="DejaVu Sans"/>
                <a:cs typeface="DejaVu Sans"/>
              </a:rPr>
              <a:t>§</a:t>
            </a:r>
            <a:r>
              <a:rPr sz="703" i="1" spc="226" baseline="3086" dirty="0">
                <a:latin typeface="Times New Roman"/>
                <a:cs typeface="Times New Roman"/>
              </a:rPr>
              <a:t> </a:t>
            </a:r>
            <a:endParaRPr sz="703" baseline="3086">
              <a:latin typeface="Times New Roman"/>
              <a:cs typeface="Times New Roman"/>
            </a:endParaRPr>
          </a:p>
        </p:txBody>
      </p:sp>
      <p:sp>
        <p:nvSpPr>
          <p:cNvPr id="36" name="object 3"/>
          <p:cNvSpPr/>
          <p:nvPr/>
        </p:nvSpPr>
        <p:spPr>
          <a:xfrm>
            <a:off x="4238624" y="2375073"/>
            <a:ext cx="660703" cy="770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37" name="object 4"/>
          <p:cNvSpPr/>
          <p:nvPr/>
        </p:nvSpPr>
        <p:spPr>
          <a:xfrm>
            <a:off x="5835327" y="2760483"/>
            <a:ext cx="259953" cy="0"/>
          </a:xfrm>
          <a:custGeom>
            <a:avLst/>
            <a:gdLst/>
            <a:ahLst/>
            <a:cxnLst/>
            <a:rect l="l" t="t" r="r" b="b"/>
            <a:pathLst>
              <a:path w="499109">
                <a:moveTo>
                  <a:pt x="0" y="0"/>
                </a:moveTo>
                <a:lnTo>
                  <a:pt x="498956" y="0"/>
                </a:lnTo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38" name="object 5"/>
          <p:cNvSpPr/>
          <p:nvPr/>
        </p:nvSpPr>
        <p:spPr>
          <a:xfrm>
            <a:off x="6034634" y="2732959"/>
            <a:ext cx="66072" cy="55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39" name="object 6"/>
          <p:cNvSpPr/>
          <p:nvPr/>
        </p:nvSpPr>
        <p:spPr>
          <a:xfrm>
            <a:off x="4844270" y="2760483"/>
            <a:ext cx="259953" cy="0"/>
          </a:xfrm>
          <a:custGeom>
            <a:avLst/>
            <a:gdLst/>
            <a:ahLst/>
            <a:cxnLst/>
            <a:rect l="l" t="t" r="r" b="b"/>
            <a:pathLst>
              <a:path w="499109">
                <a:moveTo>
                  <a:pt x="0" y="0"/>
                </a:moveTo>
                <a:lnTo>
                  <a:pt x="498956" y="0"/>
                </a:lnTo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0" name="object 7"/>
          <p:cNvSpPr/>
          <p:nvPr/>
        </p:nvSpPr>
        <p:spPr>
          <a:xfrm>
            <a:off x="5043583" y="2732959"/>
            <a:ext cx="66065" cy="55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1" name="object 8"/>
          <p:cNvSpPr/>
          <p:nvPr/>
        </p:nvSpPr>
        <p:spPr>
          <a:xfrm>
            <a:off x="5119562" y="2595312"/>
            <a:ext cx="716028" cy="330398"/>
          </a:xfrm>
          <a:custGeom>
            <a:avLst/>
            <a:gdLst/>
            <a:ahLst/>
            <a:cxnLst/>
            <a:rect l="l" t="t" r="r" b="b"/>
            <a:pathLst>
              <a:path w="1374775" h="634364">
                <a:moveTo>
                  <a:pt x="0" y="634276"/>
                </a:moveTo>
                <a:lnTo>
                  <a:pt x="1374267" y="634276"/>
                </a:lnTo>
                <a:lnTo>
                  <a:pt x="1374267" y="0"/>
                </a:lnTo>
                <a:lnTo>
                  <a:pt x="0" y="0"/>
                </a:lnTo>
                <a:lnTo>
                  <a:pt x="0" y="634276"/>
                </a:lnTo>
                <a:close/>
              </a:path>
            </a:pathLst>
          </a:custGeom>
          <a:ln w="10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2" name="object 9"/>
          <p:cNvSpPr txBox="1"/>
          <p:nvPr/>
        </p:nvSpPr>
        <p:spPr>
          <a:xfrm>
            <a:off x="5434502" y="2651972"/>
            <a:ext cx="78713" cy="163004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>
              <a:spcBef>
                <a:spcPts val="52"/>
              </a:spcBef>
            </a:pPr>
            <a:r>
              <a:rPr sz="1016" i="1" spc="284" dirty="0">
                <a:latin typeface="Arial"/>
                <a:cs typeface="Arial"/>
              </a:rPr>
              <a:t>f</a:t>
            </a:r>
            <a:endParaRPr sz="1016">
              <a:latin typeface="Arial"/>
              <a:cs typeface="Arial"/>
            </a:endParaRPr>
          </a:p>
        </p:txBody>
      </p:sp>
      <p:sp>
        <p:nvSpPr>
          <p:cNvPr id="43" name="object 12"/>
          <p:cNvSpPr txBox="1"/>
          <p:nvPr/>
        </p:nvSpPr>
        <p:spPr>
          <a:xfrm>
            <a:off x="6262942" y="2472115"/>
            <a:ext cx="520898" cy="163004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  <a:tabLst>
                <a:tab pos="319802" algn="l"/>
              </a:tabLst>
            </a:pPr>
            <a:r>
              <a:rPr sz="1016" spc="57" dirty="0">
                <a:latin typeface="Verdana"/>
                <a:cs typeface="Verdana"/>
              </a:rPr>
              <a:t>+</a:t>
            </a:r>
            <a:r>
              <a:rPr sz="1016" spc="-67" dirty="0">
                <a:latin typeface="Verdana"/>
                <a:cs typeface="Verdana"/>
              </a:rPr>
              <a:t>1</a:t>
            </a:r>
            <a:r>
              <a:rPr sz="1016" dirty="0">
                <a:latin typeface="Verdana"/>
                <a:cs typeface="Verdana"/>
              </a:rPr>
              <a:t>	</a:t>
            </a:r>
            <a:r>
              <a:rPr sz="886" i="1" spc="91" dirty="0">
                <a:solidFill>
                  <a:srgbClr val="00A650"/>
                </a:solidFill>
                <a:latin typeface="Times New Roman"/>
                <a:cs typeface="Times New Roman"/>
              </a:rPr>
              <a:t>y</a:t>
            </a:r>
            <a:r>
              <a:rPr sz="886" i="1" spc="78" dirty="0">
                <a:solidFill>
                  <a:srgbClr val="00A650"/>
                </a:solidFill>
                <a:latin typeface="Times New Roman"/>
                <a:cs typeface="Times New Roman"/>
              </a:rPr>
              <a:t>ou</a:t>
            </a:r>
            <a:endParaRPr sz="886" dirty="0">
              <a:latin typeface="Times New Roman"/>
              <a:cs typeface="Times New Roman"/>
            </a:endParaRPr>
          </a:p>
        </p:txBody>
      </p:sp>
      <p:sp>
        <p:nvSpPr>
          <p:cNvPr id="44" name="object 14"/>
          <p:cNvSpPr txBox="1"/>
          <p:nvPr/>
        </p:nvSpPr>
        <p:spPr>
          <a:xfrm>
            <a:off x="6576411" y="2855543"/>
            <a:ext cx="455413" cy="14466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886" i="1" spc="49" dirty="0">
                <a:solidFill>
                  <a:srgbClr val="ED1C24"/>
                </a:solidFill>
                <a:latin typeface="Times New Roman"/>
                <a:cs typeface="Times New Roman"/>
              </a:rPr>
              <a:t>i</a:t>
            </a:r>
            <a:r>
              <a:rPr sz="886" i="1" spc="57" dirty="0">
                <a:solidFill>
                  <a:srgbClr val="ED1C24"/>
                </a:solidFill>
                <a:latin typeface="Times New Roman"/>
                <a:cs typeface="Times New Roman"/>
              </a:rPr>
              <a:t>n</a:t>
            </a:r>
            <a:r>
              <a:rPr sz="886" i="1" spc="76" dirty="0">
                <a:solidFill>
                  <a:srgbClr val="ED1C24"/>
                </a:solidFill>
                <a:latin typeface="Times New Roman"/>
                <a:cs typeface="Times New Roman"/>
              </a:rPr>
              <a:t>truder</a:t>
            </a:r>
            <a:endParaRPr sz="886">
              <a:latin typeface="Times New Roman"/>
              <a:cs typeface="Times New Roman"/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6143399" y="2343150"/>
            <a:ext cx="211683" cy="831851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46" name="object 12"/>
          <p:cNvSpPr txBox="1"/>
          <p:nvPr/>
        </p:nvSpPr>
        <p:spPr>
          <a:xfrm>
            <a:off x="6308619" y="2837175"/>
            <a:ext cx="520898" cy="163004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  <a:tabLst>
                <a:tab pos="319802" algn="l"/>
              </a:tabLst>
            </a:pPr>
            <a:r>
              <a:rPr lang="de-DE" sz="1016" spc="57" dirty="0">
                <a:latin typeface="Verdana"/>
                <a:cs typeface="Verdana"/>
              </a:rPr>
              <a:t>-</a:t>
            </a:r>
            <a:r>
              <a:rPr sz="1016" spc="-67" dirty="0">
                <a:latin typeface="Verdana"/>
                <a:cs typeface="Verdana"/>
              </a:rPr>
              <a:t>1</a:t>
            </a:r>
            <a:r>
              <a:rPr sz="1016" dirty="0">
                <a:latin typeface="Verdana"/>
                <a:cs typeface="Verdana"/>
              </a:rPr>
              <a:t>	</a:t>
            </a:r>
            <a:endParaRPr sz="886" dirty="0">
              <a:latin typeface="Times New Roman"/>
              <a:cs typeface="Times New Roman"/>
            </a:endParaRPr>
          </a:p>
        </p:txBody>
      </p:sp>
      <p:sp>
        <p:nvSpPr>
          <p:cNvPr id="53" name="object 24"/>
          <p:cNvSpPr/>
          <p:nvPr/>
        </p:nvSpPr>
        <p:spPr>
          <a:xfrm>
            <a:off x="2062084" y="3221382"/>
            <a:ext cx="7143" cy="501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54" name="object 25"/>
          <p:cNvSpPr txBox="1"/>
          <p:nvPr/>
        </p:nvSpPr>
        <p:spPr>
          <a:xfrm>
            <a:off x="2141274" y="3180224"/>
            <a:ext cx="674688" cy="508278"/>
          </a:xfrm>
          <a:prstGeom prst="rect">
            <a:avLst/>
          </a:prstGeom>
        </p:spPr>
        <p:txBody>
          <a:bodyPr vert="horz" wrap="square" lIns="0" tIns="22159" rIns="0" bIns="0" rtlCol="0">
            <a:spAutoFit/>
          </a:bodyPr>
          <a:lstStyle/>
          <a:p>
            <a:pPr marR="17528" algn="ctr">
              <a:spcBef>
                <a:spcPts val="174"/>
              </a:spcBef>
            </a:pPr>
            <a:r>
              <a:rPr sz="1537" i="1" spc="331" dirty="0">
                <a:latin typeface="Times New Roman"/>
                <a:cs typeface="Times New Roman"/>
              </a:rPr>
              <a:t>f</a:t>
            </a:r>
            <a:endParaRPr sz="1537">
              <a:latin typeface="Times New Roman"/>
              <a:cs typeface="Times New Roman"/>
            </a:endParaRPr>
          </a:p>
          <a:p>
            <a:pPr algn="ctr">
              <a:spcBef>
                <a:spcPts val="125"/>
              </a:spcBef>
              <a:tabLst>
                <a:tab pos="409426" algn="l"/>
              </a:tabLst>
            </a:pPr>
            <a:r>
              <a:rPr sz="1537" spc="-52" dirty="0">
                <a:latin typeface="Verdana"/>
                <a:cs typeface="Verdana"/>
              </a:rPr>
              <a:t>+</a:t>
            </a:r>
            <a:r>
              <a:rPr sz="1537" spc="-203" dirty="0">
                <a:latin typeface="Verdana"/>
                <a:cs typeface="Verdana"/>
              </a:rPr>
              <a:t>1	</a:t>
            </a:r>
            <a:r>
              <a:rPr sz="1537" spc="-83" dirty="0">
                <a:latin typeface="DejaVu Sans"/>
                <a:cs typeface="DejaVu Sans"/>
              </a:rPr>
              <a:t>−</a:t>
            </a:r>
            <a:r>
              <a:rPr sz="1537" spc="-203" dirty="0">
                <a:latin typeface="Verdana"/>
                <a:cs typeface="Verdana"/>
              </a:rPr>
              <a:t>1</a:t>
            </a:r>
            <a:endParaRPr sz="1537">
              <a:latin typeface="Verdana"/>
              <a:cs typeface="Verdana"/>
            </a:endParaRPr>
          </a:p>
        </p:txBody>
      </p:sp>
      <p:sp>
        <p:nvSpPr>
          <p:cNvPr id="55" name="object 26"/>
          <p:cNvSpPr/>
          <p:nvPr/>
        </p:nvSpPr>
        <p:spPr>
          <a:xfrm>
            <a:off x="1387542" y="3722238"/>
            <a:ext cx="1507463" cy="0"/>
          </a:xfrm>
          <a:custGeom>
            <a:avLst/>
            <a:gdLst/>
            <a:ahLst/>
            <a:cxnLst/>
            <a:rect l="l" t="t" r="r" b="b"/>
            <a:pathLst>
              <a:path w="2894329">
                <a:moveTo>
                  <a:pt x="0" y="0"/>
                </a:moveTo>
                <a:lnTo>
                  <a:pt x="289407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56" name="object 27"/>
          <p:cNvSpPr txBox="1"/>
          <p:nvPr/>
        </p:nvSpPr>
        <p:spPr>
          <a:xfrm>
            <a:off x="1453886" y="3819601"/>
            <a:ext cx="126669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i="1" spc="122" dirty="0">
                <a:latin typeface="Times New Roman"/>
                <a:cs typeface="Times New Roman"/>
              </a:rPr>
              <a:t>h</a:t>
            </a:r>
            <a:endParaRPr sz="1537">
              <a:latin typeface="Times New Roman"/>
              <a:cs typeface="Times New Roman"/>
            </a:endParaRPr>
          </a:p>
        </p:txBody>
      </p:sp>
      <p:sp>
        <p:nvSpPr>
          <p:cNvPr id="57" name="object 28"/>
          <p:cNvSpPr/>
          <p:nvPr/>
        </p:nvSpPr>
        <p:spPr>
          <a:xfrm>
            <a:off x="2062084" y="3722238"/>
            <a:ext cx="7143" cy="501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58" name="object 29"/>
          <p:cNvSpPr txBox="1"/>
          <p:nvPr/>
        </p:nvSpPr>
        <p:spPr>
          <a:xfrm>
            <a:off x="1725347" y="3681078"/>
            <a:ext cx="1767153" cy="508278"/>
          </a:xfrm>
          <a:prstGeom prst="rect">
            <a:avLst/>
          </a:prstGeom>
        </p:spPr>
        <p:txBody>
          <a:bodyPr vert="horz" wrap="square" lIns="0" tIns="22159" rIns="0" bIns="0" rtlCol="0">
            <a:spAutoFit/>
          </a:bodyPr>
          <a:lstStyle/>
          <a:p>
            <a:pPr marL="6615">
              <a:spcBef>
                <a:spcPts val="174"/>
              </a:spcBef>
              <a:tabLst>
                <a:tab pos="498388" algn="l"/>
                <a:tab pos="908146" algn="l"/>
              </a:tabLst>
            </a:pPr>
            <a:r>
              <a:rPr sz="1537" spc="-52" dirty="0">
                <a:latin typeface="Verdana"/>
                <a:cs typeface="Verdana"/>
              </a:rPr>
              <a:t>+</a:t>
            </a:r>
            <a:r>
              <a:rPr sz="1537" spc="-203" dirty="0">
                <a:latin typeface="Verdana"/>
                <a:cs typeface="Verdana"/>
              </a:rPr>
              <a:t>1	0	1</a:t>
            </a:r>
            <a:r>
              <a:rPr lang="de-DE" sz="1537" spc="-203" dirty="0">
                <a:latin typeface="Verdana"/>
                <a:cs typeface="Verdana"/>
              </a:rPr>
              <a:t>000</a:t>
            </a:r>
            <a:endParaRPr sz="1537" dirty="0">
              <a:latin typeface="Verdana"/>
              <a:cs typeface="Verdana"/>
            </a:endParaRPr>
          </a:p>
          <a:p>
            <a:pPr marL="6615">
              <a:spcBef>
                <a:spcPts val="125"/>
              </a:spcBef>
              <a:tabLst>
                <a:tab pos="449443" algn="l"/>
                <a:tab pos="908146" algn="l"/>
              </a:tabLst>
            </a:pPr>
            <a:r>
              <a:rPr sz="1537" spc="-83" dirty="0">
                <a:latin typeface="DejaVu Sans"/>
                <a:cs typeface="DejaVu Sans"/>
              </a:rPr>
              <a:t>−</a:t>
            </a:r>
            <a:r>
              <a:rPr sz="1537" spc="-203" dirty="0">
                <a:latin typeface="Verdana"/>
                <a:cs typeface="Verdana"/>
              </a:rPr>
              <a:t>1	1	0</a:t>
            </a:r>
            <a:endParaRPr sz="1537" dirty="0">
              <a:latin typeface="Verdana"/>
              <a:cs typeface="Verdana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The Error Measure – CIA</a:t>
            </a:r>
            <a:endParaRPr lang="de-DE" sz="2000" kern="0" dirty="0">
              <a:solidFill>
                <a:srgbClr val="002060"/>
              </a:solidFill>
            </a:endParaRPr>
          </a:p>
        </p:txBody>
      </p:sp>
      <p:sp>
        <p:nvSpPr>
          <p:cNvPr id="60" name="object 18"/>
          <p:cNvSpPr/>
          <p:nvPr/>
        </p:nvSpPr>
        <p:spPr>
          <a:xfrm>
            <a:off x="3365500" y="2794000"/>
            <a:ext cx="131630" cy="131630"/>
          </a:xfrm>
          <a:custGeom>
            <a:avLst/>
            <a:gdLst/>
            <a:ahLst/>
            <a:cxnLst/>
            <a:rect l="l" t="t" r="r" b="b"/>
            <a:pathLst>
              <a:path w="252729" h="252729">
                <a:moveTo>
                  <a:pt x="252374" y="126187"/>
                </a:moveTo>
                <a:lnTo>
                  <a:pt x="242458" y="175307"/>
                </a:lnTo>
                <a:lnTo>
                  <a:pt x="215417" y="215417"/>
                </a:lnTo>
                <a:lnTo>
                  <a:pt x="175307" y="242458"/>
                </a:lnTo>
                <a:lnTo>
                  <a:pt x="126187" y="252374"/>
                </a:lnTo>
                <a:lnTo>
                  <a:pt x="77072" y="242458"/>
                </a:lnTo>
                <a:lnTo>
                  <a:pt x="36961" y="215417"/>
                </a:lnTo>
                <a:lnTo>
                  <a:pt x="9917" y="175307"/>
                </a:lnTo>
                <a:lnTo>
                  <a:pt x="0" y="126187"/>
                </a:lnTo>
                <a:lnTo>
                  <a:pt x="9917" y="77066"/>
                </a:lnTo>
                <a:lnTo>
                  <a:pt x="36961" y="36957"/>
                </a:lnTo>
                <a:lnTo>
                  <a:pt x="77072" y="9915"/>
                </a:lnTo>
                <a:lnTo>
                  <a:pt x="126187" y="0"/>
                </a:lnTo>
                <a:lnTo>
                  <a:pt x="175307" y="9915"/>
                </a:lnTo>
                <a:lnTo>
                  <a:pt x="215417" y="36957"/>
                </a:lnTo>
                <a:lnTo>
                  <a:pt x="242458" y="77066"/>
                </a:lnTo>
                <a:lnTo>
                  <a:pt x="252374" y="126187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1" name="object 19"/>
          <p:cNvSpPr/>
          <p:nvPr/>
        </p:nvSpPr>
        <p:spPr>
          <a:xfrm>
            <a:off x="3398838" y="2832894"/>
            <a:ext cx="12568" cy="1256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53" y="0"/>
                </a:moveTo>
                <a:lnTo>
                  <a:pt x="5321" y="0"/>
                </a:lnTo>
                <a:lnTo>
                  <a:pt x="0" y="5321"/>
                </a:lnTo>
                <a:lnTo>
                  <a:pt x="0" y="18453"/>
                </a:lnTo>
                <a:lnTo>
                  <a:pt x="5321" y="23774"/>
                </a:lnTo>
                <a:lnTo>
                  <a:pt x="18453" y="23774"/>
                </a:lnTo>
                <a:lnTo>
                  <a:pt x="23774" y="18453"/>
                </a:lnTo>
                <a:lnTo>
                  <a:pt x="23774" y="5321"/>
                </a:lnTo>
                <a:lnTo>
                  <a:pt x="184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2" name="object 20"/>
          <p:cNvSpPr/>
          <p:nvPr/>
        </p:nvSpPr>
        <p:spPr>
          <a:xfrm>
            <a:off x="3398838" y="2832894"/>
            <a:ext cx="12568" cy="1256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23774" y="11887"/>
                </a:moveTo>
                <a:lnTo>
                  <a:pt x="23774" y="18453"/>
                </a:lnTo>
                <a:lnTo>
                  <a:pt x="18453" y="23774"/>
                </a:lnTo>
                <a:lnTo>
                  <a:pt x="11887" y="23774"/>
                </a:lnTo>
                <a:lnTo>
                  <a:pt x="5321" y="23774"/>
                </a:lnTo>
                <a:lnTo>
                  <a:pt x="0" y="18453"/>
                </a:lnTo>
                <a:lnTo>
                  <a:pt x="0" y="11887"/>
                </a:lnTo>
                <a:lnTo>
                  <a:pt x="0" y="5321"/>
                </a:lnTo>
                <a:lnTo>
                  <a:pt x="5321" y="0"/>
                </a:lnTo>
                <a:lnTo>
                  <a:pt x="11887" y="0"/>
                </a:lnTo>
                <a:lnTo>
                  <a:pt x="18453" y="0"/>
                </a:lnTo>
                <a:lnTo>
                  <a:pt x="23774" y="5321"/>
                </a:lnTo>
                <a:lnTo>
                  <a:pt x="23774" y="11887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3" name="object 21"/>
          <p:cNvSpPr/>
          <p:nvPr/>
        </p:nvSpPr>
        <p:spPr>
          <a:xfrm>
            <a:off x="3447257" y="2832894"/>
            <a:ext cx="12568" cy="1256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53" y="0"/>
                </a:moveTo>
                <a:lnTo>
                  <a:pt x="5321" y="0"/>
                </a:lnTo>
                <a:lnTo>
                  <a:pt x="0" y="5321"/>
                </a:lnTo>
                <a:lnTo>
                  <a:pt x="0" y="18453"/>
                </a:lnTo>
                <a:lnTo>
                  <a:pt x="5321" y="23774"/>
                </a:lnTo>
                <a:lnTo>
                  <a:pt x="18453" y="23774"/>
                </a:lnTo>
                <a:lnTo>
                  <a:pt x="23774" y="18453"/>
                </a:lnTo>
                <a:lnTo>
                  <a:pt x="23774" y="5321"/>
                </a:lnTo>
                <a:lnTo>
                  <a:pt x="184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4" name="object 22"/>
          <p:cNvSpPr/>
          <p:nvPr/>
        </p:nvSpPr>
        <p:spPr>
          <a:xfrm>
            <a:off x="3447256" y="2832894"/>
            <a:ext cx="12568" cy="12568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23774" y="11887"/>
                </a:moveTo>
                <a:lnTo>
                  <a:pt x="23774" y="18453"/>
                </a:lnTo>
                <a:lnTo>
                  <a:pt x="18453" y="23774"/>
                </a:lnTo>
                <a:lnTo>
                  <a:pt x="11887" y="23774"/>
                </a:lnTo>
                <a:lnTo>
                  <a:pt x="5321" y="23774"/>
                </a:lnTo>
                <a:lnTo>
                  <a:pt x="0" y="18453"/>
                </a:lnTo>
                <a:lnTo>
                  <a:pt x="0" y="11887"/>
                </a:lnTo>
                <a:lnTo>
                  <a:pt x="0" y="5321"/>
                </a:lnTo>
                <a:lnTo>
                  <a:pt x="5321" y="0"/>
                </a:lnTo>
                <a:lnTo>
                  <a:pt x="11887" y="0"/>
                </a:lnTo>
                <a:lnTo>
                  <a:pt x="18453" y="0"/>
                </a:lnTo>
                <a:lnTo>
                  <a:pt x="23774" y="5321"/>
                </a:lnTo>
                <a:lnTo>
                  <a:pt x="23774" y="11887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5" name="object 23"/>
          <p:cNvSpPr/>
          <p:nvPr/>
        </p:nvSpPr>
        <p:spPr>
          <a:xfrm>
            <a:off x="3403282" y="2869406"/>
            <a:ext cx="50602" cy="19183"/>
          </a:xfrm>
          <a:custGeom>
            <a:avLst/>
            <a:gdLst/>
            <a:ahLst/>
            <a:cxnLst/>
            <a:rect l="l" t="t" r="r" b="b"/>
            <a:pathLst>
              <a:path w="97154" h="36829">
                <a:moveTo>
                  <a:pt x="0" y="0"/>
                </a:moveTo>
                <a:lnTo>
                  <a:pt x="26060" y="24231"/>
                </a:lnTo>
                <a:lnTo>
                  <a:pt x="38862" y="33318"/>
                </a:lnTo>
                <a:lnTo>
                  <a:pt x="51206" y="36347"/>
                </a:lnTo>
                <a:lnTo>
                  <a:pt x="63093" y="33318"/>
                </a:lnTo>
                <a:lnTo>
                  <a:pt x="74523" y="24231"/>
                </a:lnTo>
                <a:lnTo>
                  <a:pt x="96926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29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311255" y="635000"/>
            <a:ext cx="24048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kern="0" dirty="0"/>
              <a:t>The Error Measure </a:t>
            </a:r>
            <a:endParaRPr lang="de-DE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07" y="1524000"/>
            <a:ext cx="6880847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4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311255" y="635000"/>
            <a:ext cx="24048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kern="0" dirty="0"/>
              <a:t>The Error Measure </a:t>
            </a:r>
            <a:endParaRPr lang="de-DE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7" y="1143000"/>
            <a:ext cx="6880847" cy="2540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1676040" y="2794000"/>
            <a:ext cx="254000" cy="1270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33040" y="2923691"/>
            <a:ext cx="254000" cy="127000"/>
          </a:xfrm>
          <a:prstGeom prst="rightArrow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4025540" y="1714500"/>
            <a:ext cx="254000" cy="1270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2692040" y="1716114"/>
            <a:ext cx="254000" cy="1270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1462938" y="2226221"/>
            <a:ext cx="254000" cy="1270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71" y="3581744"/>
            <a:ext cx="1663630" cy="13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4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16915" y="1922013"/>
            <a:ext cx="1512094" cy="0"/>
          </a:xfrm>
          <a:custGeom>
            <a:avLst/>
            <a:gdLst/>
            <a:ahLst/>
            <a:cxnLst/>
            <a:rect l="l" t="t" r="r" b="b"/>
            <a:pathLst>
              <a:path w="2903220">
                <a:moveTo>
                  <a:pt x="0" y="0"/>
                </a:moveTo>
                <a:lnTo>
                  <a:pt x="2903220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00843" y="1520198"/>
            <a:ext cx="5016500" cy="243219"/>
          </a:xfrm>
          <a:prstGeom prst="rect">
            <a:avLst/>
          </a:prstGeom>
        </p:spPr>
        <p:txBody>
          <a:bodyPr vert="horz" wrap="square" lIns="0" tIns="6615" rIns="0" bIns="0" rtlCol="0" anchor="b" anchorCtr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spc="-47" dirty="0">
                <a:solidFill>
                  <a:srgbClr val="000000"/>
                </a:solidFill>
              </a:rPr>
              <a:t>The error measure should be </a:t>
            </a:r>
            <a:r>
              <a:rPr sz="1537" spc="-47" dirty="0" err="1">
                <a:solidFill>
                  <a:srgbClr val="000000"/>
                </a:solidFill>
              </a:rPr>
              <a:t>spe</a:t>
            </a:r>
            <a:r>
              <a:rPr lang="de-DE" sz="1537" spc="-47" dirty="0">
                <a:solidFill>
                  <a:srgbClr val="000000"/>
                </a:solidFill>
              </a:rPr>
              <a:t>c</a:t>
            </a:r>
            <a:r>
              <a:rPr sz="1537" spc="-47" dirty="0" err="1">
                <a:solidFill>
                  <a:srgbClr val="000000"/>
                </a:solidFill>
              </a:rPr>
              <a:t>i</a:t>
            </a:r>
            <a:r>
              <a:rPr lang="de-DE" sz="1537" spc="-47" dirty="0">
                <a:solidFill>
                  <a:srgbClr val="000000"/>
                </a:solidFill>
              </a:rPr>
              <a:t>fi</a:t>
            </a:r>
            <a:r>
              <a:rPr sz="1537" spc="-47" dirty="0" err="1">
                <a:solidFill>
                  <a:srgbClr val="000000"/>
                </a:solidFill>
              </a:rPr>
              <a:t>ed</a:t>
            </a:r>
            <a:r>
              <a:rPr sz="1537" spc="-47" dirty="0">
                <a:solidFill>
                  <a:srgbClr val="000000"/>
                </a:solidFill>
              </a:rPr>
              <a:t> by the user.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2010" y="2278063"/>
            <a:ext cx="6689990" cy="878970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  <a:tabLst>
                <a:tab pos="1583468" algn="l"/>
              </a:tabLst>
            </a:pPr>
            <a:r>
              <a:rPr sz="1537" i="1" spc="-99" dirty="0">
                <a:latin typeface="+mn-lt"/>
                <a:cs typeface="Times New Roman"/>
              </a:rPr>
              <a:t>Not always possible.	Alternatives:</a:t>
            </a:r>
          </a:p>
          <a:p>
            <a:pPr>
              <a:lnSpc>
                <a:spcPct val="100000"/>
              </a:lnSpc>
            </a:pPr>
            <a:endParaRPr sz="1511" dirty="0">
              <a:latin typeface="Times New Roman"/>
              <a:cs typeface="Times New Roman"/>
            </a:endParaRPr>
          </a:p>
          <a:p>
            <a:pPr marL="482515">
              <a:spcBef>
                <a:spcPts val="1326"/>
              </a:spcBef>
              <a:tabLst>
                <a:tab pos="1207444" algn="l"/>
                <a:tab pos="2009100" algn="l"/>
              </a:tabLst>
            </a:pPr>
            <a:r>
              <a:rPr lang="de-DE" sz="1537" i="1" spc="-99" dirty="0">
                <a:latin typeface="+mn-lt"/>
                <a:cs typeface="Times New Roman"/>
              </a:rPr>
              <a:t>Some </a:t>
            </a:r>
            <a:r>
              <a:rPr sz="1537" i="1" spc="-99" dirty="0">
                <a:latin typeface="+mn-lt"/>
                <a:cs typeface="Times New Roman"/>
              </a:rPr>
              <a:t>measures:	squared</a:t>
            </a:r>
            <a:r>
              <a:rPr lang="de-DE" sz="1537" i="1" spc="-99" dirty="0">
                <a:latin typeface="+mn-lt"/>
                <a:cs typeface="Times New Roman"/>
              </a:rPr>
              <a:t> error, cross entropy</a:t>
            </a:r>
            <a:endParaRPr sz="1537" i="1" spc="-99" dirty="0">
              <a:latin typeface="+mn-lt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Take Home Lesson</a:t>
            </a:r>
            <a:endParaRPr lang="de-DE" sz="2000" kern="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9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8" name="object 48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51" name="object 51"/>
          <p:cNvSpPr txBox="1"/>
          <p:nvPr/>
        </p:nvSpPr>
        <p:spPr>
          <a:xfrm>
            <a:off x="422010" y="4601138"/>
            <a:ext cx="7606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15">
              <a:lnSpc>
                <a:spcPts val="659"/>
              </a:lnSpc>
            </a:pPr>
            <a:r>
              <a:rPr sz="625" spc="-91" dirty="0">
                <a:latin typeface="DejaVu Sans"/>
                <a:cs typeface="DejaVu Sans"/>
              </a:rPr>
              <a:t>§</a:t>
            </a:r>
            <a:r>
              <a:rPr sz="703" i="1" spc="226" baseline="3086" dirty="0">
                <a:latin typeface="Times New Roman"/>
                <a:cs typeface="Times New Roman"/>
              </a:rPr>
              <a:t> </a:t>
            </a:r>
            <a:endParaRPr sz="703" baseline="3086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45" y="1197240"/>
            <a:ext cx="4286250" cy="356167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Error Measure</a:t>
            </a:r>
            <a:endParaRPr lang="de-DE" sz="2000" kern="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5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22721" y="1333500"/>
            <a:ext cx="6027949" cy="231791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6615">
              <a:spcBef>
                <a:spcPts val="70"/>
              </a:spcBef>
              <a:tabLst>
                <a:tab pos="1902608" algn="l"/>
                <a:tab pos="2632168" algn="l"/>
                <a:tab pos="3248623" algn="l"/>
              </a:tabLst>
            </a:pPr>
            <a:endParaRPr sz="166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67" spc="-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1667" u="sng" spc="-1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essence</a:t>
            </a:r>
            <a:r>
              <a:rPr lang="en-US" sz="1667" spc="-1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67" spc="-3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</a:t>
            </a:r>
            <a:r>
              <a:rPr lang="en-US" sz="1667" spc="-18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</a:t>
            </a:r>
            <a:r>
              <a:rPr lang="en-US" sz="1667" spc="-1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hine</a:t>
            </a:r>
            <a:r>
              <a:rPr lang="en-US" sz="1667" spc="1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667" spc="-88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Learning:</a:t>
            </a:r>
            <a:endParaRPr lang="en-US" sz="166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13"/>
              </a:spcBef>
            </a:pPr>
            <a:endParaRPr sz="166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75695" indent="-216619">
              <a:buFont typeface="DejaVu Sans"/>
              <a:buChar char="•"/>
              <a:tabLst>
                <a:tab pos="1175695" algn="l"/>
                <a:tab pos="1176026" algn="l"/>
              </a:tabLst>
            </a:pPr>
            <a:endParaRPr lang="de-DE" sz="1667" spc="-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75695" indent="-216619">
              <a:buFont typeface="DejaVu Sans"/>
              <a:buChar char="•"/>
              <a:tabLst>
                <a:tab pos="1175695" algn="l"/>
                <a:tab pos="1176026" algn="l"/>
              </a:tabLst>
            </a:pPr>
            <a:r>
              <a:rPr sz="1667" spc="-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pattern</a:t>
            </a:r>
            <a:r>
              <a:rPr sz="1667" spc="17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spc="-3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exists.</a:t>
            </a:r>
            <a:endParaRPr sz="166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7"/>
              </a:spcBef>
              <a:buFont typeface="DejaVu Sans"/>
              <a:buChar char="•"/>
            </a:pPr>
            <a:endParaRPr sz="166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75695" indent="-216619">
              <a:buFont typeface="DejaVu Sans"/>
              <a:buChar char="•"/>
              <a:tabLst>
                <a:tab pos="1175695" algn="l"/>
                <a:tab pos="1176026" algn="l"/>
              </a:tabLst>
            </a:pPr>
            <a:r>
              <a:rPr sz="1667" spc="-28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</a:t>
            </a:r>
            <a:r>
              <a:rPr lang="de-DE" sz="1667" spc="-28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667" spc="1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annot</a:t>
            </a:r>
            <a:r>
              <a:rPr sz="1667" spc="1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spc="-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pin </a:t>
            </a:r>
            <a:r>
              <a:rPr sz="1667" spc="-1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</a:t>
            </a:r>
            <a:r>
              <a:rPr sz="1667" spc="-7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 </a:t>
            </a:r>
            <a:r>
              <a:rPr sz="1667" spc="-23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mathemati</a:t>
            </a:r>
            <a:r>
              <a:rPr lang="de-DE" sz="1667" spc="-4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667" spc="-4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ally.</a:t>
            </a:r>
            <a:endParaRPr sz="166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5"/>
              </a:spcBef>
              <a:buFont typeface="DejaVu Sans"/>
              <a:buChar char="•"/>
            </a:pPr>
            <a:endParaRPr sz="166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75695" indent="-216619">
              <a:spcBef>
                <a:spcPts val="2"/>
              </a:spcBef>
              <a:buFont typeface="DejaVu Sans"/>
              <a:buChar char="•"/>
              <a:tabLst>
                <a:tab pos="1175695" algn="l"/>
                <a:tab pos="1176026" algn="l"/>
              </a:tabLst>
            </a:pPr>
            <a:r>
              <a:rPr sz="1667" spc="-28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</a:t>
            </a:r>
            <a:r>
              <a:rPr sz="1667" spc="-59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have </a:t>
            </a:r>
            <a:r>
              <a:rPr sz="1667" spc="-4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</a:t>
            </a:r>
            <a:r>
              <a:rPr sz="1667" spc="-59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sz="1667" spc="12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it.</a:t>
            </a:r>
            <a:endParaRPr sz="166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27000" y="508000"/>
            <a:ext cx="6019800" cy="50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sz="1583" kern="0" dirty="0"/>
          </a:p>
          <a:p>
            <a:r>
              <a:rPr lang="en-US" sz="2000" kern="0" dirty="0"/>
              <a:t>Predict how a viewer will rate a movie</a:t>
            </a:r>
            <a:endParaRPr lang="de-DE" sz="20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329035" y="1449731"/>
            <a:ext cx="5576465" cy="263225"/>
          </a:xfrm>
          <a:prstGeom prst="rect">
            <a:avLst/>
          </a:prstGeom>
        </p:spPr>
        <p:txBody>
          <a:bodyPr vert="horz" wrap="square" lIns="0" tIns="6615" rIns="0" bIns="0" rtlCol="0" anchor="b" anchorCtr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667" spc="-2" dirty="0">
                <a:solidFill>
                  <a:srgbClr val="000000"/>
                </a:solidFill>
              </a:rPr>
              <a:t>The </a:t>
            </a:r>
            <a:r>
              <a:rPr lang="de-DE" sz="1667" spc="5" dirty="0">
                <a:solidFill>
                  <a:srgbClr val="000000"/>
                </a:solidFill>
              </a:rPr>
              <a:t>'</a:t>
            </a:r>
            <a:r>
              <a:rPr sz="1667" spc="-49" dirty="0">
                <a:solidFill>
                  <a:srgbClr val="000000"/>
                </a:solidFill>
              </a:rPr>
              <a:t>target </a:t>
            </a:r>
            <a:r>
              <a:rPr sz="1667" spc="7" dirty="0">
                <a:solidFill>
                  <a:srgbClr val="000000"/>
                </a:solidFill>
              </a:rPr>
              <a:t>fun</a:t>
            </a:r>
            <a:r>
              <a:rPr lang="de-DE" sz="1667" spc="7" dirty="0">
                <a:solidFill>
                  <a:srgbClr val="000000"/>
                </a:solidFill>
              </a:rPr>
              <a:t>c</a:t>
            </a:r>
            <a:r>
              <a:rPr sz="1667" spc="5" dirty="0" err="1">
                <a:solidFill>
                  <a:srgbClr val="000000"/>
                </a:solidFill>
              </a:rPr>
              <a:t>tion</a:t>
            </a:r>
            <a:r>
              <a:rPr sz="1667" spc="5" dirty="0">
                <a:solidFill>
                  <a:srgbClr val="000000"/>
                </a:solidFill>
              </a:rPr>
              <a:t>' </a:t>
            </a:r>
            <a:r>
              <a:rPr sz="1667" spc="-78" dirty="0">
                <a:solidFill>
                  <a:srgbClr val="000000"/>
                </a:solidFill>
              </a:rPr>
              <a:t>is </a:t>
            </a:r>
            <a:r>
              <a:rPr sz="1667" spc="-13" dirty="0">
                <a:solidFill>
                  <a:srgbClr val="000000"/>
                </a:solidFill>
              </a:rPr>
              <a:t>not </a:t>
            </a:r>
            <a:r>
              <a:rPr sz="1667" spc="-88" dirty="0">
                <a:solidFill>
                  <a:srgbClr val="000000"/>
                </a:solidFill>
              </a:rPr>
              <a:t>always </a:t>
            </a:r>
            <a:r>
              <a:rPr sz="1667" spc="-94" dirty="0">
                <a:solidFill>
                  <a:srgbClr val="000000"/>
                </a:solidFill>
              </a:rPr>
              <a:t>a </a:t>
            </a:r>
            <a:r>
              <a:rPr sz="1667" spc="55" dirty="0">
                <a:solidFill>
                  <a:srgbClr val="000000"/>
                </a:solidFill>
              </a:rPr>
              <a:t>fun</a:t>
            </a:r>
            <a:r>
              <a:rPr lang="de-DE" sz="1667" dirty="0">
                <a:solidFill>
                  <a:srgbClr val="000000"/>
                </a:solidFill>
              </a:rPr>
              <a:t>c</a:t>
            </a:r>
            <a:r>
              <a:rPr sz="1667" spc="52" dirty="0" err="1">
                <a:solidFill>
                  <a:srgbClr val="000000"/>
                </a:solidFill>
              </a:rPr>
              <a:t>tion</a:t>
            </a:r>
            <a:endParaRPr sz="1667" dirty="0"/>
          </a:p>
        </p:txBody>
      </p:sp>
      <p:sp>
        <p:nvSpPr>
          <p:cNvPr id="4" name="object 4"/>
          <p:cNvSpPr txBox="1"/>
          <p:nvPr/>
        </p:nvSpPr>
        <p:spPr>
          <a:xfrm>
            <a:off x="422010" y="2081212"/>
            <a:ext cx="3580606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i="1" spc="-81" dirty="0">
                <a:latin typeface="+mn-lt"/>
                <a:cs typeface="Times New Roman"/>
              </a:rPr>
              <a:t>Consider </a:t>
            </a:r>
            <a:r>
              <a:rPr sz="1537" i="1" spc="-11" dirty="0">
                <a:latin typeface="+mn-lt"/>
                <a:cs typeface="Times New Roman"/>
              </a:rPr>
              <a:t>the </a:t>
            </a:r>
            <a:r>
              <a:rPr lang="de-DE" sz="1537" i="1" spc="-11" dirty="0">
                <a:latin typeface="+mn-lt"/>
                <a:cs typeface="Times New Roman"/>
              </a:rPr>
              <a:t>c</a:t>
            </a:r>
            <a:r>
              <a:rPr sz="1537" i="1" spc="11" dirty="0" err="1">
                <a:latin typeface="+mn-lt"/>
                <a:cs typeface="Times New Roman"/>
              </a:rPr>
              <a:t>redit</a:t>
            </a:r>
            <a:r>
              <a:rPr lang="de-DE" sz="1537" i="1" spc="11" dirty="0">
                <a:latin typeface="+mn-lt"/>
                <a:cs typeface="Times New Roman"/>
              </a:rPr>
              <a:t>c</a:t>
            </a:r>
            <a:r>
              <a:rPr sz="1537" i="1" spc="-67" dirty="0" err="1">
                <a:latin typeface="+mn-lt"/>
                <a:cs typeface="Times New Roman"/>
              </a:rPr>
              <a:t>ard</a:t>
            </a:r>
            <a:r>
              <a:rPr sz="1537" i="1" spc="28" dirty="0">
                <a:latin typeface="+mn-lt"/>
                <a:cs typeface="Times New Roman"/>
              </a:rPr>
              <a:t> </a:t>
            </a:r>
            <a:r>
              <a:rPr sz="1537" i="1" spc="-86" dirty="0">
                <a:latin typeface="+mn-lt"/>
                <a:cs typeface="Times New Roman"/>
              </a:rPr>
              <a:t>approval:</a:t>
            </a:r>
            <a:endParaRPr sz="1537" dirty="0">
              <a:latin typeface="+mn-lt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7798" y="2575560"/>
            <a:ext cx="928688" cy="1015019"/>
          </a:xfrm>
          <a:prstGeom prst="rect">
            <a:avLst/>
          </a:prstGeom>
        </p:spPr>
        <p:txBody>
          <a:bodyPr vert="horz" wrap="square" lIns="0" tIns="6284" rIns="0" bIns="0" rtlCol="0">
            <a:spAutoFit/>
          </a:bodyPr>
          <a:lstStyle/>
          <a:p>
            <a:pPr marL="121373" marR="117735" indent="252337">
              <a:lnSpc>
                <a:spcPct val="107700"/>
              </a:lnSpc>
              <a:spcBef>
                <a:spcPts val="49"/>
              </a:spcBef>
            </a:pPr>
            <a:r>
              <a:rPr sz="1016" i="1" spc="-18" dirty="0">
                <a:latin typeface="Times New Roman"/>
                <a:cs typeface="Times New Roman"/>
              </a:rPr>
              <a:t>age  annual</a:t>
            </a:r>
            <a:r>
              <a:rPr sz="1016" i="1" spc="52" dirty="0">
                <a:latin typeface="Times New Roman"/>
                <a:cs typeface="Times New Roman"/>
              </a:rPr>
              <a:t> </a:t>
            </a:r>
            <a:r>
              <a:rPr sz="1016" i="1" spc="-37" dirty="0">
                <a:latin typeface="Times New Roman"/>
                <a:cs typeface="Times New Roman"/>
              </a:rPr>
              <a:t>salary</a:t>
            </a:r>
            <a:endParaRPr sz="1016" dirty="0">
              <a:latin typeface="Times New Roman"/>
              <a:cs typeface="Times New Roman"/>
            </a:endParaRPr>
          </a:p>
          <a:p>
            <a:pPr marL="6615" marR="2646" algn="ctr">
              <a:lnSpc>
                <a:spcPct val="107700"/>
              </a:lnSpc>
            </a:pPr>
            <a:r>
              <a:rPr sz="1016" i="1" spc="-34" dirty="0">
                <a:latin typeface="Times New Roman"/>
                <a:cs typeface="Times New Roman"/>
              </a:rPr>
              <a:t>years </a:t>
            </a:r>
            <a:r>
              <a:rPr sz="1016" i="1" spc="-23" dirty="0">
                <a:latin typeface="Times New Roman"/>
                <a:cs typeface="Times New Roman"/>
              </a:rPr>
              <a:t>in </a:t>
            </a:r>
            <a:r>
              <a:rPr sz="1016" i="1" spc="5" dirty="0" err="1">
                <a:latin typeface="Times New Roman"/>
                <a:cs typeface="Times New Roman"/>
              </a:rPr>
              <a:t>residen</a:t>
            </a:r>
            <a:r>
              <a:rPr lang="de-DE" sz="1016" i="1" spc="5" dirty="0">
                <a:latin typeface="Times New Roman"/>
                <a:cs typeface="Times New Roman"/>
              </a:rPr>
              <a:t>c</a:t>
            </a:r>
            <a:r>
              <a:rPr sz="1016" i="1" spc="5" dirty="0">
                <a:latin typeface="Times New Roman"/>
                <a:cs typeface="Times New Roman"/>
              </a:rPr>
              <a:t>e  </a:t>
            </a:r>
            <a:r>
              <a:rPr sz="1016" i="1" spc="-34" dirty="0">
                <a:latin typeface="Times New Roman"/>
                <a:cs typeface="Times New Roman"/>
              </a:rPr>
              <a:t>years </a:t>
            </a:r>
            <a:r>
              <a:rPr sz="1016" i="1" spc="-23" dirty="0">
                <a:latin typeface="Times New Roman"/>
                <a:cs typeface="Times New Roman"/>
              </a:rPr>
              <a:t>in</a:t>
            </a:r>
            <a:r>
              <a:rPr sz="1016" i="1" spc="-34" dirty="0">
                <a:latin typeface="Times New Roman"/>
                <a:cs typeface="Times New Roman"/>
              </a:rPr>
              <a:t> </a:t>
            </a:r>
            <a:r>
              <a:rPr sz="1016" i="1" spc="-7" dirty="0">
                <a:latin typeface="Times New Roman"/>
                <a:cs typeface="Times New Roman"/>
              </a:rPr>
              <a:t>job</a:t>
            </a:r>
            <a:endParaRPr sz="1016" dirty="0">
              <a:latin typeface="Times New Roman"/>
              <a:cs typeface="Times New Roman"/>
            </a:endParaRPr>
          </a:p>
          <a:p>
            <a:pPr marL="662" algn="ctr">
              <a:spcBef>
                <a:spcPts val="94"/>
              </a:spcBef>
            </a:pPr>
            <a:r>
              <a:rPr sz="1016" i="1" spc="13" dirty="0">
                <a:latin typeface="Times New Roman"/>
                <a:cs typeface="Times New Roman"/>
              </a:rPr>
              <a:t> </a:t>
            </a:r>
            <a:r>
              <a:rPr lang="de-DE" sz="1016" i="1" spc="13" dirty="0">
                <a:latin typeface="Times New Roman"/>
                <a:cs typeface="Times New Roman"/>
              </a:rPr>
              <a:t>c</a:t>
            </a:r>
            <a:r>
              <a:rPr sz="1016" i="1" spc="23" dirty="0" err="1">
                <a:latin typeface="Times New Roman"/>
                <a:cs typeface="Times New Roman"/>
              </a:rPr>
              <a:t>urrent</a:t>
            </a:r>
            <a:r>
              <a:rPr sz="1016" i="1" spc="65" dirty="0">
                <a:latin typeface="Times New Roman"/>
                <a:cs typeface="Times New Roman"/>
              </a:rPr>
              <a:t> </a:t>
            </a:r>
            <a:r>
              <a:rPr sz="1016" i="1" spc="18" dirty="0">
                <a:latin typeface="Times New Roman"/>
                <a:cs typeface="Times New Roman"/>
              </a:rPr>
              <a:t>debt</a:t>
            </a:r>
            <a:endParaRPr sz="1016" dirty="0">
              <a:latin typeface="Times New Roman"/>
              <a:cs typeface="Times New Roman"/>
            </a:endParaRPr>
          </a:p>
          <a:p>
            <a:pPr marR="18189" algn="ctr">
              <a:spcBef>
                <a:spcPts val="42"/>
              </a:spcBef>
            </a:pPr>
            <a:r>
              <a:rPr sz="1067" spc="-42" dirty="0">
                <a:latin typeface="DejaVu Sans"/>
                <a:cs typeface="DejaVu Sans"/>
              </a:rPr>
              <a:t>· ·</a:t>
            </a:r>
            <a:r>
              <a:rPr sz="1067" spc="-287" dirty="0">
                <a:latin typeface="DejaVu Sans"/>
                <a:cs typeface="DejaVu Sans"/>
              </a:rPr>
              <a:t> </a:t>
            </a:r>
            <a:r>
              <a:rPr sz="1067" spc="-42" dirty="0">
                <a:latin typeface="DejaVu Sans"/>
                <a:cs typeface="DejaVu Sans"/>
              </a:rPr>
              <a:t>·</a:t>
            </a:r>
            <a:endParaRPr sz="1067" dirty="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2616" y="2575560"/>
            <a:ext cx="441854" cy="1015500"/>
          </a:xfrm>
          <a:prstGeom prst="rect">
            <a:avLst/>
          </a:prstGeom>
        </p:spPr>
        <p:txBody>
          <a:bodyPr vert="horz" wrap="square" lIns="0" tIns="18190" rIns="0" bIns="0" rtlCol="0">
            <a:spAutoFit/>
          </a:bodyPr>
          <a:lstStyle/>
          <a:p>
            <a:pPr marL="6615">
              <a:spcBef>
                <a:spcPts val="143"/>
              </a:spcBef>
            </a:pPr>
            <a:r>
              <a:rPr sz="1016" i="1" spc="-7" dirty="0">
                <a:latin typeface="Times New Roman"/>
                <a:cs typeface="Times New Roman"/>
              </a:rPr>
              <a:t>23</a:t>
            </a:r>
            <a:r>
              <a:rPr sz="1016" i="1" spc="34" dirty="0">
                <a:latin typeface="Times New Roman"/>
                <a:cs typeface="Times New Roman"/>
              </a:rPr>
              <a:t> </a:t>
            </a:r>
            <a:r>
              <a:rPr sz="1016" i="1" spc="-34" dirty="0">
                <a:latin typeface="Times New Roman"/>
                <a:cs typeface="Times New Roman"/>
              </a:rPr>
              <a:t>years</a:t>
            </a:r>
            <a:endParaRPr sz="1016">
              <a:latin typeface="Times New Roman"/>
              <a:cs typeface="Times New Roman"/>
            </a:endParaRPr>
          </a:p>
          <a:p>
            <a:pPr marL="13559">
              <a:spcBef>
                <a:spcPts val="94"/>
              </a:spcBef>
            </a:pPr>
            <a:r>
              <a:rPr sz="1016" i="1" spc="-5" dirty="0">
                <a:latin typeface="Times New Roman"/>
                <a:cs typeface="Times New Roman"/>
              </a:rPr>
              <a:t>$30,000</a:t>
            </a:r>
            <a:endParaRPr sz="1016">
              <a:latin typeface="Times New Roman"/>
              <a:cs typeface="Times New Roman"/>
            </a:endParaRPr>
          </a:p>
          <a:p>
            <a:pPr marL="62836">
              <a:spcBef>
                <a:spcPts val="94"/>
              </a:spcBef>
            </a:pPr>
            <a:r>
              <a:rPr sz="1016" i="1" spc="-7" dirty="0">
                <a:latin typeface="Times New Roman"/>
                <a:cs typeface="Times New Roman"/>
              </a:rPr>
              <a:t>1</a:t>
            </a:r>
            <a:r>
              <a:rPr sz="1016" i="1" spc="23" dirty="0">
                <a:latin typeface="Times New Roman"/>
                <a:cs typeface="Times New Roman"/>
              </a:rPr>
              <a:t> </a:t>
            </a:r>
            <a:r>
              <a:rPr sz="1016" i="1" spc="-37" dirty="0">
                <a:latin typeface="Times New Roman"/>
                <a:cs typeface="Times New Roman"/>
              </a:rPr>
              <a:t>year</a:t>
            </a:r>
            <a:endParaRPr sz="1016">
              <a:latin typeface="Times New Roman"/>
              <a:cs typeface="Times New Roman"/>
            </a:endParaRPr>
          </a:p>
          <a:p>
            <a:pPr marL="62836">
              <a:spcBef>
                <a:spcPts val="94"/>
              </a:spcBef>
            </a:pPr>
            <a:r>
              <a:rPr sz="1016" i="1" spc="-7" dirty="0">
                <a:latin typeface="Times New Roman"/>
                <a:cs typeface="Times New Roman"/>
              </a:rPr>
              <a:t>1</a:t>
            </a:r>
            <a:r>
              <a:rPr sz="1016" i="1" spc="23" dirty="0">
                <a:latin typeface="Times New Roman"/>
                <a:cs typeface="Times New Roman"/>
              </a:rPr>
              <a:t> </a:t>
            </a:r>
            <a:r>
              <a:rPr sz="1016" i="1" spc="-37" dirty="0">
                <a:latin typeface="Times New Roman"/>
                <a:cs typeface="Times New Roman"/>
              </a:rPr>
              <a:t>year</a:t>
            </a:r>
            <a:endParaRPr sz="1016">
              <a:latin typeface="Times New Roman"/>
              <a:cs typeface="Times New Roman"/>
            </a:endParaRPr>
          </a:p>
          <a:p>
            <a:pPr marL="13559">
              <a:spcBef>
                <a:spcPts val="94"/>
              </a:spcBef>
            </a:pPr>
            <a:r>
              <a:rPr sz="1016" i="1" spc="-5" dirty="0">
                <a:latin typeface="Times New Roman"/>
                <a:cs typeface="Times New Roman"/>
              </a:rPr>
              <a:t>$15,000</a:t>
            </a:r>
            <a:endParaRPr sz="1016">
              <a:latin typeface="Times New Roman"/>
              <a:cs typeface="Times New Roman"/>
            </a:endParaRPr>
          </a:p>
          <a:p>
            <a:pPr marR="18189" algn="ctr">
              <a:spcBef>
                <a:spcPts val="42"/>
              </a:spcBef>
            </a:pPr>
            <a:r>
              <a:rPr sz="1067" spc="-42" dirty="0">
                <a:latin typeface="DejaVu Sans"/>
                <a:cs typeface="DejaVu Sans"/>
              </a:rPr>
              <a:t>·</a:t>
            </a:r>
            <a:r>
              <a:rPr sz="1067" spc="-167" dirty="0">
                <a:latin typeface="DejaVu Sans"/>
                <a:cs typeface="DejaVu Sans"/>
              </a:rPr>
              <a:t> </a:t>
            </a:r>
            <a:r>
              <a:rPr sz="1067" spc="-42" dirty="0">
                <a:latin typeface="DejaVu Sans"/>
                <a:cs typeface="DejaVu Sans"/>
              </a:rPr>
              <a:t>·</a:t>
            </a:r>
            <a:r>
              <a:rPr sz="1067" spc="-164" dirty="0">
                <a:latin typeface="DejaVu Sans"/>
                <a:cs typeface="DejaVu Sans"/>
              </a:rPr>
              <a:t> </a:t>
            </a:r>
            <a:r>
              <a:rPr sz="1067" spc="-42" dirty="0">
                <a:latin typeface="DejaVu Sans"/>
                <a:cs typeface="DejaVu Sans"/>
              </a:rPr>
              <a:t>·</a:t>
            </a:r>
            <a:endParaRPr sz="1067">
              <a:latin typeface="DejaVu Sans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68501" y="2583200"/>
            <a:ext cx="2966244" cy="1002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 dirty="0"/>
          </a:p>
        </p:txBody>
      </p:sp>
      <p:sp>
        <p:nvSpPr>
          <p:cNvPr id="8" name="object 8"/>
          <p:cNvSpPr txBox="1"/>
          <p:nvPr/>
        </p:nvSpPr>
        <p:spPr>
          <a:xfrm>
            <a:off x="422010" y="3999783"/>
            <a:ext cx="4721490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i="1" spc="-81" dirty="0">
                <a:latin typeface="+mn-lt"/>
                <a:cs typeface="Times New Roman"/>
              </a:rPr>
              <a:t>two </a:t>
            </a:r>
            <a:r>
              <a:rPr lang="de-DE" sz="1537" i="1" spc="-81" dirty="0">
                <a:latin typeface="+mn-lt"/>
                <a:cs typeface="Times New Roman"/>
              </a:rPr>
              <a:t>'</a:t>
            </a:r>
            <a:r>
              <a:rPr sz="1537" i="1" spc="-81" dirty="0" err="1">
                <a:latin typeface="+mn-lt"/>
                <a:cs typeface="Times New Roman"/>
              </a:rPr>
              <a:t>identi</a:t>
            </a:r>
            <a:r>
              <a:rPr lang="de-DE" sz="1537" i="1" spc="-81" dirty="0">
                <a:latin typeface="+mn-lt"/>
                <a:cs typeface="Times New Roman"/>
              </a:rPr>
              <a:t>c</a:t>
            </a:r>
            <a:r>
              <a:rPr sz="1537" i="1" spc="-81" dirty="0">
                <a:latin typeface="+mn-lt"/>
                <a:cs typeface="Times New Roman"/>
              </a:rPr>
              <a:t>al' </a:t>
            </a:r>
            <a:r>
              <a:rPr lang="de-DE" sz="1537" i="1" spc="-81" dirty="0">
                <a:latin typeface="+mn-lt"/>
                <a:cs typeface="Times New Roman"/>
              </a:rPr>
              <a:t>c</a:t>
            </a:r>
            <a:r>
              <a:rPr sz="1537" i="1" spc="-81" dirty="0" err="1">
                <a:latin typeface="+mn-lt"/>
                <a:cs typeface="Times New Roman"/>
              </a:rPr>
              <a:t>ustomers</a:t>
            </a:r>
            <a:r>
              <a:rPr sz="1537" i="1" spc="-81" dirty="0">
                <a:latin typeface="+mn-lt"/>
                <a:cs typeface="Times New Roman"/>
              </a:rPr>
              <a:t> → two di</a:t>
            </a:r>
            <a:r>
              <a:rPr lang="de-DE" sz="1537" i="1" spc="-81" dirty="0">
                <a:latin typeface="+mn-lt"/>
                <a:cs typeface="Times New Roman"/>
              </a:rPr>
              <a:t>ff</a:t>
            </a:r>
            <a:r>
              <a:rPr sz="1537" i="1" spc="-81" dirty="0" err="1">
                <a:latin typeface="+mn-lt"/>
                <a:cs typeface="Times New Roman"/>
              </a:rPr>
              <a:t>erent</a:t>
            </a:r>
            <a:r>
              <a:rPr sz="1537" i="1" spc="-81" dirty="0">
                <a:latin typeface="+mn-lt"/>
                <a:cs typeface="Times New Roman"/>
              </a:rPr>
              <a:t> behaviors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Noisy Targets</a:t>
            </a:r>
            <a:endParaRPr lang="de-DE" sz="2000" kern="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2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329035" y="1396935"/>
            <a:ext cx="5188480" cy="264894"/>
          </a:xfrm>
          <a:prstGeom prst="rect">
            <a:avLst/>
          </a:prstGeom>
        </p:spPr>
        <p:txBody>
          <a:bodyPr vert="horz" wrap="square" lIns="0" tIns="8268" rIns="0" bIns="0" rtlCol="0" anchor="b" anchorCtr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667" spc="-49" dirty="0">
                <a:solidFill>
                  <a:srgbClr val="000000"/>
                </a:solidFill>
              </a:rPr>
              <a:t>Instead of y = f(</a:t>
            </a:r>
            <a:r>
              <a:rPr sz="1667" b="1" spc="-49" dirty="0">
                <a:solidFill>
                  <a:srgbClr val="000000"/>
                </a:solidFill>
              </a:rPr>
              <a:t>x</a:t>
            </a:r>
            <a:r>
              <a:rPr sz="1667" spc="-49" dirty="0">
                <a:solidFill>
                  <a:srgbClr val="000000"/>
                </a:solidFill>
              </a:rPr>
              <a:t>), we use target distribution: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2010" y="1847926"/>
            <a:ext cx="6626490" cy="2727555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>
              <a:spcBef>
                <a:spcPts val="5"/>
              </a:spcBef>
            </a:pPr>
            <a:r>
              <a:rPr lang="de-DE" sz="2333" i="1" spc="55" dirty="0">
                <a:solidFill>
                  <a:srgbClr val="1919CC"/>
                </a:solidFill>
                <a:latin typeface="Times New Roman"/>
                <a:cs typeface="Times New Roman"/>
              </a:rPr>
              <a:t>	</a:t>
            </a:r>
            <a:r>
              <a:rPr lang="de-DE" sz="1667" i="1" spc="55" dirty="0">
                <a:solidFill>
                  <a:srgbClr val="1919CC"/>
                </a:solidFill>
                <a:latin typeface="+mn-lt"/>
                <a:cs typeface="Times New Roman"/>
              </a:rPr>
              <a:t>		P </a:t>
            </a:r>
            <a:r>
              <a:rPr lang="de-DE" sz="1667" spc="-13" dirty="0">
                <a:solidFill>
                  <a:srgbClr val="1919CC"/>
                </a:solidFill>
                <a:latin typeface="+mn-lt"/>
              </a:rPr>
              <a:t>(</a:t>
            </a:r>
            <a:r>
              <a:rPr lang="de-DE" sz="1667" i="1" spc="-13" dirty="0">
                <a:solidFill>
                  <a:srgbClr val="1919CC"/>
                </a:solidFill>
                <a:latin typeface="+mn-lt"/>
                <a:cs typeface="Times New Roman"/>
              </a:rPr>
              <a:t>y</a:t>
            </a:r>
            <a:r>
              <a:rPr lang="de-DE" sz="1667" spc="-88" dirty="0">
                <a:solidFill>
                  <a:srgbClr val="1919CC"/>
                </a:solidFill>
                <a:latin typeface="+mn-lt"/>
                <a:cs typeface="DejaVu Sans"/>
              </a:rPr>
              <a:t>|</a:t>
            </a:r>
            <a:r>
              <a:rPr lang="de-DE" sz="1667" b="1" spc="32" dirty="0">
                <a:solidFill>
                  <a:srgbClr val="1919CC"/>
                </a:solidFill>
                <a:latin typeface="+mn-lt"/>
                <a:cs typeface="Georgia"/>
              </a:rPr>
              <a:t>x</a:t>
            </a:r>
            <a:r>
              <a:rPr lang="de-DE" sz="1667" spc="32" dirty="0">
                <a:solidFill>
                  <a:srgbClr val="1919CC"/>
                </a:solidFill>
                <a:latin typeface="+mn-lt"/>
              </a:rPr>
              <a:t>)</a:t>
            </a:r>
            <a:endParaRPr lang="de-DE" sz="1667" dirty="0">
              <a:latin typeface="+mn-lt"/>
            </a:endParaRPr>
          </a:p>
          <a:p>
            <a:pPr>
              <a:spcBef>
                <a:spcPts val="5"/>
              </a:spcBef>
            </a:pPr>
            <a:endParaRPr sz="1667" dirty="0">
              <a:latin typeface="+mn-lt"/>
              <a:cs typeface="Times New Roman"/>
            </a:endParaRPr>
          </a:p>
          <a:p>
            <a:pPr marL="6615"/>
            <a:r>
              <a:rPr sz="1667" spc="34" dirty="0">
                <a:latin typeface="+mn-lt"/>
                <a:cs typeface="Verdana"/>
              </a:rPr>
              <a:t>(</a:t>
            </a:r>
            <a:r>
              <a:rPr sz="1667" b="1" spc="34" dirty="0">
                <a:latin typeface="+mn-lt"/>
                <a:cs typeface="Georgia"/>
              </a:rPr>
              <a:t>x</a:t>
            </a:r>
            <a:r>
              <a:rPr sz="1667" i="1" spc="34" dirty="0">
                <a:latin typeface="+mn-lt"/>
                <a:cs typeface="Times New Roman"/>
              </a:rPr>
              <a:t>, </a:t>
            </a:r>
            <a:r>
              <a:rPr sz="1667" i="1" spc="18" dirty="0">
                <a:latin typeface="+mn-lt"/>
                <a:cs typeface="Times New Roman"/>
              </a:rPr>
              <a:t>y</a:t>
            </a:r>
            <a:r>
              <a:rPr sz="1667" spc="-49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) is now generated by the joint distribution</a:t>
            </a:r>
            <a:r>
              <a:rPr sz="1667" i="1" spc="-55" dirty="0">
                <a:latin typeface="+mn-lt"/>
                <a:cs typeface="Times New Roman"/>
              </a:rPr>
              <a:t>:</a:t>
            </a:r>
            <a:endParaRPr lang="de-DE" sz="1667" dirty="0">
              <a:latin typeface="+mn-lt"/>
              <a:cs typeface="Times New Roman"/>
            </a:endParaRPr>
          </a:p>
          <a:p>
            <a:pPr marL="6615"/>
            <a:r>
              <a:rPr lang="de-DE" sz="1667" i="1" spc="55" dirty="0">
                <a:solidFill>
                  <a:srgbClr val="1919CC"/>
                </a:solidFill>
                <a:latin typeface="+mn-lt"/>
                <a:cs typeface="Times New Roman"/>
              </a:rPr>
              <a:t>			</a:t>
            </a:r>
            <a:r>
              <a:rPr sz="1667" i="1" spc="55" dirty="0">
                <a:solidFill>
                  <a:srgbClr val="1919CC"/>
                </a:solidFill>
                <a:latin typeface="+mn-lt"/>
                <a:cs typeface="Times New Roman"/>
              </a:rPr>
              <a:t>P </a:t>
            </a:r>
            <a:r>
              <a:rPr sz="1667" spc="2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667" b="1" spc="2" dirty="0">
                <a:solidFill>
                  <a:srgbClr val="1919CC"/>
                </a:solidFill>
                <a:latin typeface="+mn-lt"/>
                <a:cs typeface="Georgia"/>
              </a:rPr>
              <a:t>x</a:t>
            </a:r>
            <a:r>
              <a:rPr sz="1667" spc="2" dirty="0">
                <a:solidFill>
                  <a:srgbClr val="1919CC"/>
                </a:solidFill>
                <a:latin typeface="+mn-lt"/>
                <a:cs typeface="Verdana"/>
              </a:rPr>
              <a:t>)</a:t>
            </a:r>
            <a:r>
              <a:rPr lang="de-DE" sz="1667" spc="2" dirty="0">
                <a:solidFill>
                  <a:srgbClr val="1919CC"/>
                </a:solidFill>
                <a:latin typeface="+mn-lt"/>
                <a:cs typeface="Verdana"/>
              </a:rPr>
              <a:t> </a:t>
            </a:r>
            <a:r>
              <a:rPr sz="1667" i="1" spc="2" dirty="0">
                <a:solidFill>
                  <a:srgbClr val="1919CC"/>
                </a:solidFill>
                <a:latin typeface="+mn-lt"/>
                <a:cs typeface="Times New Roman"/>
              </a:rPr>
              <a:t>P </a:t>
            </a:r>
            <a:r>
              <a:rPr sz="1667" spc="-13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667" i="1" spc="-13" dirty="0">
                <a:solidFill>
                  <a:srgbClr val="1919CC"/>
                </a:solidFill>
                <a:latin typeface="+mn-lt"/>
                <a:cs typeface="Times New Roman"/>
              </a:rPr>
              <a:t>y</a:t>
            </a:r>
            <a:r>
              <a:rPr sz="1667" spc="-88" dirty="0">
                <a:solidFill>
                  <a:srgbClr val="1919CC"/>
                </a:solidFill>
                <a:latin typeface="+mn-lt"/>
                <a:cs typeface="DejaVu Sans"/>
              </a:rPr>
              <a:t>|</a:t>
            </a:r>
            <a:r>
              <a:rPr sz="1667" spc="-338" dirty="0">
                <a:solidFill>
                  <a:srgbClr val="1919CC"/>
                </a:solidFill>
                <a:latin typeface="+mn-lt"/>
                <a:cs typeface="DejaVu Sans"/>
              </a:rPr>
              <a:t> </a:t>
            </a:r>
            <a:r>
              <a:rPr sz="1667" b="1" spc="32" dirty="0">
                <a:solidFill>
                  <a:srgbClr val="1919CC"/>
                </a:solidFill>
                <a:latin typeface="+mn-lt"/>
                <a:cs typeface="Georgia"/>
              </a:rPr>
              <a:t>x</a:t>
            </a:r>
            <a:r>
              <a:rPr sz="1667" spc="32" dirty="0">
                <a:solidFill>
                  <a:srgbClr val="1919CC"/>
                </a:solidFill>
                <a:latin typeface="+mn-lt"/>
                <a:cs typeface="Verdana"/>
              </a:rPr>
              <a:t>)</a:t>
            </a:r>
            <a:endParaRPr sz="1667" dirty="0">
              <a:latin typeface="+mn-lt"/>
              <a:cs typeface="Verdana"/>
            </a:endParaRPr>
          </a:p>
          <a:p>
            <a:pPr>
              <a:spcBef>
                <a:spcPts val="13"/>
              </a:spcBef>
            </a:pPr>
            <a:endParaRPr sz="1667" dirty="0">
              <a:latin typeface="+mn-lt"/>
              <a:cs typeface="Times New Roman"/>
            </a:endParaRPr>
          </a:p>
          <a:p>
            <a:pPr marL="6615"/>
            <a:r>
              <a:rPr sz="1667" spc="-49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Noisy target = </a:t>
            </a:r>
            <a:r>
              <a:rPr sz="1667" spc="-49" dirty="0" err="1">
                <a:solidFill>
                  <a:srgbClr val="000000"/>
                </a:solidFill>
                <a:latin typeface="+mn-lt"/>
                <a:ea typeface="+mj-ea"/>
                <a:cs typeface="+mj-cs"/>
              </a:rPr>
              <a:t>deterministi</a:t>
            </a:r>
            <a:r>
              <a:rPr lang="de-DE" sz="1667" spc="-49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c</a:t>
            </a:r>
            <a:r>
              <a:rPr sz="1667" spc="-49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 target </a:t>
            </a:r>
            <a:r>
              <a:rPr sz="1667" i="1" spc="331" dirty="0">
                <a:solidFill>
                  <a:srgbClr val="1919CC"/>
                </a:solidFill>
                <a:latin typeface="+mn-lt"/>
                <a:cs typeface="Times New Roman"/>
              </a:rPr>
              <a:t>f</a:t>
            </a:r>
            <a:r>
              <a:rPr sz="1667" spc="-13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667" b="1" spc="-13" dirty="0">
                <a:solidFill>
                  <a:srgbClr val="1919CC"/>
                </a:solidFill>
                <a:latin typeface="+mn-lt"/>
                <a:cs typeface="Georgia"/>
              </a:rPr>
              <a:t>x</a:t>
            </a:r>
            <a:r>
              <a:rPr sz="1667" spc="-13" dirty="0">
                <a:solidFill>
                  <a:srgbClr val="1919CC"/>
                </a:solidFill>
                <a:latin typeface="+mn-lt"/>
                <a:cs typeface="Verdana"/>
              </a:rPr>
              <a:t>) </a:t>
            </a:r>
            <a:r>
              <a:rPr sz="1667" spc="-52" dirty="0">
                <a:solidFill>
                  <a:srgbClr val="1919CC"/>
                </a:solidFill>
                <a:latin typeface="+mn-lt"/>
                <a:cs typeface="Verdana"/>
              </a:rPr>
              <a:t>= </a:t>
            </a:r>
            <a:r>
              <a:rPr sz="1667" spc="2" dirty="0">
                <a:solidFill>
                  <a:srgbClr val="1919CC"/>
                </a:solidFill>
                <a:latin typeface="+mn-lt"/>
                <a:cs typeface="Arial"/>
              </a:rPr>
              <a:t>E</a:t>
            </a:r>
            <a:r>
              <a:rPr lang="de-DE" sz="1667" spc="2" dirty="0">
                <a:solidFill>
                  <a:srgbClr val="1919CC"/>
                </a:solidFill>
                <a:latin typeface="+mn-lt"/>
                <a:cs typeface="Arial"/>
              </a:rPr>
              <a:t> </a:t>
            </a:r>
            <a:r>
              <a:rPr sz="1667" spc="2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667" i="1" spc="2" dirty="0">
                <a:solidFill>
                  <a:srgbClr val="1919CC"/>
                </a:solidFill>
                <a:latin typeface="+mn-lt"/>
                <a:cs typeface="Times New Roman"/>
              </a:rPr>
              <a:t>y</a:t>
            </a:r>
            <a:r>
              <a:rPr sz="1667" spc="2" dirty="0">
                <a:solidFill>
                  <a:srgbClr val="1919CC"/>
                </a:solidFill>
                <a:latin typeface="+mn-lt"/>
                <a:cs typeface="DejaVu Sans"/>
              </a:rPr>
              <a:t>|</a:t>
            </a:r>
            <a:r>
              <a:rPr sz="1667" b="1" spc="2" dirty="0">
                <a:solidFill>
                  <a:srgbClr val="1919CC"/>
                </a:solidFill>
                <a:latin typeface="+mn-lt"/>
                <a:cs typeface="Georgia"/>
              </a:rPr>
              <a:t>x</a:t>
            </a:r>
            <a:r>
              <a:rPr sz="1667" spc="2" dirty="0">
                <a:solidFill>
                  <a:srgbClr val="1919CC"/>
                </a:solidFill>
                <a:latin typeface="+mn-lt"/>
                <a:cs typeface="Verdana"/>
              </a:rPr>
              <a:t>) </a:t>
            </a:r>
            <a:r>
              <a:rPr sz="1667" spc="-49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plus </a:t>
            </a:r>
            <a:endParaRPr lang="de-DE" sz="1667" spc="-49" dirty="0">
              <a:solidFill>
                <a:srgbClr val="000000"/>
              </a:solidFill>
              <a:latin typeface="+mn-lt"/>
              <a:ea typeface="+mj-ea"/>
              <a:cs typeface="+mj-cs"/>
            </a:endParaRPr>
          </a:p>
          <a:p>
            <a:pPr marL="6615"/>
            <a:r>
              <a:rPr sz="1667" spc="-49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noise </a:t>
            </a:r>
            <a:r>
              <a:rPr sz="1667" i="1" spc="76" dirty="0">
                <a:solidFill>
                  <a:srgbClr val="1919CC"/>
                </a:solidFill>
                <a:latin typeface="+mn-lt"/>
                <a:cs typeface="Times New Roman"/>
              </a:rPr>
              <a:t>y </a:t>
            </a:r>
            <a:r>
              <a:rPr sz="1667" spc="-83" dirty="0">
                <a:solidFill>
                  <a:srgbClr val="1919CC"/>
                </a:solidFill>
                <a:latin typeface="+mn-lt"/>
                <a:cs typeface="DejaVu Sans"/>
              </a:rPr>
              <a:t>− </a:t>
            </a:r>
            <a:r>
              <a:rPr sz="1667" i="1" spc="331" dirty="0">
                <a:solidFill>
                  <a:srgbClr val="1919CC"/>
                </a:solidFill>
                <a:latin typeface="+mn-lt"/>
                <a:cs typeface="Times New Roman"/>
              </a:rPr>
              <a:t>f</a:t>
            </a:r>
            <a:r>
              <a:rPr sz="1667" i="1" spc="-252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667" spc="-13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667" b="1" spc="-13" dirty="0">
                <a:solidFill>
                  <a:srgbClr val="1919CC"/>
                </a:solidFill>
                <a:latin typeface="+mn-lt"/>
                <a:cs typeface="Georgia"/>
              </a:rPr>
              <a:t>x</a:t>
            </a:r>
            <a:r>
              <a:rPr sz="1667" spc="-13" dirty="0">
                <a:solidFill>
                  <a:srgbClr val="1919CC"/>
                </a:solidFill>
                <a:latin typeface="+mn-lt"/>
                <a:cs typeface="Verdana"/>
              </a:rPr>
              <a:t>)</a:t>
            </a:r>
            <a:endParaRPr sz="1667" dirty="0">
              <a:latin typeface="+mn-lt"/>
              <a:cs typeface="Verdana"/>
            </a:endParaRPr>
          </a:p>
          <a:p>
            <a:pPr>
              <a:spcBef>
                <a:spcPts val="7"/>
              </a:spcBef>
            </a:pPr>
            <a:endParaRPr sz="1667" dirty="0">
              <a:latin typeface="+mn-lt"/>
              <a:cs typeface="Times New Roman"/>
            </a:endParaRPr>
          </a:p>
          <a:p>
            <a:pPr marL="6615"/>
            <a:r>
              <a:rPr sz="1667" i="1" spc="-26" dirty="0" err="1">
                <a:latin typeface="+mn-lt"/>
                <a:cs typeface="Times New Roman"/>
              </a:rPr>
              <a:t>Deterministi</a:t>
            </a:r>
            <a:r>
              <a:rPr lang="de-DE" sz="1667" i="1" spc="-26" dirty="0">
                <a:latin typeface="+mn-lt"/>
                <a:cs typeface="Times New Roman"/>
              </a:rPr>
              <a:t>c</a:t>
            </a:r>
            <a:r>
              <a:rPr sz="1667" i="1" spc="-26" dirty="0">
                <a:latin typeface="+mn-lt"/>
                <a:cs typeface="Times New Roman"/>
              </a:rPr>
              <a:t> </a:t>
            </a:r>
            <a:r>
              <a:rPr sz="1667" i="1" spc="-39" dirty="0">
                <a:latin typeface="+mn-lt"/>
                <a:cs typeface="Times New Roman"/>
              </a:rPr>
              <a:t>target </a:t>
            </a:r>
            <a:r>
              <a:rPr sz="1667" i="1" spc="-78" dirty="0">
                <a:latin typeface="+mn-lt"/>
                <a:cs typeface="Times New Roman"/>
              </a:rPr>
              <a:t>is </a:t>
            </a:r>
            <a:r>
              <a:rPr sz="1667" i="1" spc="-94" dirty="0">
                <a:latin typeface="+mn-lt"/>
                <a:cs typeface="Times New Roman"/>
              </a:rPr>
              <a:t>a </a:t>
            </a:r>
            <a:r>
              <a:rPr sz="1667" i="1" spc="-34" dirty="0" err="1">
                <a:latin typeface="+mn-lt"/>
                <a:cs typeface="Times New Roman"/>
              </a:rPr>
              <a:t>spe</a:t>
            </a:r>
            <a:r>
              <a:rPr lang="de-DE" sz="1667" i="1" spc="-34" dirty="0">
                <a:latin typeface="+mn-lt"/>
                <a:cs typeface="Times New Roman"/>
              </a:rPr>
              <a:t>c</a:t>
            </a:r>
            <a:r>
              <a:rPr sz="1667" i="1" spc="-21" dirty="0" err="1">
                <a:latin typeface="+mn-lt"/>
                <a:cs typeface="Times New Roman"/>
              </a:rPr>
              <a:t>ial</a:t>
            </a:r>
            <a:r>
              <a:rPr sz="1667" i="1" spc="-21" dirty="0">
                <a:latin typeface="+mn-lt"/>
                <a:cs typeface="Times New Roman"/>
              </a:rPr>
              <a:t> </a:t>
            </a:r>
            <a:r>
              <a:rPr lang="de-DE" sz="1667" i="1" spc="-21" dirty="0">
                <a:latin typeface="+mn-lt"/>
                <a:cs typeface="Times New Roman"/>
              </a:rPr>
              <a:t>c</a:t>
            </a:r>
            <a:r>
              <a:rPr sz="1667" i="1" spc="7" dirty="0" err="1">
                <a:latin typeface="+mn-lt"/>
                <a:cs typeface="Times New Roman"/>
              </a:rPr>
              <a:t>ase</a:t>
            </a:r>
            <a:r>
              <a:rPr sz="1667" i="1" spc="7" dirty="0">
                <a:latin typeface="+mn-lt"/>
                <a:cs typeface="Times New Roman"/>
              </a:rPr>
              <a:t> </a:t>
            </a:r>
            <a:r>
              <a:rPr sz="1667" i="1" spc="-34" dirty="0">
                <a:latin typeface="+mn-lt"/>
                <a:cs typeface="Times New Roman"/>
              </a:rPr>
              <a:t>of </a:t>
            </a:r>
            <a:r>
              <a:rPr sz="1667" i="1" spc="-62" dirty="0">
                <a:latin typeface="+mn-lt"/>
                <a:cs typeface="Times New Roman"/>
              </a:rPr>
              <a:t>noisy</a:t>
            </a:r>
            <a:r>
              <a:rPr sz="1667" i="1" spc="42" dirty="0">
                <a:latin typeface="+mn-lt"/>
                <a:cs typeface="Times New Roman"/>
              </a:rPr>
              <a:t> </a:t>
            </a:r>
            <a:r>
              <a:rPr sz="1667" i="1" spc="-49" dirty="0">
                <a:latin typeface="+mn-lt"/>
                <a:cs typeface="Times New Roman"/>
              </a:rPr>
              <a:t>target:</a:t>
            </a:r>
            <a:endParaRPr sz="1667" dirty="0">
              <a:latin typeface="+mn-lt"/>
              <a:cs typeface="Times New Roman"/>
            </a:endParaRPr>
          </a:p>
          <a:p>
            <a:pPr marL="1911539">
              <a:spcBef>
                <a:spcPts val="437"/>
              </a:spcBef>
            </a:pPr>
            <a:r>
              <a:rPr sz="1667" i="1" spc="55" dirty="0">
                <a:latin typeface="+mn-lt"/>
                <a:cs typeface="Times New Roman"/>
              </a:rPr>
              <a:t>P </a:t>
            </a:r>
            <a:r>
              <a:rPr sz="1667" spc="-13" dirty="0">
                <a:latin typeface="+mn-lt"/>
                <a:cs typeface="Verdana"/>
              </a:rPr>
              <a:t>(</a:t>
            </a:r>
            <a:r>
              <a:rPr sz="1667" i="1" spc="-13" dirty="0">
                <a:latin typeface="+mn-lt"/>
                <a:cs typeface="Times New Roman"/>
              </a:rPr>
              <a:t>y </a:t>
            </a:r>
            <a:r>
              <a:rPr sz="1667" spc="-88" dirty="0">
                <a:latin typeface="+mn-lt"/>
                <a:cs typeface="DejaVu Sans"/>
              </a:rPr>
              <a:t>| </a:t>
            </a:r>
            <a:r>
              <a:rPr sz="1667" b="1" spc="32" dirty="0">
                <a:latin typeface="+mn-lt"/>
                <a:cs typeface="Georgia"/>
              </a:rPr>
              <a:t>x</a:t>
            </a:r>
            <a:r>
              <a:rPr sz="1667" spc="32" dirty="0">
                <a:latin typeface="+mn-lt"/>
                <a:cs typeface="Verdana"/>
              </a:rPr>
              <a:t>) </a:t>
            </a:r>
            <a:r>
              <a:rPr sz="1667" i="1" spc="-78" dirty="0">
                <a:latin typeface="+mn-lt"/>
                <a:cs typeface="Times New Roman"/>
              </a:rPr>
              <a:t>is </a:t>
            </a:r>
            <a:r>
              <a:rPr sz="1667" i="1" spc="-62" dirty="0">
                <a:latin typeface="+mn-lt"/>
                <a:cs typeface="Times New Roman"/>
              </a:rPr>
              <a:t>zero </a:t>
            </a:r>
            <a:r>
              <a:rPr sz="1667" i="1" spc="21" dirty="0">
                <a:latin typeface="+mn-lt"/>
                <a:cs typeface="Times New Roman"/>
              </a:rPr>
              <a:t>ex</a:t>
            </a:r>
            <a:r>
              <a:rPr lang="de-DE" sz="1667" i="1" spc="21" dirty="0">
                <a:latin typeface="+mn-lt"/>
                <a:cs typeface="Times New Roman"/>
              </a:rPr>
              <a:t>c</a:t>
            </a:r>
            <a:r>
              <a:rPr sz="1667" i="1" spc="18" dirty="0" err="1">
                <a:latin typeface="+mn-lt"/>
                <a:cs typeface="Times New Roman"/>
              </a:rPr>
              <a:t>ept</a:t>
            </a:r>
            <a:r>
              <a:rPr sz="1667" i="1" spc="18" dirty="0">
                <a:latin typeface="+mn-lt"/>
                <a:cs typeface="Times New Roman"/>
              </a:rPr>
              <a:t> </a:t>
            </a:r>
            <a:r>
              <a:rPr sz="1667" i="1" spc="-76" dirty="0">
                <a:latin typeface="+mn-lt"/>
                <a:cs typeface="Times New Roman"/>
              </a:rPr>
              <a:t>for </a:t>
            </a:r>
            <a:r>
              <a:rPr sz="1667" i="1" spc="76" dirty="0">
                <a:latin typeface="+mn-lt"/>
                <a:cs typeface="Times New Roman"/>
              </a:rPr>
              <a:t>y </a:t>
            </a:r>
            <a:r>
              <a:rPr sz="1667" spc="-52" dirty="0">
                <a:latin typeface="+mn-lt"/>
                <a:cs typeface="Verdana"/>
              </a:rPr>
              <a:t>= </a:t>
            </a:r>
            <a:r>
              <a:rPr sz="1667" i="1" spc="331" dirty="0">
                <a:latin typeface="+mn-lt"/>
                <a:cs typeface="Times New Roman"/>
              </a:rPr>
              <a:t>f</a:t>
            </a:r>
            <a:r>
              <a:rPr sz="1667" i="1" spc="-242" dirty="0">
                <a:latin typeface="+mn-lt"/>
                <a:cs typeface="Times New Roman"/>
              </a:rPr>
              <a:t> </a:t>
            </a:r>
            <a:r>
              <a:rPr sz="1667" spc="-13" dirty="0">
                <a:latin typeface="+mn-lt"/>
                <a:cs typeface="Verdana"/>
              </a:rPr>
              <a:t>(</a:t>
            </a:r>
            <a:r>
              <a:rPr sz="1667" b="1" spc="-13" dirty="0">
                <a:latin typeface="+mn-lt"/>
                <a:cs typeface="Georgia"/>
              </a:rPr>
              <a:t>x</a:t>
            </a:r>
            <a:r>
              <a:rPr sz="1667" spc="-13" dirty="0">
                <a:latin typeface="+mn-lt"/>
                <a:cs typeface="Verdana"/>
              </a:rPr>
              <a:t>)</a:t>
            </a:r>
            <a:endParaRPr sz="1667" dirty="0">
              <a:latin typeface="+mn-lt"/>
              <a:cs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Target Distribution</a:t>
            </a:r>
            <a:endParaRPr lang="de-DE" sz="2000" kern="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5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1" y="1268149"/>
            <a:ext cx="5115744" cy="3686968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22399" y="729338"/>
            <a:ext cx="5556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kern="0" dirty="0"/>
              <a:t>The learning Diagram + Noisy Targets</a:t>
            </a:r>
            <a:endParaRPr lang="de-DE" sz="2000" kern="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Agenda: The Learning Theory</a:t>
            </a:r>
            <a:endParaRPr lang="de-DE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1667" dirty="0"/>
              <a:t>The Learning Problem</a:t>
            </a:r>
          </a:p>
          <a:p>
            <a:r>
              <a:rPr lang="de-DE" sz="1667" dirty="0"/>
              <a:t>Is Learning Feasible</a:t>
            </a:r>
          </a:p>
          <a:p>
            <a:r>
              <a:rPr lang="de-DE" sz="1667" dirty="0"/>
              <a:t>Error and Noise</a:t>
            </a:r>
          </a:p>
          <a:p>
            <a:r>
              <a:rPr lang="de-DE" sz="1667" b="1" dirty="0"/>
              <a:t>Theory of Generalization</a:t>
            </a:r>
          </a:p>
          <a:p>
            <a:r>
              <a:rPr lang="de-DE" sz="1667" dirty="0"/>
              <a:t>The VC Dimension</a:t>
            </a:r>
          </a:p>
          <a:p>
            <a:r>
              <a:rPr lang="de-DE" sz="1667" dirty="0"/>
              <a:t>Bias-Variance Tradeoff</a:t>
            </a:r>
          </a:p>
          <a:p>
            <a:r>
              <a:rPr lang="de-DE" sz="1667" dirty="0"/>
              <a:t>Overfitting</a:t>
            </a:r>
          </a:p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1EB9E2-6113-48B2-B162-CA62C133485D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2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09020" y="715725"/>
            <a:ext cx="5264508" cy="316125"/>
          </a:xfrm>
          <a:prstGeom prst="rect">
            <a:avLst/>
          </a:prstGeom>
        </p:spPr>
        <p:txBody>
          <a:bodyPr vert="horz" wrap="square" lIns="0" tIns="8268" rIns="0" bIns="0" rtlCol="0" anchor="b" anchorCtr="0">
            <a:spAutoFit/>
          </a:bodyPr>
          <a:lstStyle/>
          <a:p>
            <a:pPr marL="6615">
              <a:spcBef>
                <a:spcPts val="65"/>
              </a:spcBef>
              <a:tabLst>
                <a:tab pos="1146262" algn="l"/>
                <a:tab pos="2017698" algn="l"/>
                <a:tab pos="3113690" algn="l"/>
              </a:tabLst>
            </a:pPr>
            <a:r>
              <a:rPr sz="2000" dirty="0" err="1">
                <a:latin typeface="Arial" charset="0"/>
                <a:ea typeface="+mn-ea"/>
                <a:cs typeface="+mn-cs"/>
              </a:rPr>
              <a:t>Distin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c</a:t>
            </a:r>
            <a:r>
              <a:rPr sz="2000" dirty="0" err="1">
                <a:latin typeface="Arial" charset="0"/>
                <a:ea typeface="+mn-ea"/>
                <a:cs typeface="+mn-cs"/>
              </a:rPr>
              <a:t>tion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 </a:t>
            </a:r>
            <a:r>
              <a:rPr sz="2000" dirty="0">
                <a:latin typeface="Arial" charset="0"/>
                <a:ea typeface="+mn-ea"/>
                <a:cs typeface="+mn-cs"/>
              </a:rPr>
              <a:t>between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 </a:t>
            </a:r>
            <a:r>
              <a:rPr sz="2000" dirty="0">
                <a:latin typeface="Arial" charset="0"/>
                <a:ea typeface="+mn-ea"/>
                <a:cs typeface="+mn-cs"/>
              </a:rPr>
              <a:t>P (y|</a:t>
            </a:r>
            <a:r>
              <a:rPr sz="2000" b="1" dirty="0">
                <a:latin typeface="Arial" charset="0"/>
                <a:ea typeface="+mn-ea"/>
                <a:cs typeface="+mn-cs"/>
              </a:rPr>
              <a:t>x</a:t>
            </a:r>
            <a:r>
              <a:rPr sz="2000" dirty="0">
                <a:latin typeface="Arial" charset="0"/>
                <a:ea typeface="+mn-ea"/>
                <a:cs typeface="+mn-cs"/>
              </a:rPr>
              <a:t>) and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 </a:t>
            </a:r>
            <a:r>
              <a:rPr sz="2000" dirty="0">
                <a:latin typeface="Arial" charset="0"/>
                <a:ea typeface="+mn-ea"/>
                <a:cs typeface="+mn-cs"/>
              </a:rPr>
              <a:t>P (</a:t>
            </a:r>
            <a:r>
              <a:rPr sz="2000" b="1" dirty="0">
                <a:latin typeface="Arial" charset="0"/>
                <a:ea typeface="+mn-ea"/>
                <a:cs typeface="+mn-cs"/>
              </a:rPr>
              <a:t>x</a:t>
            </a:r>
            <a:r>
              <a:rPr sz="2000" dirty="0">
                <a:latin typeface="Arial" charset="0"/>
                <a:ea typeface="+mn-ea"/>
                <a:cs typeface="+mn-cs"/>
              </a:rPr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2011" y="1491532"/>
            <a:ext cx="5255154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i="1" spc="-13" dirty="0">
                <a:latin typeface="+mn-lt"/>
                <a:cs typeface="Times New Roman"/>
              </a:rPr>
              <a:t>Both </a:t>
            </a:r>
            <a:r>
              <a:rPr lang="de-DE" sz="1537" i="1" spc="-13" dirty="0">
                <a:latin typeface="+mn-lt"/>
                <a:cs typeface="Times New Roman"/>
              </a:rPr>
              <a:t>c</a:t>
            </a:r>
            <a:r>
              <a:rPr sz="1537" i="1" spc="-2" dirty="0" err="1">
                <a:latin typeface="+mn-lt"/>
                <a:cs typeface="Times New Roman"/>
              </a:rPr>
              <a:t>onvey</a:t>
            </a:r>
            <a:r>
              <a:rPr sz="1537" i="1" spc="-2" dirty="0">
                <a:latin typeface="+mn-lt"/>
                <a:cs typeface="Times New Roman"/>
              </a:rPr>
              <a:t> </a:t>
            </a:r>
            <a:r>
              <a:rPr sz="1537" i="1" spc="-49" dirty="0" err="1">
                <a:latin typeface="+mn-lt"/>
                <a:cs typeface="Times New Roman"/>
              </a:rPr>
              <a:t>probabilisti</a:t>
            </a:r>
            <a:r>
              <a:rPr lang="de-DE" sz="1537" i="1" spc="-49" dirty="0">
                <a:latin typeface="+mn-lt"/>
                <a:cs typeface="Times New Roman"/>
              </a:rPr>
              <a:t>cs</a:t>
            </a:r>
            <a:r>
              <a:rPr sz="1537" i="1" spc="-49" dirty="0">
                <a:latin typeface="+mn-lt"/>
                <a:cs typeface="Times New Roman"/>
              </a:rPr>
              <a:t> </a:t>
            </a:r>
            <a:r>
              <a:rPr sz="1537" i="1" spc="-26" dirty="0" err="1">
                <a:latin typeface="+mn-lt"/>
                <a:cs typeface="Times New Roman"/>
              </a:rPr>
              <a:t>aspe</a:t>
            </a:r>
            <a:r>
              <a:rPr lang="de-DE" sz="1537" i="1" spc="-26" dirty="0">
                <a:latin typeface="+mn-lt"/>
                <a:cs typeface="Times New Roman"/>
              </a:rPr>
              <a:t>c</a:t>
            </a:r>
            <a:r>
              <a:rPr sz="1537" i="1" spc="49" dirty="0" err="1">
                <a:latin typeface="+mn-lt"/>
                <a:cs typeface="Times New Roman"/>
              </a:rPr>
              <a:t>ts</a:t>
            </a:r>
            <a:r>
              <a:rPr sz="1537" i="1" spc="49" dirty="0">
                <a:latin typeface="+mn-lt"/>
                <a:cs typeface="Times New Roman"/>
              </a:rPr>
              <a:t> </a:t>
            </a:r>
            <a:r>
              <a:rPr sz="1537" i="1" spc="-34" dirty="0">
                <a:latin typeface="+mn-lt"/>
                <a:cs typeface="Times New Roman"/>
              </a:rPr>
              <a:t>of </a:t>
            </a:r>
            <a:r>
              <a:rPr sz="1537" b="1" spc="164" dirty="0">
                <a:latin typeface="+mn-lt"/>
                <a:cs typeface="Georgia"/>
              </a:rPr>
              <a:t>x</a:t>
            </a:r>
            <a:r>
              <a:rPr lang="de-DE" sz="1537" spc="164" dirty="0">
                <a:latin typeface="+mn-lt"/>
                <a:cs typeface="Georgia"/>
              </a:rPr>
              <a:t> </a:t>
            </a:r>
            <a:r>
              <a:rPr sz="1537" i="1" spc="-65" dirty="0">
                <a:latin typeface="+mn-lt"/>
                <a:cs typeface="Times New Roman"/>
              </a:rPr>
              <a:t>and</a:t>
            </a:r>
            <a:r>
              <a:rPr sz="1537" i="1" spc="-117" dirty="0">
                <a:latin typeface="+mn-lt"/>
                <a:cs typeface="Times New Roman"/>
              </a:rPr>
              <a:t> </a:t>
            </a:r>
            <a:r>
              <a:rPr sz="1537" i="1" spc="76" dirty="0">
                <a:latin typeface="+mn-lt"/>
                <a:cs typeface="Times New Roman"/>
              </a:rPr>
              <a:t>y</a:t>
            </a:r>
            <a:endParaRPr sz="1537" dirty="0">
              <a:latin typeface="+mn-lt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009" y="2060199"/>
            <a:ext cx="4060933" cy="509947"/>
          </a:xfrm>
          <a:prstGeom prst="rect">
            <a:avLst/>
          </a:prstGeom>
        </p:spPr>
        <p:txBody>
          <a:bodyPr vert="horz" wrap="square" lIns="0" tIns="23812" rIns="0" bIns="0" rtlCol="0">
            <a:spAutoFit/>
          </a:bodyPr>
          <a:lstStyle/>
          <a:p>
            <a:pPr marL="6615">
              <a:spcBef>
                <a:spcPts val="187"/>
              </a:spcBef>
            </a:pPr>
            <a:r>
              <a:rPr sz="1537" i="1" spc="-2" dirty="0">
                <a:latin typeface="+mn-lt"/>
                <a:cs typeface="Times New Roman"/>
              </a:rPr>
              <a:t>The </a:t>
            </a:r>
            <a:r>
              <a:rPr sz="1537" i="1" spc="-39" dirty="0">
                <a:latin typeface="+mn-lt"/>
                <a:cs typeface="Times New Roman"/>
              </a:rPr>
              <a:t>target </a:t>
            </a:r>
            <a:r>
              <a:rPr sz="1537" i="1" spc="-49" dirty="0">
                <a:latin typeface="+mn-lt"/>
                <a:cs typeface="Times New Roman"/>
              </a:rPr>
              <a:t>distribution </a:t>
            </a:r>
            <a:r>
              <a:rPr sz="1537" i="1" spc="55" dirty="0">
                <a:solidFill>
                  <a:srgbClr val="1919CC"/>
                </a:solidFill>
                <a:latin typeface="+mn-lt"/>
                <a:cs typeface="Times New Roman"/>
              </a:rPr>
              <a:t>P </a:t>
            </a:r>
            <a:r>
              <a:rPr sz="1537" spc="-13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537" i="1" spc="-13" dirty="0">
                <a:solidFill>
                  <a:srgbClr val="1919CC"/>
                </a:solidFill>
                <a:latin typeface="+mn-lt"/>
                <a:cs typeface="Times New Roman"/>
              </a:rPr>
              <a:t>y </a:t>
            </a:r>
            <a:r>
              <a:rPr sz="1537" spc="-88" dirty="0">
                <a:solidFill>
                  <a:srgbClr val="1919CC"/>
                </a:solidFill>
                <a:latin typeface="+mn-lt"/>
                <a:cs typeface="DejaVu Sans"/>
              </a:rPr>
              <a:t>|</a:t>
            </a:r>
            <a:r>
              <a:rPr sz="1537" spc="-164" dirty="0">
                <a:solidFill>
                  <a:srgbClr val="1919CC"/>
                </a:solidFill>
                <a:latin typeface="+mn-lt"/>
                <a:cs typeface="DejaVu Sans"/>
              </a:rPr>
              <a:t> </a:t>
            </a:r>
            <a:r>
              <a:rPr sz="1537" b="1" spc="32" dirty="0">
                <a:solidFill>
                  <a:srgbClr val="1919CC"/>
                </a:solidFill>
                <a:latin typeface="+mn-lt"/>
                <a:cs typeface="Georgia"/>
              </a:rPr>
              <a:t>x</a:t>
            </a:r>
            <a:r>
              <a:rPr sz="1537" spc="32" dirty="0">
                <a:solidFill>
                  <a:srgbClr val="1919CC"/>
                </a:solidFill>
                <a:latin typeface="+mn-lt"/>
                <a:cs typeface="Verdana"/>
              </a:rPr>
              <a:t>)</a:t>
            </a:r>
            <a:endParaRPr sz="1537" dirty="0">
              <a:latin typeface="+mn-lt"/>
              <a:cs typeface="Verdana"/>
            </a:endParaRPr>
          </a:p>
          <a:p>
            <a:pPr marL="959077">
              <a:spcBef>
                <a:spcPts val="125"/>
              </a:spcBef>
            </a:pPr>
            <a:r>
              <a:rPr sz="1537" i="1" spc="-78" dirty="0">
                <a:latin typeface="+mn-lt"/>
                <a:cs typeface="Times New Roman"/>
              </a:rPr>
              <a:t>is </a:t>
            </a:r>
            <a:r>
              <a:rPr sz="1537" i="1" spc="-34" dirty="0">
                <a:latin typeface="+mn-lt"/>
                <a:cs typeface="Times New Roman"/>
              </a:rPr>
              <a:t>what </a:t>
            </a:r>
            <a:r>
              <a:rPr sz="1537" i="1" spc="-83" dirty="0">
                <a:latin typeface="+mn-lt"/>
                <a:cs typeface="Times New Roman"/>
              </a:rPr>
              <a:t>we </a:t>
            </a:r>
            <a:r>
              <a:rPr sz="1537" i="1" spc="-104" dirty="0">
                <a:latin typeface="+mn-lt"/>
                <a:cs typeface="Times New Roman"/>
              </a:rPr>
              <a:t>are </a:t>
            </a:r>
            <a:r>
              <a:rPr sz="1537" i="1" spc="-49" dirty="0">
                <a:latin typeface="+mn-lt"/>
                <a:cs typeface="Times New Roman"/>
              </a:rPr>
              <a:t>trying </a:t>
            </a:r>
            <a:r>
              <a:rPr sz="1537" i="1" spc="5" dirty="0">
                <a:latin typeface="+mn-lt"/>
                <a:cs typeface="Times New Roman"/>
              </a:rPr>
              <a:t>to</a:t>
            </a:r>
            <a:r>
              <a:rPr sz="1537" i="1" spc="-86" dirty="0">
                <a:latin typeface="+mn-lt"/>
                <a:cs typeface="Times New Roman"/>
              </a:rPr>
              <a:t> </a:t>
            </a:r>
            <a:r>
              <a:rPr sz="1537" i="1" spc="-94" dirty="0">
                <a:latin typeface="+mn-lt"/>
                <a:cs typeface="Times New Roman"/>
              </a:rPr>
              <a:t>learn</a:t>
            </a:r>
            <a:endParaRPr sz="1537" dirty="0">
              <a:latin typeface="+mn-lt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2007" y="2896060"/>
            <a:ext cx="3324493" cy="744817"/>
          </a:xfrm>
          <a:prstGeom prst="rect">
            <a:avLst/>
          </a:prstGeom>
        </p:spPr>
        <p:txBody>
          <a:bodyPr vert="horz" wrap="square" lIns="0" tIns="22159" rIns="0" bIns="0" rtlCol="0">
            <a:spAutoFit/>
          </a:bodyPr>
          <a:lstStyle/>
          <a:p>
            <a:pPr marL="6615">
              <a:spcBef>
                <a:spcPts val="174"/>
              </a:spcBef>
            </a:pPr>
            <a:r>
              <a:rPr sz="1537" i="1" spc="-2" dirty="0">
                <a:latin typeface="+mn-lt"/>
                <a:cs typeface="Times New Roman"/>
              </a:rPr>
              <a:t>The </a:t>
            </a:r>
            <a:r>
              <a:rPr sz="1537" i="1" spc="-34" dirty="0">
                <a:latin typeface="+mn-lt"/>
                <a:cs typeface="Times New Roman"/>
              </a:rPr>
              <a:t>input </a:t>
            </a:r>
            <a:r>
              <a:rPr sz="1537" i="1" spc="-49" dirty="0">
                <a:latin typeface="+mn-lt"/>
                <a:cs typeface="Times New Roman"/>
              </a:rPr>
              <a:t>distribution </a:t>
            </a:r>
            <a:r>
              <a:rPr sz="1537" i="1" spc="55" dirty="0">
                <a:solidFill>
                  <a:srgbClr val="1919CC"/>
                </a:solidFill>
                <a:latin typeface="+mn-lt"/>
                <a:cs typeface="Times New Roman"/>
              </a:rPr>
              <a:t>P</a:t>
            </a:r>
            <a:r>
              <a:rPr sz="1537" i="1" spc="-164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537" spc="-13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537" b="1" spc="-13" dirty="0">
                <a:solidFill>
                  <a:srgbClr val="1919CC"/>
                </a:solidFill>
                <a:latin typeface="+mn-lt"/>
                <a:cs typeface="Georgia"/>
              </a:rPr>
              <a:t>x</a:t>
            </a:r>
            <a:r>
              <a:rPr sz="1537" spc="-13" dirty="0">
                <a:solidFill>
                  <a:srgbClr val="1919CC"/>
                </a:solidFill>
                <a:latin typeface="+mn-lt"/>
                <a:cs typeface="Verdana"/>
              </a:rPr>
              <a:t>)</a:t>
            </a:r>
            <a:endParaRPr sz="1537" dirty="0">
              <a:latin typeface="+mn-lt"/>
              <a:cs typeface="Verdana"/>
            </a:endParaRPr>
          </a:p>
          <a:p>
            <a:pPr marL="959077">
              <a:spcBef>
                <a:spcPts val="125"/>
              </a:spcBef>
            </a:pPr>
            <a:r>
              <a:rPr sz="1537" i="1" spc="-2" dirty="0" err="1">
                <a:latin typeface="+mn-lt"/>
                <a:cs typeface="Times New Roman"/>
              </a:rPr>
              <a:t>quanti</a:t>
            </a:r>
            <a:r>
              <a:rPr lang="de-DE" sz="1537" i="1" spc="-2" dirty="0">
                <a:latin typeface="+mn-lt"/>
                <a:cs typeface="Times New Roman"/>
              </a:rPr>
              <a:t>fi</a:t>
            </a:r>
            <a:r>
              <a:rPr sz="1537" i="1" spc="-2" dirty="0" err="1">
                <a:latin typeface="+mn-lt"/>
                <a:cs typeface="Times New Roman"/>
              </a:rPr>
              <a:t>es</a:t>
            </a:r>
            <a:r>
              <a:rPr sz="1537" i="1" spc="-2" dirty="0">
                <a:latin typeface="+mn-lt"/>
                <a:cs typeface="Times New Roman"/>
              </a:rPr>
              <a:t> </a:t>
            </a:r>
            <a:r>
              <a:rPr sz="1537" i="1" spc="-62" dirty="0">
                <a:latin typeface="+mn-lt"/>
                <a:cs typeface="Times New Roman"/>
              </a:rPr>
              <a:t>relative </a:t>
            </a:r>
            <a:r>
              <a:rPr sz="1537" i="1" spc="-26" dirty="0" err="1">
                <a:latin typeface="+mn-lt"/>
                <a:cs typeface="Times New Roman"/>
              </a:rPr>
              <a:t>importan</a:t>
            </a:r>
            <a:r>
              <a:rPr lang="de-DE" sz="1537" i="1" spc="-26" dirty="0">
                <a:latin typeface="+mn-lt"/>
                <a:cs typeface="Times New Roman"/>
              </a:rPr>
              <a:t>c</a:t>
            </a:r>
            <a:r>
              <a:rPr sz="1537" i="1" spc="-2" dirty="0">
                <a:latin typeface="+mn-lt"/>
                <a:cs typeface="Times New Roman"/>
              </a:rPr>
              <a:t>e </a:t>
            </a:r>
            <a:r>
              <a:rPr sz="1537" i="1" spc="-34" dirty="0">
                <a:latin typeface="+mn-lt"/>
                <a:cs typeface="Times New Roman"/>
              </a:rPr>
              <a:t>of</a:t>
            </a:r>
            <a:r>
              <a:rPr sz="1537" i="1" spc="76" dirty="0">
                <a:latin typeface="+mn-lt"/>
                <a:cs typeface="Times New Roman"/>
              </a:rPr>
              <a:t> </a:t>
            </a:r>
            <a:r>
              <a:rPr sz="1537" spc="164" dirty="0">
                <a:latin typeface="+mn-lt"/>
                <a:cs typeface="Georgia"/>
              </a:rPr>
              <a:t>x</a:t>
            </a:r>
            <a:endParaRPr sz="1537" dirty="0">
              <a:latin typeface="+mn-lt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007" y="3894957"/>
            <a:ext cx="5292990" cy="497123"/>
          </a:xfrm>
          <a:prstGeom prst="rect">
            <a:avLst/>
          </a:prstGeom>
        </p:spPr>
        <p:txBody>
          <a:bodyPr vert="horz" wrap="square" lIns="0" tIns="23812" rIns="0" bIns="0" rtlCol="0">
            <a:spAutoFit/>
          </a:bodyPr>
          <a:lstStyle/>
          <a:p>
            <a:pPr marL="6615">
              <a:spcBef>
                <a:spcPts val="187"/>
              </a:spcBef>
            </a:pPr>
            <a:r>
              <a:rPr sz="1537" i="1" spc="-76" dirty="0">
                <a:latin typeface="+mn-lt"/>
                <a:cs typeface="Times New Roman"/>
              </a:rPr>
              <a:t>Merging</a:t>
            </a:r>
            <a:r>
              <a:rPr sz="1537" i="1" spc="81" dirty="0">
                <a:latin typeface="+mn-lt"/>
                <a:cs typeface="Times New Roman"/>
              </a:rPr>
              <a:t> </a:t>
            </a:r>
            <a:r>
              <a:rPr sz="1537" i="1" spc="55" dirty="0">
                <a:solidFill>
                  <a:srgbClr val="1919CC"/>
                </a:solidFill>
                <a:latin typeface="+mn-lt"/>
                <a:cs typeface="Times New Roman"/>
              </a:rPr>
              <a:t>P</a:t>
            </a:r>
            <a:r>
              <a:rPr sz="1537" i="1" spc="-174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537" spc="2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537" b="1" spc="2" dirty="0">
                <a:solidFill>
                  <a:srgbClr val="1919CC"/>
                </a:solidFill>
                <a:latin typeface="+mn-lt"/>
                <a:cs typeface="Georgia"/>
              </a:rPr>
              <a:t>x</a:t>
            </a:r>
            <a:r>
              <a:rPr sz="1537" spc="2" dirty="0">
                <a:solidFill>
                  <a:srgbClr val="1919CC"/>
                </a:solidFill>
                <a:latin typeface="+mn-lt"/>
                <a:cs typeface="Verdana"/>
              </a:rPr>
              <a:t>)</a:t>
            </a:r>
            <a:r>
              <a:rPr sz="1537" i="1" spc="2" dirty="0">
                <a:solidFill>
                  <a:srgbClr val="1919CC"/>
                </a:solidFill>
                <a:latin typeface="+mn-lt"/>
                <a:cs typeface="Times New Roman"/>
              </a:rPr>
              <a:t>P</a:t>
            </a:r>
            <a:r>
              <a:rPr sz="1537" i="1" spc="-174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537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537" i="1" dirty="0">
                <a:solidFill>
                  <a:srgbClr val="1919CC"/>
                </a:solidFill>
                <a:latin typeface="+mn-lt"/>
                <a:cs typeface="Times New Roman"/>
              </a:rPr>
              <a:t>y</a:t>
            </a:r>
            <a:r>
              <a:rPr lang="de-DE" sz="1537" i="1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537" dirty="0">
                <a:solidFill>
                  <a:srgbClr val="1919CC"/>
                </a:solidFill>
                <a:latin typeface="+mn-lt"/>
                <a:cs typeface="DejaVu Sans"/>
              </a:rPr>
              <a:t>|</a:t>
            </a:r>
            <a:r>
              <a:rPr lang="de-DE" sz="1537" dirty="0">
                <a:solidFill>
                  <a:srgbClr val="1919CC"/>
                </a:solidFill>
                <a:latin typeface="+mn-lt"/>
                <a:cs typeface="DejaVu Sans"/>
              </a:rPr>
              <a:t> </a:t>
            </a:r>
            <a:r>
              <a:rPr sz="1537" b="1" dirty="0">
                <a:solidFill>
                  <a:srgbClr val="1919CC"/>
                </a:solidFill>
                <a:latin typeface="+mn-lt"/>
                <a:cs typeface="Georgia"/>
              </a:rPr>
              <a:t>x</a:t>
            </a:r>
            <a:r>
              <a:rPr sz="1537" dirty="0">
                <a:solidFill>
                  <a:srgbClr val="1919CC"/>
                </a:solidFill>
                <a:latin typeface="+mn-lt"/>
                <a:cs typeface="Verdana"/>
              </a:rPr>
              <a:t>)</a:t>
            </a:r>
            <a:r>
              <a:rPr sz="1537" spc="-59" dirty="0">
                <a:solidFill>
                  <a:srgbClr val="1919CC"/>
                </a:solidFill>
                <a:latin typeface="+mn-lt"/>
                <a:cs typeface="Verdana"/>
              </a:rPr>
              <a:t> </a:t>
            </a:r>
            <a:r>
              <a:rPr sz="1537" i="1" spc="-78" dirty="0">
                <a:latin typeface="+mn-lt"/>
                <a:cs typeface="Times New Roman"/>
              </a:rPr>
              <a:t>as</a:t>
            </a:r>
            <a:r>
              <a:rPr sz="1537" i="1" spc="76" dirty="0">
                <a:latin typeface="+mn-lt"/>
                <a:cs typeface="Times New Roman"/>
              </a:rPr>
              <a:t> </a:t>
            </a:r>
            <a:r>
              <a:rPr sz="1537" i="1" spc="55" dirty="0">
                <a:solidFill>
                  <a:srgbClr val="1919CC"/>
                </a:solidFill>
                <a:latin typeface="+mn-lt"/>
                <a:cs typeface="Times New Roman"/>
              </a:rPr>
              <a:t>P</a:t>
            </a:r>
            <a:r>
              <a:rPr sz="1537" i="1" spc="-174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537" spc="34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537" b="1" spc="34" dirty="0">
                <a:solidFill>
                  <a:srgbClr val="1919CC"/>
                </a:solidFill>
                <a:latin typeface="+mn-lt"/>
                <a:cs typeface="Georgia"/>
              </a:rPr>
              <a:t>x</a:t>
            </a:r>
            <a:r>
              <a:rPr lang="de-DE" sz="1537" spc="34" dirty="0">
                <a:solidFill>
                  <a:srgbClr val="1919CC"/>
                </a:solidFill>
                <a:latin typeface="+mn-lt"/>
                <a:cs typeface="Georgia"/>
              </a:rPr>
              <a:t> </a:t>
            </a:r>
            <a:r>
              <a:rPr sz="1537" i="1" spc="34" dirty="0">
                <a:solidFill>
                  <a:srgbClr val="1919CC"/>
                </a:solidFill>
                <a:latin typeface="+mn-lt"/>
                <a:cs typeface="Times New Roman"/>
              </a:rPr>
              <a:t>,</a:t>
            </a:r>
            <a:r>
              <a:rPr sz="1537" i="1" spc="-115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537" i="1" spc="18" dirty="0">
                <a:solidFill>
                  <a:srgbClr val="1919CC"/>
                </a:solidFill>
                <a:latin typeface="+mn-lt"/>
                <a:cs typeface="Times New Roman"/>
              </a:rPr>
              <a:t>y</a:t>
            </a:r>
            <a:r>
              <a:rPr sz="1537" spc="18" dirty="0">
                <a:solidFill>
                  <a:srgbClr val="1919CC"/>
                </a:solidFill>
                <a:latin typeface="+mn-lt"/>
                <a:cs typeface="Verdana"/>
              </a:rPr>
              <a:t>)</a:t>
            </a:r>
            <a:r>
              <a:rPr lang="de-DE" sz="1537" dirty="0">
                <a:latin typeface="+mn-lt"/>
                <a:cs typeface="Verdana"/>
              </a:rPr>
              <a:t> </a:t>
            </a:r>
            <a:r>
              <a:rPr sz="1537" i="1" spc="-49" dirty="0">
                <a:latin typeface="+mn-lt"/>
                <a:cs typeface="Times New Roman"/>
              </a:rPr>
              <a:t>mixes </a:t>
            </a:r>
            <a:r>
              <a:rPr sz="1537" i="1" spc="-11" dirty="0">
                <a:latin typeface="+mn-lt"/>
                <a:cs typeface="Times New Roman"/>
              </a:rPr>
              <a:t>the </a:t>
            </a:r>
            <a:r>
              <a:rPr sz="1537" i="1" spc="-47" dirty="0">
                <a:latin typeface="+mn-lt"/>
                <a:cs typeface="Times New Roman"/>
              </a:rPr>
              <a:t>two</a:t>
            </a:r>
            <a:r>
              <a:rPr sz="1537" i="1" spc="289" dirty="0">
                <a:latin typeface="+mn-lt"/>
                <a:cs typeface="Times New Roman"/>
              </a:rPr>
              <a:t> </a:t>
            </a:r>
            <a:r>
              <a:rPr lang="de-DE" sz="1537" i="1" spc="-49" dirty="0">
                <a:latin typeface="+mn-lt"/>
                <a:cs typeface="Times New Roman"/>
              </a:rPr>
              <a:t>c</a:t>
            </a:r>
            <a:r>
              <a:rPr sz="1537" i="1" spc="-49" dirty="0">
                <a:latin typeface="+mn-lt"/>
                <a:cs typeface="Times New Roman"/>
              </a:rPr>
              <a:t>on</a:t>
            </a:r>
            <a:r>
              <a:rPr lang="de-DE" sz="1537" i="1" spc="-49" dirty="0">
                <a:latin typeface="+mn-lt"/>
                <a:cs typeface="Times New Roman"/>
              </a:rPr>
              <a:t>c</a:t>
            </a:r>
            <a:r>
              <a:rPr sz="1537" i="1" spc="-49" dirty="0" err="1">
                <a:latin typeface="+mn-lt"/>
                <a:cs typeface="Times New Roman"/>
              </a:rPr>
              <a:t>epts</a:t>
            </a:r>
            <a:endParaRPr sz="1537" i="1" spc="-49" dirty="0">
              <a:latin typeface="+mn-lt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0" y="2145235"/>
            <a:ext cx="3094685" cy="16758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7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329035" y="1547509"/>
            <a:ext cx="4165045" cy="263225"/>
          </a:xfrm>
          <a:prstGeom prst="rect">
            <a:avLst/>
          </a:prstGeom>
        </p:spPr>
        <p:txBody>
          <a:bodyPr vert="horz" wrap="square" lIns="0" tIns="6615" rIns="0" bIns="0" rtlCol="0" anchor="b" anchorCtr="0">
            <a:spAutoFit/>
          </a:bodyPr>
          <a:lstStyle/>
          <a:p>
            <a:pPr marL="6615">
              <a:spcBef>
                <a:spcPts val="52"/>
              </a:spcBef>
              <a:tabLst>
                <a:tab pos="1536837" algn="l"/>
              </a:tabLst>
            </a:pPr>
            <a:r>
              <a:rPr sz="1667" spc="-86" dirty="0">
                <a:solidFill>
                  <a:srgbClr val="000000"/>
                </a:solidFill>
              </a:rPr>
              <a:t>Learning</a:t>
            </a:r>
            <a:r>
              <a:rPr sz="1667" spc="91" dirty="0">
                <a:solidFill>
                  <a:srgbClr val="000000"/>
                </a:solidFill>
              </a:rPr>
              <a:t> </a:t>
            </a:r>
            <a:r>
              <a:rPr sz="1667" spc="-78" dirty="0">
                <a:solidFill>
                  <a:srgbClr val="000000"/>
                </a:solidFill>
              </a:rPr>
              <a:t>is</a:t>
            </a:r>
            <a:r>
              <a:rPr sz="1667" spc="91" dirty="0">
                <a:solidFill>
                  <a:srgbClr val="000000"/>
                </a:solidFill>
              </a:rPr>
              <a:t> </a:t>
            </a:r>
            <a:r>
              <a:rPr sz="1667" spc="-57" dirty="0">
                <a:solidFill>
                  <a:srgbClr val="000000"/>
                </a:solidFill>
              </a:rPr>
              <a:t>feasible.</a:t>
            </a:r>
            <a:r>
              <a:rPr lang="de-DE" sz="1667" spc="-57" dirty="0">
                <a:solidFill>
                  <a:srgbClr val="000000"/>
                </a:solidFill>
              </a:rPr>
              <a:t> </a:t>
            </a:r>
            <a:r>
              <a:rPr sz="1667" spc="-23" dirty="0">
                <a:solidFill>
                  <a:srgbClr val="000000"/>
                </a:solidFill>
              </a:rPr>
              <a:t>It </a:t>
            </a:r>
            <a:r>
              <a:rPr sz="1667" spc="-78" dirty="0">
                <a:solidFill>
                  <a:srgbClr val="000000"/>
                </a:solidFill>
              </a:rPr>
              <a:t>is </a:t>
            </a:r>
            <a:r>
              <a:rPr sz="1667" spc="-70" dirty="0">
                <a:solidFill>
                  <a:srgbClr val="000000"/>
                </a:solidFill>
              </a:rPr>
              <a:t>likely</a:t>
            </a:r>
            <a:r>
              <a:rPr sz="1667" dirty="0">
                <a:solidFill>
                  <a:srgbClr val="000000"/>
                </a:solidFill>
              </a:rPr>
              <a:t> </a:t>
            </a:r>
            <a:r>
              <a:rPr sz="1667" spc="2" dirty="0">
                <a:solidFill>
                  <a:srgbClr val="000000"/>
                </a:solidFill>
              </a:rPr>
              <a:t>that</a:t>
            </a:r>
            <a:endParaRPr sz="1667" dirty="0"/>
          </a:p>
        </p:txBody>
      </p:sp>
      <p:sp>
        <p:nvSpPr>
          <p:cNvPr id="4" name="object 4"/>
          <p:cNvSpPr txBox="1"/>
          <p:nvPr/>
        </p:nvSpPr>
        <p:spPr>
          <a:xfrm>
            <a:off x="3125523" y="2070176"/>
            <a:ext cx="1700478" cy="264894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667" i="1" spc="203" dirty="0">
                <a:solidFill>
                  <a:srgbClr val="1919CC"/>
                </a:solidFill>
                <a:latin typeface="Times New Roman"/>
                <a:cs typeface="Times New Roman"/>
              </a:rPr>
              <a:t>E</a:t>
            </a:r>
            <a:r>
              <a:rPr sz="1667" i="1" spc="316" baseline="-18518" dirty="0">
                <a:solidFill>
                  <a:srgbClr val="1919CC"/>
                </a:solidFill>
                <a:latin typeface="Times New Roman"/>
                <a:cs typeface="Times New Roman"/>
              </a:rPr>
              <a:t>ou</a:t>
            </a:r>
            <a:r>
              <a:rPr sz="1667" i="1" spc="203" baseline="-18518" dirty="0">
                <a:solidFill>
                  <a:srgbClr val="1919CC"/>
                </a:solidFill>
                <a:latin typeface="Times New Roman"/>
                <a:cs typeface="Times New Roman"/>
              </a:rPr>
              <a:t>t</a:t>
            </a:r>
            <a:r>
              <a:rPr sz="1667" spc="-102" dirty="0">
                <a:solidFill>
                  <a:srgbClr val="1919CC"/>
                </a:solidFill>
                <a:latin typeface="Verdana"/>
                <a:cs typeface="Verdana"/>
              </a:rPr>
              <a:t>(</a:t>
            </a:r>
            <a:r>
              <a:rPr sz="1667" i="1" spc="23" dirty="0">
                <a:solidFill>
                  <a:srgbClr val="1919CC"/>
                </a:solidFill>
                <a:latin typeface="Times New Roman"/>
                <a:cs typeface="Times New Roman"/>
              </a:rPr>
              <a:t>g</a:t>
            </a:r>
            <a:r>
              <a:rPr sz="1667" spc="-97" dirty="0">
                <a:solidFill>
                  <a:srgbClr val="1919CC"/>
                </a:solidFill>
                <a:latin typeface="Verdana"/>
                <a:cs typeface="Verdana"/>
              </a:rPr>
              <a:t>)</a:t>
            </a:r>
            <a:r>
              <a:rPr sz="1667" spc="-106" dirty="0">
                <a:solidFill>
                  <a:srgbClr val="1919CC"/>
                </a:solidFill>
                <a:latin typeface="Verdana"/>
                <a:cs typeface="Verdana"/>
              </a:rPr>
              <a:t> </a:t>
            </a:r>
            <a:r>
              <a:rPr sz="1667" spc="-83" dirty="0">
                <a:solidFill>
                  <a:srgbClr val="1919CC"/>
                </a:solidFill>
                <a:latin typeface="DejaVu Sans"/>
                <a:cs typeface="DejaVu Sans"/>
              </a:rPr>
              <a:t>≈</a:t>
            </a:r>
            <a:r>
              <a:rPr sz="1667" spc="-57" dirty="0">
                <a:solidFill>
                  <a:srgbClr val="1919CC"/>
                </a:solidFill>
                <a:latin typeface="DejaVu Sans"/>
                <a:cs typeface="DejaVu Sans"/>
              </a:rPr>
              <a:t> </a:t>
            </a:r>
            <a:r>
              <a:rPr sz="1667" i="1" spc="203" dirty="0">
                <a:solidFill>
                  <a:srgbClr val="1919CC"/>
                </a:solidFill>
                <a:latin typeface="Times New Roman"/>
                <a:cs typeface="Times New Roman"/>
              </a:rPr>
              <a:t>E</a:t>
            </a:r>
            <a:r>
              <a:rPr sz="1667" i="1" spc="152" baseline="-18518" dirty="0">
                <a:solidFill>
                  <a:srgbClr val="1919CC"/>
                </a:solidFill>
                <a:latin typeface="Times New Roman"/>
                <a:cs typeface="Times New Roman"/>
              </a:rPr>
              <a:t>i</a:t>
            </a:r>
            <a:r>
              <a:rPr sz="1667" i="1" spc="308" baseline="-18518" dirty="0">
                <a:solidFill>
                  <a:srgbClr val="1919CC"/>
                </a:solidFill>
                <a:latin typeface="Times New Roman"/>
                <a:cs typeface="Times New Roman"/>
              </a:rPr>
              <a:t>n</a:t>
            </a:r>
            <a:r>
              <a:rPr sz="1667" spc="-102" dirty="0">
                <a:solidFill>
                  <a:srgbClr val="1919CC"/>
                </a:solidFill>
                <a:latin typeface="Verdana"/>
                <a:cs typeface="Verdana"/>
              </a:rPr>
              <a:t>(</a:t>
            </a:r>
            <a:r>
              <a:rPr sz="1667" i="1" spc="23" dirty="0">
                <a:solidFill>
                  <a:srgbClr val="1919CC"/>
                </a:solidFill>
                <a:latin typeface="Times New Roman"/>
                <a:cs typeface="Times New Roman"/>
              </a:rPr>
              <a:t>g</a:t>
            </a:r>
            <a:r>
              <a:rPr sz="1667" spc="-97" dirty="0">
                <a:solidFill>
                  <a:srgbClr val="1919CC"/>
                </a:solidFill>
                <a:latin typeface="Verdana"/>
                <a:cs typeface="Verdana"/>
              </a:rPr>
              <a:t>)</a:t>
            </a:r>
            <a:endParaRPr sz="1667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010" y="2862263"/>
            <a:ext cx="3867878" cy="1381415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667" spc="-78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Is this learning?</a:t>
            </a:r>
          </a:p>
          <a:p>
            <a:pPr>
              <a:spcBef>
                <a:spcPts val="7"/>
              </a:spcBef>
            </a:pPr>
            <a:endParaRPr sz="1927" dirty="0">
              <a:latin typeface="Times New Roman"/>
              <a:cs typeface="Times New Roman"/>
            </a:endParaRPr>
          </a:p>
          <a:p>
            <a:pPr marL="6615">
              <a:spcBef>
                <a:spcPts val="2"/>
              </a:spcBef>
            </a:pPr>
            <a:r>
              <a:rPr sz="1667" spc="-78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We need </a:t>
            </a:r>
            <a:r>
              <a:rPr sz="1667" i="1" spc="-32" dirty="0">
                <a:solidFill>
                  <a:srgbClr val="1919CC"/>
                </a:solidFill>
                <a:latin typeface="Times New Roman"/>
                <a:cs typeface="Times New Roman"/>
              </a:rPr>
              <a:t>g </a:t>
            </a:r>
            <a:r>
              <a:rPr sz="1667" spc="-83" dirty="0">
                <a:solidFill>
                  <a:srgbClr val="1919CC"/>
                </a:solidFill>
                <a:latin typeface="DejaVu Sans"/>
                <a:cs typeface="DejaVu Sans"/>
              </a:rPr>
              <a:t>≈ </a:t>
            </a:r>
            <a:r>
              <a:rPr sz="1667" i="1" spc="331" dirty="0">
                <a:solidFill>
                  <a:srgbClr val="1919CC"/>
                </a:solidFill>
                <a:latin typeface="Times New Roman"/>
                <a:cs typeface="Times New Roman"/>
              </a:rPr>
              <a:t>f </a:t>
            </a:r>
            <a:r>
              <a:rPr sz="1667" spc="-78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, </a:t>
            </a:r>
            <a:r>
              <a:rPr sz="1667" spc="-78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whi</a:t>
            </a:r>
            <a:r>
              <a:rPr lang="de-DE" sz="1667" spc="-78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</a:t>
            </a:r>
            <a:r>
              <a:rPr sz="1667" spc="-78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 means</a:t>
            </a:r>
          </a:p>
          <a:p>
            <a:pPr>
              <a:spcBef>
                <a:spcPts val="18"/>
              </a:spcBef>
            </a:pPr>
            <a:endParaRPr sz="2005" dirty="0">
              <a:latin typeface="Times New Roman"/>
              <a:cs typeface="Times New Roman"/>
            </a:endParaRPr>
          </a:p>
          <a:p>
            <a:pPr marR="2646" algn="r"/>
            <a:r>
              <a:rPr sz="1667" i="1" spc="203" dirty="0">
                <a:solidFill>
                  <a:srgbClr val="1919CC"/>
                </a:solidFill>
                <a:latin typeface="Times New Roman"/>
                <a:cs typeface="Times New Roman"/>
              </a:rPr>
              <a:t>E</a:t>
            </a:r>
            <a:r>
              <a:rPr sz="1667" i="1" spc="316" baseline="-18518" dirty="0">
                <a:solidFill>
                  <a:srgbClr val="1919CC"/>
                </a:solidFill>
                <a:latin typeface="Times New Roman"/>
                <a:cs typeface="Times New Roman"/>
              </a:rPr>
              <a:t>ou</a:t>
            </a:r>
            <a:r>
              <a:rPr sz="1667" i="1" spc="203" baseline="-18518" dirty="0">
                <a:solidFill>
                  <a:srgbClr val="1919CC"/>
                </a:solidFill>
                <a:latin typeface="Times New Roman"/>
                <a:cs typeface="Times New Roman"/>
              </a:rPr>
              <a:t>t</a:t>
            </a:r>
            <a:r>
              <a:rPr sz="1667" spc="-102" dirty="0">
                <a:solidFill>
                  <a:srgbClr val="1919CC"/>
                </a:solidFill>
                <a:latin typeface="Verdana"/>
                <a:cs typeface="Verdana"/>
              </a:rPr>
              <a:t>(</a:t>
            </a:r>
            <a:r>
              <a:rPr sz="1667" i="1" spc="23" dirty="0">
                <a:solidFill>
                  <a:srgbClr val="1919CC"/>
                </a:solidFill>
                <a:latin typeface="Times New Roman"/>
                <a:cs typeface="Times New Roman"/>
              </a:rPr>
              <a:t>g</a:t>
            </a:r>
            <a:r>
              <a:rPr sz="1667" spc="-97" dirty="0">
                <a:solidFill>
                  <a:srgbClr val="1919CC"/>
                </a:solidFill>
                <a:latin typeface="Verdana"/>
                <a:cs typeface="Verdana"/>
              </a:rPr>
              <a:t>)</a:t>
            </a:r>
            <a:r>
              <a:rPr sz="1667" spc="-106" dirty="0">
                <a:solidFill>
                  <a:srgbClr val="1919CC"/>
                </a:solidFill>
                <a:latin typeface="Verdana"/>
                <a:cs typeface="Verdana"/>
              </a:rPr>
              <a:t> </a:t>
            </a:r>
            <a:r>
              <a:rPr sz="1667" spc="-83" dirty="0">
                <a:solidFill>
                  <a:srgbClr val="1919CC"/>
                </a:solidFill>
                <a:latin typeface="DejaVu Sans"/>
                <a:cs typeface="DejaVu Sans"/>
              </a:rPr>
              <a:t>≈</a:t>
            </a:r>
            <a:r>
              <a:rPr sz="1667" spc="-57" dirty="0">
                <a:solidFill>
                  <a:srgbClr val="1919CC"/>
                </a:solidFill>
                <a:latin typeface="DejaVu Sans"/>
                <a:cs typeface="DejaVu Sans"/>
              </a:rPr>
              <a:t> </a:t>
            </a:r>
            <a:r>
              <a:rPr sz="1667" spc="-203" dirty="0">
                <a:solidFill>
                  <a:srgbClr val="1919CC"/>
                </a:solidFill>
                <a:latin typeface="Verdana"/>
                <a:cs typeface="Verdana"/>
              </a:rPr>
              <a:t>0</a:t>
            </a:r>
            <a:endParaRPr sz="1667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7" name="object 7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0" name="object 10"/>
          <p:cNvSpPr txBox="1"/>
          <p:nvPr/>
        </p:nvSpPr>
        <p:spPr>
          <a:xfrm>
            <a:off x="422010" y="4601138"/>
            <a:ext cx="7606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15">
              <a:lnSpc>
                <a:spcPts val="659"/>
              </a:lnSpc>
            </a:pPr>
            <a:r>
              <a:rPr sz="625" spc="-91" dirty="0">
                <a:latin typeface="DejaVu Sans"/>
                <a:cs typeface="DejaVu Sans"/>
              </a:rPr>
              <a:t>§</a:t>
            </a:r>
            <a:r>
              <a:rPr sz="703" i="1" spc="226" baseline="3086" dirty="0">
                <a:latin typeface="Times New Roman"/>
                <a:cs typeface="Times New Roman"/>
              </a:rPr>
              <a:t> </a:t>
            </a:r>
            <a:endParaRPr sz="703" baseline="3086">
              <a:latin typeface="Times New Roman"/>
              <a:cs typeface="Times New Roman"/>
            </a:endParaRPr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209020" y="715725"/>
            <a:ext cx="5264508" cy="316125"/>
          </a:xfrm>
          <a:prstGeom prst="rect">
            <a:avLst/>
          </a:prstGeom>
        </p:spPr>
        <p:txBody>
          <a:bodyPr vert="horz" wrap="square" lIns="0" tIns="8268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6615">
              <a:spcBef>
                <a:spcPts val="65"/>
              </a:spcBef>
              <a:tabLst>
                <a:tab pos="1146262" algn="l"/>
                <a:tab pos="2017698" algn="l"/>
                <a:tab pos="3113690" algn="l"/>
              </a:tabLst>
            </a:pPr>
            <a:r>
              <a:rPr lang="en-US" sz="2000" kern="0" dirty="0">
                <a:latin typeface="Arial" charset="0"/>
                <a:ea typeface="+mn-ea"/>
                <a:cs typeface="+mn-cs"/>
              </a:rPr>
              <a:t>What we know so far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29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3330111" y="1331237"/>
            <a:ext cx="1564493" cy="244888"/>
          </a:xfrm>
          <a:prstGeom prst="rect">
            <a:avLst/>
          </a:prstGeom>
        </p:spPr>
        <p:txBody>
          <a:bodyPr vert="horz" wrap="square" lIns="0" tIns="8268" rIns="0" bIns="0" rtlCol="0" anchor="b" anchorCtr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spc="203" dirty="0">
                <a:latin typeface="+mn-lt"/>
              </a:rPr>
              <a:t>E</a:t>
            </a:r>
            <a:r>
              <a:rPr sz="1055" spc="316" baseline="-18518" dirty="0">
                <a:latin typeface="+mn-lt"/>
              </a:rPr>
              <a:t>ou</a:t>
            </a:r>
            <a:r>
              <a:rPr sz="1055" spc="203" baseline="-18518" dirty="0">
                <a:latin typeface="+mn-lt"/>
              </a:rPr>
              <a:t>t</a:t>
            </a:r>
            <a:r>
              <a:rPr sz="1537" spc="-102" dirty="0">
                <a:latin typeface="+mn-lt"/>
                <a:cs typeface="Verdana"/>
              </a:rPr>
              <a:t>(</a:t>
            </a:r>
            <a:r>
              <a:rPr sz="1537" spc="23" dirty="0">
                <a:latin typeface="+mn-lt"/>
              </a:rPr>
              <a:t>g</a:t>
            </a:r>
            <a:r>
              <a:rPr sz="1537" spc="-97" dirty="0">
                <a:latin typeface="+mn-lt"/>
                <a:cs typeface="Verdana"/>
              </a:rPr>
              <a:t>)</a:t>
            </a:r>
            <a:r>
              <a:rPr sz="1537" spc="-106" dirty="0">
                <a:latin typeface="+mn-lt"/>
                <a:cs typeface="Verdana"/>
              </a:rPr>
              <a:t> </a:t>
            </a:r>
            <a:r>
              <a:rPr sz="1537" spc="-83" dirty="0">
                <a:latin typeface="+mn-lt"/>
                <a:cs typeface="DejaVu Sans"/>
              </a:rPr>
              <a:t>≈</a:t>
            </a:r>
            <a:r>
              <a:rPr sz="1537" spc="-57" dirty="0">
                <a:latin typeface="+mn-lt"/>
                <a:cs typeface="DejaVu Sans"/>
              </a:rPr>
              <a:t> </a:t>
            </a:r>
            <a:r>
              <a:rPr sz="1537" spc="-203" dirty="0">
                <a:latin typeface="+mn-lt"/>
                <a:cs typeface="Verdana"/>
              </a:rPr>
              <a:t>0</a:t>
            </a:r>
            <a:endParaRPr sz="1537">
              <a:latin typeface="+mn-lt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3837" y="1610393"/>
            <a:ext cx="2442766" cy="263225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667" i="1" spc="-78" dirty="0">
                <a:latin typeface="+mn-lt"/>
                <a:cs typeface="Times New Roman"/>
              </a:rPr>
              <a:t>is </a:t>
            </a:r>
            <a:r>
              <a:rPr sz="1667" i="1" spc="-32" dirty="0">
                <a:latin typeface="+mn-lt"/>
                <a:cs typeface="Times New Roman"/>
              </a:rPr>
              <a:t>a</a:t>
            </a:r>
            <a:r>
              <a:rPr lang="de-DE" sz="1667" i="1" spc="-32" dirty="0">
                <a:latin typeface="+mn-lt"/>
                <a:cs typeface="Times New Roman"/>
              </a:rPr>
              <a:t>c</a:t>
            </a:r>
            <a:r>
              <a:rPr sz="1667" i="1" spc="-26" dirty="0" err="1">
                <a:latin typeface="+mn-lt"/>
                <a:cs typeface="Times New Roman"/>
              </a:rPr>
              <a:t>hieved</a:t>
            </a:r>
            <a:r>
              <a:rPr sz="1667" i="1" spc="-91" dirty="0">
                <a:latin typeface="+mn-lt"/>
                <a:cs typeface="Times New Roman"/>
              </a:rPr>
              <a:t> </a:t>
            </a:r>
            <a:r>
              <a:rPr sz="1667" i="1" spc="-57" dirty="0">
                <a:latin typeface="+mn-lt"/>
                <a:cs typeface="Times New Roman"/>
              </a:rPr>
              <a:t>through: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8885" y="1990801"/>
            <a:ext cx="2232368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i="1" spc="203" dirty="0">
                <a:solidFill>
                  <a:srgbClr val="1919CC"/>
                </a:solidFill>
                <a:latin typeface="+mn-lt"/>
                <a:cs typeface="Times New Roman"/>
              </a:rPr>
              <a:t>E</a:t>
            </a:r>
            <a:r>
              <a:rPr sz="1055" i="1" spc="316" baseline="-18518" dirty="0">
                <a:solidFill>
                  <a:srgbClr val="1919CC"/>
                </a:solidFill>
                <a:latin typeface="+mn-lt"/>
                <a:cs typeface="Times New Roman"/>
              </a:rPr>
              <a:t>ou</a:t>
            </a:r>
            <a:r>
              <a:rPr sz="1055" i="1" spc="203" baseline="-18518" dirty="0">
                <a:solidFill>
                  <a:srgbClr val="1919CC"/>
                </a:solidFill>
                <a:latin typeface="+mn-lt"/>
                <a:cs typeface="Times New Roman"/>
              </a:rPr>
              <a:t>t</a:t>
            </a:r>
            <a:r>
              <a:rPr sz="1537" spc="-102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537" i="1" spc="23" dirty="0">
                <a:solidFill>
                  <a:srgbClr val="1919CC"/>
                </a:solidFill>
                <a:latin typeface="+mn-lt"/>
                <a:cs typeface="Times New Roman"/>
              </a:rPr>
              <a:t>g</a:t>
            </a:r>
            <a:r>
              <a:rPr sz="1537" spc="-97" dirty="0">
                <a:solidFill>
                  <a:srgbClr val="1919CC"/>
                </a:solidFill>
                <a:latin typeface="+mn-lt"/>
                <a:cs typeface="Verdana"/>
              </a:rPr>
              <a:t>)</a:t>
            </a:r>
            <a:r>
              <a:rPr sz="1537" spc="-106" dirty="0">
                <a:solidFill>
                  <a:srgbClr val="1919CC"/>
                </a:solidFill>
                <a:latin typeface="+mn-lt"/>
                <a:cs typeface="Verdana"/>
              </a:rPr>
              <a:t> </a:t>
            </a:r>
            <a:r>
              <a:rPr sz="1537" spc="-83" dirty="0">
                <a:solidFill>
                  <a:srgbClr val="1919CC"/>
                </a:solidFill>
                <a:latin typeface="+mn-lt"/>
                <a:cs typeface="DejaVu Sans"/>
              </a:rPr>
              <a:t>≈</a:t>
            </a:r>
            <a:r>
              <a:rPr sz="1537" spc="-57" dirty="0">
                <a:solidFill>
                  <a:srgbClr val="1919CC"/>
                </a:solidFill>
                <a:latin typeface="+mn-lt"/>
                <a:cs typeface="DejaVu Sans"/>
              </a:rPr>
              <a:t> </a:t>
            </a:r>
            <a:r>
              <a:rPr sz="1537" i="1" spc="203" dirty="0">
                <a:solidFill>
                  <a:srgbClr val="1919CC"/>
                </a:solidFill>
                <a:latin typeface="+mn-lt"/>
                <a:cs typeface="Times New Roman"/>
              </a:rPr>
              <a:t>E</a:t>
            </a:r>
            <a:r>
              <a:rPr sz="1055" i="1" spc="152" baseline="-18518" dirty="0">
                <a:solidFill>
                  <a:srgbClr val="1919CC"/>
                </a:solidFill>
                <a:latin typeface="+mn-lt"/>
                <a:cs typeface="Times New Roman"/>
              </a:rPr>
              <a:t>i</a:t>
            </a:r>
            <a:r>
              <a:rPr sz="1055" i="1" spc="308" baseline="-18518" dirty="0">
                <a:solidFill>
                  <a:srgbClr val="1919CC"/>
                </a:solidFill>
                <a:latin typeface="+mn-lt"/>
                <a:cs typeface="Times New Roman"/>
              </a:rPr>
              <a:t>n</a:t>
            </a:r>
            <a:r>
              <a:rPr sz="1537" spc="-102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537" i="1" spc="23" dirty="0">
                <a:solidFill>
                  <a:srgbClr val="1919CC"/>
                </a:solidFill>
                <a:latin typeface="+mn-lt"/>
                <a:cs typeface="Times New Roman"/>
              </a:rPr>
              <a:t>g</a:t>
            </a:r>
            <a:r>
              <a:rPr sz="1537" spc="-97" dirty="0">
                <a:solidFill>
                  <a:srgbClr val="1919CC"/>
                </a:solidFill>
                <a:latin typeface="+mn-lt"/>
                <a:cs typeface="Verdana"/>
              </a:rPr>
              <a:t>)</a:t>
            </a:r>
            <a:endParaRPr sz="1537">
              <a:latin typeface="+mn-lt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8885" y="2082876"/>
            <a:ext cx="2235066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  <a:tabLst>
                <a:tab pos="1274910" algn="l"/>
              </a:tabLst>
            </a:pPr>
            <a:r>
              <a:rPr sz="1537" spc="73" dirty="0">
                <a:latin typeface="+mn-lt"/>
                <a:cs typeface="Trebuchet MS"/>
              </a:rPr>
              <a:t>	</a:t>
            </a:r>
            <a:endParaRPr sz="1537" dirty="0">
              <a:latin typeface="+mn-lt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9596" y="1992312"/>
            <a:ext cx="459638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i="1" spc="-65" dirty="0">
                <a:latin typeface="+mn-lt"/>
                <a:cs typeface="Times New Roman"/>
              </a:rPr>
              <a:t>and</a:t>
            </a:r>
            <a:endParaRPr sz="1537">
              <a:latin typeface="+mn-lt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83667" y="1990801"/>
            <a:ext cx="1439333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i="1" spc="203" dirty="0">
                <a:solidFill>
                  <a:srgbClr val="1919CC"/>
                </a:solidFill>
                <a:latin typeface="+mn-lt"/>
                <a:cs typeface="Times New Roman"/>
              </a:rPr>
              <a:t>E</a:t>
            </a:r>
            <a:r>
              <a:rPr sz="1055" i="1" spc="152" baseline="-18518" dirty="0">
                <a:solidFill>
                  <a:srgbClr val="1919CC"/>
                </a:solidFill>
                <a:latin typeface="+mn-lt"/>
                <a:cs typeface="Times New Roman"/>
              </a:rPr>
              <a:t>i</a:t>
            </a:r>
            <a:r>
              <a:rPr sz="1055" i="1" spc="308" baseline="-18518" dirty="0">
                <a:solidFill>
                  <a:srgbClr val="1919CC"/>
                </a:solidFill>
                <a:latin typeface="+mn-lt"/>
                <a:cs typeface="Times New Roman"/>
              </a:rPr>
              <a:t>n</a:t>
            </a:r>
            <a:r>
              <a:rPr sz="1537" spc="-102" dirty="0">
                <a:solidFill>
                  <a:srgbClr val="1919CC"/>
                </a:solidFill>
                <a:latin typeface="+mn-lt"/>
                <a:cs typeface="Verdana"/>
              </a:rPr>
              <a:t>(</a:t>
            </a:r>
            <a:r>
              <a:rPr sz="1537" i="1" spc="23" dirty="0">
                <a:solidFill>
                  <a:srgbClr val="1919CC"/>
                </a:solidFill>
                <a:latin typeface="+mn-lt"/>
                <a:cs typeface="Times New Roman"/>
              </a:rPr>
              <a:t>g</a:t>
            </a:r>
            <a:r>
              <a:rPr sz="1537" spc="-97" dirty="0">
                <a:solidFill>
                  <a:srgbClr val="1919CC"/>
                </a:solidFill>
                <a:latin typeface="+mn-lt"/>
                <a:cs typeface="Verdana"/>
              </a:rPr>
              <a:t>)</a:t>
            </a:r>
            <a:r>
              <a:rPr sz="1537" spc="-106" dirty="0">
                <a:solidFill>
                  <a:srgbClr val="1919CC"/>
                </a:solidFill>
                <a:latin typeface="+mn-lt"/>
                <a:cs typeface="Verdana"/>
              </a:rPr>
              <a:t> </a:t>
            </a:r>
            <a:r>
              <a:rPr sz="1537" spc="-83" dirty="0">
                <a:solidFill>
                  <a:srgbClr val="1919CC"/>
                </a:solidFill>
                <a:latin typeface="+mn-lt"/>
                <a:cs typeface="DejaVu Sans"/>
              </a:rPr>
              <a:t>≈</a:t>
            </a:r>
            <a:r>
              <a:rPr sz="1537" spc="-57" dirty="0">
                <a:solidFill>
                  <a:srgbClr val="1919CC"/>
                </a:solidFill>
                <a:latin typeface="+mn-lt"/>
                <a:cs typeface="DejaVu Sans"/>
              </a:rPr>
              <a:t> </a:t>
            </a:r>
            <a:r>
              <a:rPr sz="1537" spc="-203" dirty="0">
                <a:solidFill>
                  <a:srgbClr val="1919CC"/>
                </a:solidFill>
                <a:latin typeface="+mn-lt"/>
                <a:cs typeface="Verdana"/>
              </a:rPr>
              <a:t>0</a:t>
            </a:r>
            <a:endParaRPr sz="1537">
              <a:latin typeface="+mn-lt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2009" y="2816226"/>
            <a:ext cx="4640068" cy="263225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667" i="1" spc="-86" dirty="0">
                <a:latin typeface="+mn-lt"/>
                <a:cs typeface="Times New Roman"/>
              </a:rPr>
              <a:t>Learning </a:t>
            </a:r>
            <a:r>
              <a:rPr sz="1667" i="1" spc="-78" dirty="0">
                <a:latin typeface="+mn-lt"/>
                <a:cs typeface="Times New Roman"/>
              </a:rPr>
              <a:t>is </a:t>
            </a:r>
            <a:r>
              <a:rPr sz="1667" i="1" spc="-21" dirty="0">
                <a:latin typeface="+mn-lt"/>
                <a:cs typeface="Times New Roman"/>
              </a:rPr>
              <a:t>thus </a:t>
            </a:r>
            <a:r>
              <a:rPr sz="1667" i="1" spc="-47" dirty="0">
                <a:latin typeface="+mn-lt"/>
                <a:cs typeface="Times New Roman"/>
              </a:rPr>
              <a:t>split </a:t>
            </a:r>
            <a:r>
              <a:rPr sz="1667" i="1" spc="-34" dirty="0">
                <a:latin typeface="+mn-lt"/>
                <a:cs typeface="Times New Roman"/>
              </a:rPr>
              <a:t>into </a:t>
            </a:r>
            <a:r>
              <a:rPr sz="1667" i="1" spc="-70" dirty="0">
                <a:latin typeface="+mn-lt"/>
                <a:cs typeface="Times New Roman"/>
              </a:rPr>
              <a:t>2</a:t>
            </a:r>
            <a:r>
              <a:rPr sz="1667" i="1" spc="-177" dirty="0">
                <a:latin typeface="+mn-lt"/>
                <a:cs typeface="Times New Roman"/>
              </a:rPr>
              <a:t> </a:t>
            </a:r>
            <a:r>
              <a:rPr sz="1667" i="1" spc="-55" dirty="0">
                <a:latin typeface="+mn-lt"/>
                <a:cs typeface="Times New Roman"/>
              </a:rPr>
              <a:t>questions: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83837" y="3261466"/>
            <a:ext cx="5445760" cy="1229895"/>
          </a:xfrm>
          <a:prstGeom prst="rect">
            <a:avLst/>
          </a:prstGeom>
          <a:solidFill>
            <a:srgbClr val="E5F2E5"/>
          </a:solidFill>
          <a:ln w="13715">
            <a:solidFill>
              <a:srgbClr val="000000"/>
            </a:solidFill>
          </a:ln>
        </p:spPr>
        <p:txBody>
          <a:bodyPr vert="horz" wrap="square" lIns="0" tIns="3308" rIns="0" bIns="0" rtlCol="0">
            <a:spAutoFit/>
          </a:bodyPr>
          <a:lstStyle/>
          <a:p>
            <a:pPr>
              <a:spcBef>
                <a:spcPts val="26"/>
              </a:spcBef>
            </a:pPr>
            <a:endParaRPr sz="1615" dirty="0">
              <a:latin typeface="+mn-lt"/>
              <a:cs typeface="Times New Roman"/>
            </a:endParaRPr>
          </a:p>
          <a:p>
            <a:pPr marL="293345" indent="-204052">
              <a:spcBef>
                <a:spcPts val="2"/>
              </a:spcBef>
              <a:buAutoNum type="arabicPeriod"/>
              <a:tabLst>
                <a:tab pos="293676" algn="l"/>
              </a:tabLst>
            </a:pPr>
            <a:r>
              <a:rPr sz="1667" i="1" spc="-94" dirty="0">
                <a:latin typeface="+mn-lt"/>
                <a:cs typeface="Times New Roman"/>
              </a:rPr>
              <a:t>Can</a:t>
            </a:r>
            <a:r>
              <a:rPr sz="1667" i="1" spc="-55" dirty="0">
                <a:latin typeface="+mn-lt"/>
                <a:cs typeface="Times New Roman"/>
              </a:rPr>
              <a:t> </a:t>
            </a:r>
            <a:r>
              <a:rPr sz="1667" i="1" spc="-109" dirty="0">
                <a:latin typeface="+mn-lt"/>
                <a:cs typeface="Times New Roman"/>
              </a:rPr>
              <a:t>w</a:t>
            </a:r>
            <a:r>
              <a:rPr sz="1667" i="1" spc="-57" dirty="0">
                <a:latin typeface="+mn-lt"/>
                <a:cs typeface="Times New Roman"/>
              </a:rPr>
              <a:t>e</a:t>
            </a:r>
            <a:r>
              <a:rPr sz="1667" i="1" spc="-59" dirty="0">
                <a:latin typeface="+mn-lt"/>
                <a:cs typeface="Times New Roman"/>
              </a:rPr>
              <a:t> </a:t>
            </a:r>
            <a:r>
              <a:rPr sz="1667" i="1" spc="-32" dirty="0">
                <a:latin typeface="+mn-lt"/>
                <a:cs typeface="Times New Roman"/>
              </a:rPr>
              <a:t>ma</a:t>
            </a:r>
            <a:r>
              <a:rPr sz="1667" i="1" spc="-62" dirty="0">
                <a:latin typeface="+mn-lt"/>
                <a:cs typeface="Times New Roman"/>
              </a:rPr>
              <a:t>k</a:t>
            </a:r>
            <a:r>
              <a:rPr sz="1667" i="1" spc="-57" dirty="0">
                <a:latin typeface="+mn-lt"/>
                <a:cs typeface="Times New Roman"/>
              </a:rPr>
              <a:t>e</a:t>
            </a:r>
            <a:r>
              <a:rPr sz="1667" i="1" spc="-67" dirty="0">
                <a:latin typeface="+mn-lt"/>
                <a:cs typeface="Times New Roman"/>
              </a:rPr>
              <a:t> </a:t>
            </a:r>
            <a:r>
              <a:rPr sz="1667" i="1" spc="-73" dirty="0">
                <a:latin typeface="+mn-lt"/>
                <a:cs typeface="Times New Roman"/>
              </a:rPr>
              <a:t>sure</a:t>
            </a:r>
            <a:r>
              <a:rPr sz="1667" i="1" spc="-47" dirty="0">
                <a:latin typeface="+mn-lt"/>
                <a:cs typeface="Times New Roman"/>
              </a:rPr>
              <a:t> </a:t>
            </a:r>
            <a:r>
              <a:rPr sz="1667" i="1" spc="2" dirty="0">
                <a:latin typeface="+mn-lt"/>
                <a:cs typeface="Times New Roman"/>
              </a:rPr>
              <a:t>that</a:t>
            </a:r>
            <a:r>
              <a:rPr sz="1667" i="1" spc="-55" dirty="0">
                <a:latin typeface="+mn-lt"/>
                <a:cs typeface="Times New Roman"/>
              </a:rPr>
              <a:t> </a:t>
            </a:r>
            <a:r>
              <a:rPr sz="1667" i="1" spc="203" dirty="0">
                <a:latin typeface="+mn-lt"/>
                <a:cs typeface="Times New Roman"/>
              </a:rPr>
              <a:t>E</a:t>
            </a:r>
            <a:r>
              <a:rPr sz="1667" i="1" spc="316" baseline="-18518" dirty="0">
                <a:latin typeface="+mn-lt"/>
                <a:cs typeface="Times New Roman"/>
              </a:rPr>
              <a:t>ou</a:t>
            </a:r>
            <a:r>
              <a:rPr sz="1667" i="1" spc="203" baseline="-18518" dirty="0">
                <a:latin typeface="+mn-lt"/>
                <a:cs typeface="Times New Roman"/>
              </a:rPr>
              <a:t>t</a:t>
            </a:r>
            <a:r>
              <a:rPr sz="1667" spc="-102" dirty="0">
                <a:latin typeface="+mn-lt"/>
                <a:cs typeface="Verdana"/>
              </a:rPr>
              <a:t>(</a:t>
            </a:r>
            <a:r>
              <a:rPr sz="1667" i="1" spc="23" dirty="0">
                <a:latin typeface="+mn-lt"/>
                <a:cs typeface="Times New Roman"/>
              </a:rPr>
              <a:t>g</a:t>
            </a:r>
            <a:r>
              <a:rPr sz="1667" spc="-97" dirty="0">
                <a:latin typeface="+mn-lt"/>
                <a:cs typeface="Verdana"/>
              </a:rPr>
              <a:t>)</a:t>
            </a:r>
            <a:r>
              <a:rPr sz="1667" spc="-201" dirty="0">
                <a:latin typeface="+mn-lt"/>
                <a:cs typeface="Verdana"/>
              </a:rPr>
              <a:t> </a:t>
            </a:r>
            <a:r>
              <a:rPr sz="1667" i="1" spc="-78" dirty="0">
                <a:latin typeface="+mn-lt"/>
                <a:cs typeface="Times New Roman"/>
              </a:rPr>
              <a:t>is</a:t>
            </a:r>
            <a:r>
              <a:rPr sz="1667" i="1" spc="-55" dirty="0">
                <a:latin typeface="+mn-lt"/>
                <a:cs typeface="Times New Roman"/>
              </a:rPr>
              <a:t> </a:t>
            </a:r>
            <a:r>
              <a:rPr sz="1667" i="1" spc="-11" dirty="0">
                <a:latin typeface="+mn-lt"/>
                <a:cs typeface="Times New Roman"/>
              </a:rPr>
              <a:t> </a:t>
            </a:r>
            <a:r>
              <a:rPr lang="de-DE" sz="1667" i="1" spc="-11" dirty="0">
                <a:latin typeface="+mn-lt"/>
                <a:cs typeface="Times New Roman"/>
              </a:rPr>
              <a:t>c</a:t>
            </a:r>
            <a:r>
              <a:rPr sz="1667" i="1" spc="-11" dirty="0">
                <a:latin typeface="+mn-lt"/>
                <a:cs typeface="Times New Roman"/>
              </a:rPr>
              <a:t>lose</a:t>
            </a:r>
            <a:r>
              <a:rPr sz="1667" i="1" spc="-55" dirty="0">
                <a:latin typeface="+mn-lt"/>
                <a:cs typeface="Times New Roman"/>
              </a:rPr>
              <a:t> </a:t>
            </a:r>
            <a:r>
              <a:rPr sz="1667" i="1" spc="-57" dirty="0">
                <a:latin typeface="+mn-lt"/>
                <a:cs typeface="Times New Roman"/>
              </a:rPr>
              <a:t>enough</a:t>
            </a:r>
            <a:r>
              <a:rPr sz="1667" i="1" spc="-47" dirty="0">
                <a:latin typeface="+mn-lt"/>
                <a:cs typeface="Times New Roman"/>
              </a:rPr>
              <a:t> </a:t>
            </a:r>
            <a:r>
              <a:rPr sz="1667" i="1" spc="5" dirty="0">
                <a:latin typeface="+mn-lt"/>
                <a:cs typeface="Times New Roman"/>
              </a:rPr>
              <a:t>to</a:t>
            </a:r>
            <a:r>
              <a:rPr sz="1667" i="1" spc="-55" dirty="0">
                <a:latin typeface="+mn-lt"/>
                <a:cs typeface="Times New Roman"/>
              </a:rPr>
              <a:t> </a:t>
            </a:r>
            <a:r>
              <a:rPr sz="1667" i="1" spc="203" dirty="0">
                <a:latin typeface="+mn-lt"/>
                <a:cs typeface="Times New Roman"/>
              </a:rPr>
              <a:t>E</a:t>
            </a:r>
            <a:r>
              <a:rPr sz="1667" i="1" spc="152" baseline="-18518" dirty="0">
                <a:latin typeface="+mn-lt"/>
                <a:cs typeface="Times New Roman"/>
              </a:rPr>
              <a:t>i</a:t>
            </a:r>
            <a:r>
              <a:rPr sz="1667" i="1" spc="308" baseline="-18518" dirty="0">
                <a:latin typeface="+mn-lt"/>
                <a:cs typeface="Times New Roman"/>
              </a:rPr>
              <a:t>n</a:t>
            </a:r>
            <a:r>
              <a:rPr sz="1667" spc="-102" dirty="0">
                <a:latin typeface="+mn-lt"/>
                <a:cs typeface="Verdana"/>
              </a:rPr>
              <a:t>(</a:t>
            </a:r>
            <a:r>
              <a:rPr sz="1667" i="1" spc="23" dirty="0">
                <a:latin typeface="+mn-lt"/>
                <a:cs typeface="Times New Roman"/>
              </a:rPr>
              <a:t>g</a:t>
            </a:r>
            <a:r>
              <a:rPr sz="1667" spc="-102" dirty="0">
                <a:latin typeface="+mn-lt"/>
                <a:cs typeface="Verdana"/>
              </a:rPr>
              <a:t>)</a:t>
            </a:r>
            <a:r>
              <a:rPr sz="1667" i="1" spc="-106" dirty="0">
                <a:latin typeface="+mn-lt"/>
                <a:cs typeface="Times New Roman"/>
              </a:rPr>
              <a:t>?</a:t>
            </a:r>
            <a:endParaRPr sz="1667" dirty="0">
              <a:latin typeface="+mn-lt"/>
              <a:cs typeface="Times New Roman"/>
            </a:endParaRPr>
          </a:p>
          <a:p>
            <a:pPr>
              <a:spcBef>
                <a:spcPts val="23"/>
              </a:spcBef>
              <a:buFont typeface="Times New Roman"/>
              <a:buAutoNum type="arabicPeriod"/>
            </a:pPr>
            <a:endParaRPr sz="1354" dirty="0">
              <a:latin typeface="+mn-lt"/>
              <a:cs typeface="Times New Roman"/>
            </a:endParaRPr>
          </a:p>
          <a:p>
            <a:pPr marL="293345" indent="-204052">
              <a:buAutoNum type="arabicPeriod"/>
              <a:tabLst>
                <a:tab pos="293676" algn="l"/>
              </a:tabLst>
            </a:pPr>
            <a:r>
              <a:rPr sz="1667" i="1" spc="-94" dirty="0">
                <a:latin typeface="+mn-lt"/>
                <a:cs typeface="Times New Roman"/>
              </a:rPr>
              <a:t>Can</a:t>
            </a:r>
            <a:r>
              <a:rPr sz="1667" i="1" spc="78" dirty="0">
                <a:latin typeface="+mn-lt"/>
                <a:cs typeface="Times New Roman"/>
              </a:rPr>
              <a:t> </a:t>
            </a:r>
            <a:r>
              <a:rPr sz="1667" i="1" spc="-109" dirty="0">
                <a:latin typeface="+mn-lt"/>
                <a:cs typeface="Times New Roman"/>
              </a:rPr>
              <a:t>w</a:t>
            </a:r>
            <a:r>
              <a:rPr sz="1667" i="1" spc="-57" dirty="0">
                <a:latin typeface="+mn-lt"/>
                <a:cs typeface="Times New Roman"/>
              </a:rPr>
              <a:t>e</a:t>
            </a:r>
            <a:r>
              <a:rPr sz="1667" i="1" spc="78" dirty="0">
                <a:latin typeface="+mn-lt"/>
                <a:cs typeface="Times New Roman"/>
              </a:rPr>
              <a:t> </a:t>
            </a:r>
            <a:r>
              <a:rPr sz="1667" i="1" spc="-32" dirty="0">
                <a:latin typeface="+mn-lt"/>
                <a:cs typeface="Times New Roman"/>
              </a:rPr>
              <a:t>ma</a:t>
            </a:r>
            <a:r>
              <a:rPr sz="1667" i="1" spc="-62" dirty="0">
                <a:latin typeface="+mn-lt"/>
                <a:cs typeface="Times New Roman"/>
              </a:rPr>
              <a:t>k</a:t>
            </a:r>
            <a:r>
              <a:rPr sz="1667" i="1" spc="-57" dirty="0">
                <a:latin typeface="+mn-lt"/>
                <a:cs typeface="Times New Roman"/>
              </a:rPr>
              <a:t>e</a:t>
            </a:r>
            <a:r>
              <a:rPr sz="1667" i="1" spc="70" dirty="0">
                <a:latin typeface="+mn-lt"/>
                <a:cs typeface="Times New Roman"/>
              </a:rPr>
              <a:t> </a:t>
            </a:r>
            <a:r>
              <a:rPr sz="1667" i="1" spc="203" dirty="0">
                <a:latin typeface="+mn-lt"/>
                <a:cs typeface="Times New Roman"/>
              </a:rPr>
              <a:t>E</a:t>
            </a:r>
            <a:r>
              <a:rPr sz="1667" i="1" spc="152" baseline="-18518" dirty="0">
                <a:latin typeface="+mn-lt"/>
                <a:cs typeface="Times New Roman"/>
              </a:rPr>
              <a:t>i</a:t>
            </a:r>
            <a:r>
              <a:rPr sz="1667" i="1" spc="308" baseline="-18518" dirty="0">
                <a:latin typeface="+mn-lt"/>
                <a:cs typeface="Times New Roman"/>
              </a:rPr>
              <a:t>n</a:t>
            </a:r>
            <a:r>
              <a:rPr sz="1667" spc="-102" dirty="0">
                <a:latin typeface="+mn-lt"/>
                <a:cs typeface="Verdana"/>
              </a:rPr>
              <a:t>(</a:t>
            </a:r>
            <a:r>
              <a:rPr sz="1667" i="1" spc="23" dirty="0">
                <a:latin typeface="+mn-lt"/>
                <a:cs typeface="Times New Roman"/>
              </a:rPr>
              <a:t>g</a:t>
            </a:r>
            <a:r>
              <a:rPr sz="1667" spc="-97" dirty="0">
                <a:latin typeface="+mn-lt"/>
                <a:cs typeface="Verdana"/>
              </a:rPr>
              <a:t>)</a:t>
            </a:r>
            <a:r>
              <a:rPr sz="1667" spc="-76" dirty="0">
                <a:latin typeface="+mn-lt"/>
                <a:cs typeface="Verdana"/>
              </a:rPr>
              <a:t> </a:t>
            </a:r>
            <a:r>
              <a:rPr sz="1667" i="1" spc="-67" dirty="0">
                <a:latin typeface="+mn-lt"/>
                <a:cs typeface="Times New Roman"/>
              </a:rPr>
              <a:t>small</a:t>
            </a:r>
            <a:r>
              <a:rPr sz="1667" i="1" spc="70" dirty="0">
                <a:latin typeface="+mn-lt"/>
                <a:cs typeface="Times New Roman"/>
              </a:rPr>
              <a:t> </a:t>
            </a:r>
            <a:r>
              <a:rPr sz="1667" i="1" spc="-65" dirty="0">
                <a:latin typeface="+mn-lt"/>
                <a:cs typeface="Times New Roman"/>
              </a:rPr>
              <a:t>enough?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209020" y="715725"/>
            <a:ext cx="5264508" cy="316125"/>
          </a:xfrm>
          <a:prstGeom prst="rect">
            <a:avLst/>
          </a:prstGeom>
        </p:spPr>
        <p:txBody>
          <a:bodyPr vert="horz" wrap="square" lIns="0" tIns="8268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6615">
              <a:spcBef>
                <a:spcPts val="65"/>
              </a:spcBef>
              <a:tabLst>
                <a:tab pos="1146262" algn="l"/>
                <a:tab pos="2017698" algn="l"/>
                <a:tab pos="3113690" algn="l"/>
              </a:tabLst>
            </a:pPr>
            <a:r>
              <a:rPr lang="en-US" sz="2000" kern="0" dirty="0">
                <a:latin typeface="Arial" charset="0"/>
                <a:ea typeface="+mn-ea"/>
                <a:cs typeface="+mn-cs"/>
              </a:rPr>
              <a:t>2 Questions of Learning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85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1" y="1101968"/>
            <a:ext cx="6371058" cy="3286125"/>
          </a:xfrm>
          <a:prstGeom prst="rect">
            <a:avLst/>
          </a:prstGeom>
        </p:spPr>
      </p:pic>
      <p:sp>
        <p:nvSpPr>
          <p:cNvPr id="12" name="object 2"/>
          <p:cNvSpPr txBox="1">
            <a:spLocks/>
          </p:cNvSpPr>
          <p:nvPr/>
        </p:nvSpPr>
        <p:spPr>
          <a:xfrm>
            <a:off x="209020" y="715725"/>
            <a:ext cx="5264508" cy="316125"/>
          </a:xfrm>
          <a:prstGeom prst="rect">
            <a:avLst/>
          </a:prstGeom>
        </p:spPr>
        <p:txBody>
          <a:bodyPr vert="horz" wrap="square" lIns="0" tIns="8268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6615">
              <a:spcBef>
                <a:spcPts val="65"/>
              </a:spcBef>
              <a:tabLst>
                <a:tab pos="1146262" algn="l"/>
                <a:tab pos="2017698" algn="l"/>
                <a:tab pos="3113690" algn="l"/>
              </a:tabLst>
            </a:pPr>
            <a:r>
              <a:rPr lang="en-US" sz="2000" kern="0" dirty="0">
                <a:latin typeface="Arial" charset="0"/>
                <a:ea typeface="+mn-ea"/>
                <a:cs typeface="+mn-cs"/>
              </a:rPr>
              <a:t>Training Setting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Rectangle 5"/>
          <p:cNvSpPr/>
          <p:nvPr/>
        </p:nvSpPr>
        <p:spPr bwMode="auto">
          <a:xfrm>
            <a:off x="11818" y="1087438"/>
            <a:ext cx="7302500" cy="1079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8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936507" y="2087568"/>
            <a:ext cx="1306932" cy="1306932"/>
          </a:xfrm>
          <a:custGeom>
            <a:avLst/>
            <a:gdLst/>
            <a:ahLst/>
            <a:cxnLst/>
            <a:rect l="l" t="t" r="r" b="b"/>
            <a:pathLst>
              <a:path w="3011170" h="3011170">
                <a:moveTo>
                  <a:pt x="3011068" y="1505521"/>
                </a:moveTo>
                <a:lnTo>
                  <a:pt x="3010324" y="1553312"/>
                </a:lnTo>
                <a:lnTo>
                  <a:pt x="3008106" y="1600732"/>
                </a:lnTo>
                <a:lnTo>
                  <a:pt x="3004436" y="1647758"/>
                </a:lnTo>
                <a:lnTo>
                  <a:pt x="2999337" y="1694369"/>
                </a:lnTo>
                <a:lnTo>
                  <a:pt x="2992831" y="1740542"/>
                </a:lnTo>
                <a:lnTo>
                  <a:pt x="2984938" y="1786256"/>
                </a:lnTo>
                <a:lnTo>
                  <a:pt x="2975683" y="1831489"/>
                </a:lnTo>
                <a:lnTo>
                  <a:pt x="2965086" y="1876217"/>
                </a:lnTo>
                <a:lnTo>
                  <a:pt x="2953170" y="1920420"/>
                </a:lnTo>
                <a:lnTo>
                  <a:pt x="2939956" y="1964076"/>
                </a:lnTo>
                <a:lnTo>
                  <a:pt x="2925467" y="2007161"/>
                </a:lnTo>
                <a:lnTo>
                  <a:pt x="2909725" y="2049655"/>
                </a:lnTo>
                <a:lnTo>
                  <a:pt x="2892752" y="2091535"/>
                </a:lnTo>
                <a:lnTo>
                  <a:pt x="2874569" y="2132779"/>
                </a:lnTo>
                <a:lnTo>
                  <a:pt x="2855200" y="2173365"/>
                </a:lnTo>
                <a:lnTo>
                  <a:pt x="2834665" y="2213271"/>
                </a:lnTo>
                <a:lnTo>
                  <a:pt x="2812988" y="2252475"/>
                </a:lnTo>
                <a:lnTo>
                  <a:pt x="2790189" y="2290955"/>
                </a:lnTo>
                <a:lnTo>
                  <a:pt x="2766292" y="2328689"/>
                </a:lnTo>
                <a:lnTo>
                  <a:pt x="2741318" y="2365655"/>
                </a:lnTo>
                <a:lnTo>
                  <a:pt x="2715289" y="2401830"/>
                </a:lnTo>
                <a:lnTo>
                  <a:pt x="2688228" y="2437193"/>
                </a:lnTo>
                <a:lnTo>
                  <a:pt x="2660156" y="2471722"/>
                </a:lnTo>
                <a:lnTo>
                  <a:pt x="2631095" y="2505395"/>
                </a:lnTo>
                <a:lnTo>
                  <a:pt x="2601067" y="2538189"/>
                </a:lnTo>
                <a:lnTo>
                  <a:pt x="2570095" y="2570083"/>
                </a:lnTo>
                <a:lnTo>
                  <a:pt x="2538201" y="2601054"/>
                </a:lnTo>
                <a:lnTo>
                  <a:pt x="2505406" y="2631081"/>
                </a:lnTo>
                <a:lnTo>
                  <a:pt x="2471733" y="2660141"/>
                </a:lnTo>
                <a:lnTo>
                  <a:pt x="2437203" y="2688212"/>
                </a:lnTo>
                <a:lnTo>
                  <a:pt x="2401839" y="2715273"/>
                </a:lnTo>
                <a:lnTo>
                  <a:pt x="2365663" y="2741301"/>
                </a:lnTo>
                <a:lnTo>
                  <a:pt x="2328697" y="2766275"/>
                </a:lnTo>
                <a:lnTo>
                  <a:pt x="2290962" y="2790171"/>
                </a:lnTo>
                <a:lnTo>
                  <a:pt x="2252481" y="2812969"/>
                </a:lnTo>
                <a:lnTo>
                  <a:pt x="2213277" y="2834646"/>
                </a:lnTo>
                <a:lnTo>
                  <a:pt x="2173370" y="2855179"/>
                </a:lnTo>
                <a:lnTo>
                  <a:pt x="2132783" y="2874548"/>
                </a:lnTo>
                <a:lnTo>
                  <a:pt x="2091539" y="2892730"/>
                </a:lnTo>
                <a:lnTo>
                  <a:pt x="2049658" y="2909703"/>
                </a:lnTo>
                <a:lnTo>
                  <a:pt x="2007164" y="2925444"/>
                </a:lnTo>
                <a:lnTo>
                  <a:pt x="1964078" y="2939933"/>
                </a:lnTo>
                <a:lnTo>
                  <a:pt x="1920422" y="2953146"/>
                </a:lnTo>
                <a:lnTo>
                  <a:pt x="1876219" y="2965062"/>
                </a:lnTo>
                <a:lnTo>
                  <a:pt x="1831490" y="2975659"/>
                </a:lnTo>
                <a:lnTo>
                  <a:pt x="1786257" y="2984914"/>
                </a:lnTo>
                <a:lnTo>
                  <a:pt x="1740543" y="2992806"/>
                </a:lnTo>
                <a:lnTo>
                  <a:pt x="1694369" y="2999312"/>
                </a:lnTo>
                <a:lnTo>
                  <a:pt x="1647758" y="3004411"/>
                </a:lnTo>
                <a:lnTo>
                  <a:pt x="1600732" y="3008081"/>
                </a:lnTo>
                <a:lnTo>
                  <a:pt x="1553312" y="3010298"/>
                </a:lnTo>
                <a:lnTo>
                  <a:pt x="1505521" y="3011043"/>
                </a:lnTo>
                <a:lnTo>
                  <a:pt x="1456797" y="3010269"/>
                </a:lnTo>
                <a:lnTo>
                  <a:pt x="1408459" y="3007964"/>
                </a:lnTo>
                <a:lnTo>
                  <a:pt x="1360530" y="3004151"/>
                </a:lnTo>
                <a:lnTo>
                  <a:pt x="1313036" y="2998853"/>
                </a:lnTo>
                <a:lnTo>
                  <a:pt x="1265997" y="2992093"/>
                </a:lnTo>
                <a:lnTo>
                  <a:pt x="1219439" y="2983895"/>
                </a:lnTo>
                <a:lnTo>
                  <a:pt x="1173384" y="2974283"/>
                </a:lnTo>
                <a:lnTo>
                  <a:pt x="1127856" y="2963280"/>
                </a:lnTo>
                <a:lnTo>
                  <a:pt x="1082878" y="2950908"/>
                </a:lnTo>
                <a:lnTo>
                  <a:pt x="1038473" y="2937192"/>
                </a:lnTo>
                <a:lnTo>
                  <a:pt x="994665" y="2922154"/>
                </a:lnTo>
                <a:lnTo>
                  <a:pt x="951477" y="2905819"/>
                </a:lnTo>
                <a:lnTo>
                  <a:pt x="908933" y="2888209"/>
                </a:lnTo>
                <a:lnTo>
                  <a:pt x="867056" y="2869349"/>
                </a:lnTo>
                <a:lnTo>
                  <a:pt x="825869" y="2849260"/>
                </a:lnTo>
                <a:lnTo>
                  <a:pt x="785395" y="2827967"/>
                </a:lnTo>
                <a:lnTo>
                  <a:pt x="745659" y="2805493"/>
                </a:lnTo>
                <a:lnTo>
                  <a:pt x="706683" y="2781861"/>
                </a:lnTo>
                <a:lnTo>
                  <a:pt x="668491" y="2757095"/>
                </a:lnTo>
                <a:lnTo>
                  <a:pt x="631106" y="2731219"/>
                </a:lnTo>
                <a:lnTo>
                  <a:pt x="594551" y="2704254"/>
                </a:lnTo>
                <a:lnTo>
                  <a:pt x="558850" y="2676226"/>
                </a:lnTo>
                <a:lnTo>
                  <a:pt x="524027" y="2647156"/>
                </a:lnTo>
                <a:lnTo>
                  <a:pt x="490104" y="2617069"/>
                </a:lnTo>
                <a:lnTo>
                  <a:pt x="457105" y="2585989"/>
                </a:lnTo>
                <a:lnTo>
                  <a:pt x="425053" y="2553937"/>
                </a:lnTo>
                <a:lnTo>
                  <a:pt x="393973" y="2520938"/>
                </a:lnTo>
                <a:lnTo>
                  <a:pt x="363886" y="2487015"/>
                </a:lnTo>
                <a:lnTo>
                  <a:pt x="334816" y="2452192"/>
                </a:lnTo>
                <a:lnTo>
                  <a:pt x="306788" y="2416491"/>
                </a:lnTo>
                <a:lnTo>
                  <a:pt x="279823" y="2379936"/>
                </a:lnTo>
                <a:lnTo>
                  <a:pt x="253947" y="2342551"/>
                </a:lnTo>
                <a:lnTo>
                  <a:pt x="229181" y="2304359"/>
                </a:lnTo>
                <a:lnTo>
                  <a:pt x="205549" y="2265383"/>
                </a:lnTo>
                <a:lnTo>
                  <a:pt x="183075" y="2225647"/>
                </a:lnTo>
                <a:lnTo>
                  <a:pt x="161782" y="2185174"/>
                </a:lnTo>
                <a:lnTo>
                  <a:pt x="141693" y="2143986"/>
                </a:lnTo>
                <a:lnTo>
                  <a:pt x="122833" y="2102109"/>
                </a:lnTo>
                <a:lnTo>
                  <a:pt x="105223" y="2059565"/>
                </a:lnTo>
                <a:lnTo>
                  <a:pt x="88888" y="2016377"/>
                </a:lnTo>
                <a:lnTo>
                  <a:pt x="73850" y="1972569"/>
                </a:lnTo>
                <a:lnTo>
                  <a:pt x="60134" y="1928165"/>
                </a:lnTo>
                <a:lnTo>
                  <a:pt x="47762" y="1883186"/>
                </a:lnTo>
                <a:lnTo>
                  <a:pt x="36759" y="1837658"/>
                </a:lnTo>
                <a:lnTo>
                  <a:pt x="27147" y="1791603"/>
                </a:lnTo>
                <a:lnTo>
                  <a:pt x="18949" y="1745045"/>
                </a:lnTo>
                <a:lnTo>
                  <a:pt x="12190" y="1698006"/>
                </a:lnTo>
                <a:lnTo>
                  <a:pt x="6891" y="1650512"/>
                </a:lnTo>
                <a:lnTo>
                  <a:pt x="3078" y="1602583"/>
                </a:lnTo>
                <a:lnTo>
                  <a:pt x="773" y="1554246"/>
                </a:lnTo>
                <a:lnTo>
                  <a:pt x="0" y="1505521"/>
                </a:lnTo>
                <a:lnTo>
                  <a:pt x="773" y="1456797"/>
                </a:lnTo>
                <a:lnTo>
                  <a:pt x="3078" y="1408459"/>
                </a:lnTo>
                <a:lnTo>
                  <a:pt x="6891" y="1360530"/>
                </a:lnTo>
                <a:lnTo>
                  <a:pt x="12190" y="1313036"/>
                </a:lnTo>
                <a:lnTo>
                  <a:pt x="18949" y="1265997"/>
                </a:lnTo>
                <a:lnTo>
                  <a:pt x="27147" y="1219439"/>
                </a:lnTo>
                <a:lnTo>
                  <a:pt x="36759" y="1173384"/>
                </a:lnTo>
                <a:lnTo>
                  <a:pt x="47762" y="1127856"/>
                </a:lnTo>
                <a:lnTo>
                  <a:pt x="60134" y="1082878"/>
                </a:lnTo>
                <a:lnTo>
                  <a:pt x="73850" y="1038473"/>
                </a:lnTo>
                <a:lnTo>
                  <a:pt x="88888" y="994665"/>
                </a:lnTo>
                <a:lnTo>
                  <a:pt x="105223" y="951477"/>
                </a:lnTo>
                <a:lnTo>
                  <a:pt x="122833" y="908933"/>
                </a:lnTo>
                <a:lnTo>
                  <a:pt x="141693" y="867056"/>
                </a:lnTo>
                <a:lnTo>
                  <a:pt x="161782" y="825869"/>
                </a:lnTo>
                <a:lnTo>
                  <a:pt x="183075" y="785395"/>
                </a:lnTo>
                <a:lnTo>
                  <a:pt x="205549" y="745659"/>
                </a:lnTo>
                <a:lnTo>
                  <a:pt x="229181" y="706683"/>
                </a:lnTo>
                <a:lnTo>
                  <a:pt x="253947" y="668491"/>
                </a:lnTo>
                <a:lnTo>
                  <a:pt x="279823" y="631106"/>
                </a:lnTo>
                <a:lnTo>
                  <a:pt x="306788" y="594551"/>
                </a:lnTo>
                <a:lnTo>
                  <a:pt x="334816" y="558850"/>
                </a:lnTo>
                <a:lnTo>
                  <a:pt x="363886" y="524027"/>
                </a:lnTo>
                <a:lnTo>
                  <a:pt x="393973" y="490104"/>
                </a:lnTo>
                <a:lnTo>
                  <a:pt x="425053" y="457105"/>
                </a:lnTo>
                <a:lnTo>
                  <a:pt x="457105" y="425053"/>
                </a:lnTo>
                <a:lnTo>
                  <a:pt x="490104" y="393973"/>
                </a:lnTo>
                <a:lnTo>
                  <a:pt x="524027" y="363886"/>
                </a:lnTo>
                <a:lnTo>
                  <a:pt x="558850" y="334816"/>
                </a:lnTo>
                <a:lnTo>
                  <a:pt x="594551" y="306788"/>
                </a:lnTo>
                <a:lnTo>
                  <a:pt x="631106" y="279823"/>
                </a:lnTo>
                <a:lnTo>
                  <a:pt x="668491" y="253947"/>
                </a:lnTo>
                <a:lnTo>
                  <a:pt x="706683" y="229181"/>
                </a:lnTo>
                <a:lnTo>
                  <a:pt x="745659" y="205549"/>
                </a:lnTo>
                <a:lnTo>
                  <a:pt x="785395" y="183075"/>
                </a:lnTo>
                <a:lnTo>
                  <a:pt x="825869" y="161782"/>
                </a:lnTo>
                <a:lnTo>
                  <a:pt x="867056" y="141693"/>
                </a:lnTo>
                <a:lnTo>
                  <a:pt x="908933" y="122833"/>
                </a:lnTo>
                <a:lnTo>
                  <a:pt x="951477" y="105223"/>
                </a:lnTo>
                <a:lnTo>
                  <a:pt x="994665" y="88888"/>
                </a:lnTo>
                <a:lnTo>
                  <a:pt x="1038473" y="73850"/>
                </a:lnTo>
                <a:lnTo>
                  <a:pt x="1082878" y="60134"/>
                </a:lnTo>
                <a:lnTo>
                  <a:pt x="1127856" y="47762"/>
                </a:lnTo>
                <a:lnTo>
                  <a:pt x="1173384" y="36759"/>
                </a:lnTo>
                <a:lnTo>
                  <a:pt x="1219439" y="27147"/>
                </a:lnTo>
                <a:lnTo>
                  <a:pt x="1265997" y="18949"/>
                </a:lnTo>
                <a:lnTo>
                  <a:pt x="1313036" y="12190"/>
                </a:lnTo>
                <a:lnTo>
                  <a:pt x="1360530" y="6891"/>
                </a:lnTo>
                <a:lnTo>
                  <a:pt x="1408459" y="3078"/>
                </a:lnTo>
                <a:lnTo>
                  <a:pt x="1456797" y="773"/>
                </a:lnTo>
                <a:lnTo>
                  <a:pt x="1505521" y="0"/>
                </a:lnTo>
                <a:lnTo>
                  <a:pt x="1553312" y="744"/>
                </a:lnTo>
                <a:lnTo>
                  <a:pt x="1600732" y="2961"/>
                </a:lnTo>
                <a:lnTo>
                  <a:pt x="1647758" y="6631"/>
                </a:lnTo>
                <a:lnTo>
                  <a:pt x="1694369" y="11730"/>
                </a:lnTo>
                <a:lnTo>
                  <a:pt x="1740543" y="18236"/>
                </a:lnTo>
                <a:lnTo>
                  <a:pt x="1786257" y="26128"/>
                </a:lnTo>
                <a:lnTo>
                  <a:pt x="1831490" y="35383"/>
                </a:lnTo>
                <a:lnTo>
                  <a:pt x="1876219" y="45980"/>
                </a:lnTo>
                <a:lnTo>
                  <a:pt x="1920422" y="57896"/>
                </a:lnTo>
                <a:lnTo>
                  <a:pt x="1964078" y="71109"/>
                </a:lnTo>
                <a:lnTo>
                  <a:pt x="2007164" y="85598"/>
                </a:lnTo>
                <a:lnTo>
                  <a:pt x="2049658" y="101339"/>
                </a:lnTo>
                <a:lnTo>
                  <a:pt x="2091539" y="118312"/>
                </a:lnTo>
                <a:lnTo>
                  <a:pt x="2132783" y="136494"/>
                </a:lnTo>
                <a:lnTo>
                  <a:pt x="2173370" y="155863"/>
                </a:lnTo>
                <a:lnTo>
                  <a:pt x="2213277" y="176396"/>
                </a:lnTo>
                <a:lnTo>
                  <a:pt x="2252481" y="198073"/>
                </a:lnTo>
                <a:lnTo>
                  <a:pt x="2290962" y="220871"/>
                </a:lnTo>
                <a:lnTo>
                  <a:pt x="2328697" y="244767"/>
                </a:lnTo>
                <a:lnTo>
                  <a:pt x="2365663" y="269741"/>
                </a:lnTo>
                <a:lnTo>
                  <a:pt x="2401839" y="295769"/>
                </a:lnTo>
                <a:lnTo>
                  <a:pt x="2437203" y="322830"/>
                </a:lnTo>
                <a:lnTo>
                  <a:pt x="2471733" y="350901"/>
                </a:lnTo>
                <a:lnTo>
                  <a:pt x="2505406" y="379961"/>
                </a:lnTo>
                <a:lnTo>
                  <a:pt x="2538201" y="409988"/>
                </a:lnTo>
                <a:lnTo>
                  <a:pt x="2570095" y="440959"/>
                </a:lnTo>
                <a:lnTo>
                  <a:pt x="2601067" y="472853"/>
                </a:lnTo>
                <a:lnTo>
                  <a:pt x="2631095" y="505647"/>
                </a:lnTo>
                <a:lnTo>
                  <a:pt x="2660156" y="539320"/>
                </a:lnTo>
                <a:lnTo>
                  <a:pt x="2688228" y="573849"/>
                </a:lnTo>
                <a:lnTo>
                  <a:pt x="2715289" y="609212"/>
                </a:lnTo>
                <a:lnTo>
                  <a:pt x="2741318" y="645387"/>
                </a:lnTo>
                <a:lnTo>
                  <a:pt x="2766292" y="682353"/>
                </a:lnTo>
                <a:lnTo>
                  <a:pt x="2790189" y="720087"/>
                </a:lnTo>
                <a:lnTo>
                  <a:pt x="2812988" y="758567"/>
                </a:lnTo>
                <a:lnTo>
                  <a:pt x="2834665" y="797771"/>
                </a:lnTo>
                <a:lnTo>
                  <a:pt x="2855200" y="837677"/>
                </a:lnTo>
                <a:lnTo>
                  <a:pt x="2874569" y="878263"/>
                </a:lnTo>
                <a:lnTo>
                  <a:pt x="2892752" y="919507"/>
                </a:lnTo>
                <a:lnTo>
                  <a:pt x="2909725" y="961387"/>
                </a:lnTo>
                <a:lnTo>
                  <a:pt x="2925467" y="1003881"/>
                </a:lnTo>
                <a:lnTo>
                  <a:pt x="2939956" y="1046967"/>
                </a:lnTo>
                <a:lnTo>
                  <a:pt x="2953170" y="1090622"/>
                </a:lnTo>
                <a:lnTo>
                  <a:pt x="2965086" y="1134825"/>
                </a:lnTo>
                <a:lnTo>
                  <a:pt x="2975683" y="1179554"/>
                </a:lnTo>
                <a:lnTo>
                  <a:pt x="2984938" y="1224786"/>
                </a:lnTo>
                <a:lnTo>
                  <a:pt x="2992831" y="1270500"/>
                </a:lnTo>
                <a:lnTo>
                  <a:pt x="2999337" y="1316673"/>
                </a:lnTo>
                <a:lnTo>
                  <a:pt x="3004436" y="1363284"/>
                </a:lnTo>
                <a:lnTo>
                  <a:pt x="3008106" y="1410310"/>
                </a:lnTo>
                <a:lnTo>
                  <a:pt x="3010324" y="1457730"/>
                </a:lnTo>
                <a:lnTo>
                  <a:pt x="3011068" y="1505521"/>
                </a:lnTo>
                <a:close/>
              </a:path>
            </a:pathLst>
          </a:custGeom>
          <a:ln w="30231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5110582" y="2083632"/>
            <a:ext cx="1306932" cy="1306932"/>
          </a:xfrm>
          <a:custGeom>
            <a:avLst/>
            <a:gdLst/>
            <a:ahLst/>
            <a:cxnLst/>
            <a:rect l="l" t="t" r="r" b="b"/>
            <a:pathLst>
              <a:path w="3011169" h="3011170">
                <a:moveTo>
                  <a:pt x="3011068" y="1505521"/>
                </a:moveTo>
                <a:lnTo>
                  <a:pt x="3010294" y="1554245"/>
                </a:lnTo>
                <a:lnTo>
                  <a:pt x="3007989" y="1602583"/>
                </a:lnTo>
                <a:lnTo>
                  <a:pt x="3004176" y="1650511"/>
                </a:lnTo>
                <a:lnTo>
                  <a:pt x="2998877" y="1698006"/>
                </a:lnTo>
                <a:lnTo>
                  <a:pt x="2992118" y="1745044"/>
                </a:lnTo>
                <a:lnTo>
                  <a:pt x="2983920" y="1791603"/>
                </a:lnTo>
                <a:lnTo>
                  <a:pt x="2974307" y="1837657"/>
                </a:lnTo>
                <a:lnTo>
                  <a:pt x="2963303" y="1883185"/>
                </a:lnTo>
                <a:lnTo>
                  <a:pt x="2950931" y="1928163"/>
                </a:lnTo>
                <a:lnTo>
                  <a:pt x="2937215" y="1972568"/>
                </a:lnTo>
                <a:lnTo>
                  <a:pt x="2922177" y="2016376"/>
                </a:lnTo>
                <a:lnTo>
                  <a:pt x="2905841" y="2059563"/>
                </a:lnTo>
                <a:lnTo>
                  <a:pt x="2888231" y="2102107"/>
                </a:lnTo>
                <a:lnTo>
                  <a:pt x="2869369" y="2143984"/>
                </a:lnTo>
                <a:lnTo>
                  <a:pt x="2849280" y="2185171"/>
                </a:lnTo>
                <a:lnTo>
                  <a:pt x="2827987" y="2225644"/>
                </a:lnTo>
                <a:lnTo>
                  <a:pt x="2805512" y="2265380"/>
                </a:lnTo>
                <a:lnTo>
                  <a:pt x="2781880" y="2304356"/>
                </a:lnTo>
                <a:lnTo>
                  <a:pt x="2757113" y="2342547"/>
                </a:lnTo>
                <a:lnTo>
                  <a:pt x="2731235" y="2379932"/>
                </a:lnTo>
                <a:lnTo>
                  <a:pt x="2704270" y="2416486"/>
                </a:lnTo>
                <a:lnTo>
                  <a:pt x="2676241" y="2452187"/>
                </a:lnTo>
                <a:lnTo>
                  <a:pt x="2647171" y="2487010"/>
                </a:lnTo>
                <a:lnTo>
                  <a:pt x="2617083" y="2520932"/>
                </a:lnTo>
                <a:lnTo>
                  <a:pt x="2586002" y="2553931"/>
                </a:lnTo>
                <a:lnTo>
                  <a:pt x="2553949" y="2585982"/>
                </a:lnTo>
                <a:lnTo>
                  <a:pt x="2520950" y="2617063"/>
                </a:lnTo>
                <a:lnTo>
                  <a:pt x="2487026" y="2647149"/>
                </a:lnTo>
                <a:lnTo>
                  <a:pt x="2452202" y="2676218"/>
                </a:lnTo>
                <a:lnTo>
                  <a:pt x="2416500" y="2704246"/>
                </a:lnTo>
                <a:lnTo>
                  <a:pt x="2379945" y="2731210"/>
                </a:lnTo>
                <a:lnTo>
                  <a:pt x="2342559" y="2757087"/>
                </a:lnTo>
                <a:lnTo>
                  <a:pt x="2304366" y="2781852"/>
                </a:lnTo>
                <a:lnTo>
                  <a:pt x="2265390" y="2805484"/>
                </a:lnTo>
                <a:lnTo>
                  <a:pt x="2225653" y="2827957"/>
                </a:lnTo>
                <a:lnTo>
                  <a:pt x="2185179" y="2849250"/>
                </a:lnTo>
                <a:lnTo>
                  <a:pt x="2143991" y="2869338"/>
                </a:lnTo>
                <a:lnTo>
                  <a:pt x="2102113" y="2888199"/>
                </a:lnTo>
                <a:lnTo>
                  <a:pt x="2059569" y="2905808"/>
                </a:lnTo>
                <a:lnTo>
                  <a:pt x="2016380" y="2922143"/>
                </a:lnTo>
                <a:lnTo>
                  <a:pt x="1972572" y="2937180"/>
                </a:lnTo>
                <a:lnTo>
                  <a:pt x="1928167" y="2950896"/>
                </a:lnTo>
                <a:lnTo>
                  <a:pt x="1883188" y="2963268"/>
                </a:lnTo>
                <a:lnTo>
                  <a:pt x="1837659" y="2974271"/>
                </a:lnTo>
                <a:lnTo>
                  <a:pt x="1791604" y="2983883"/>
                </a:lnTo>
                <a:lnTo>
                  <a:pt x="1745045" y="2992081"/>
                </a:lnTo>
                <a:lnTo>
                  <a:pt x="1698007" y="2998840"/>
                </a:lnTo>
                <a:lnTo>
                  <a:pt x="1650512" y="3004138"/>
                </a:lnTo>
                <a:lnTo>
                  <a:pt x="1602584" y="3007951"/>
                </a:lnTo>
                <a:lnTo>
                  <a:pt x="1554246" y="3010256"/>
                </a:lnTo>
                <a:lnTo>
                  <a:pt x="1505521" y="3011030"/>
                </a:lnTo>
                <a:lnTo>
                  <a:pt x="1456797" y="3010256"/>
                </a:lnTo>
                <a:lnTo>
                  <a:pt x="1408459" y="3007951"/>
                </a:lnTo>
                <a:lnTo>
                  <a:pt x="1360530" y="3004138"/>
                </a:lnTo>
                <a:lnTo>
                  <a:pt x="1313036" y="2998840"/>
                </a:lnTo>
                <a:lnTo>
                  <a:pt x="1265997" y="2992081"/>
                </a:lnTo>
                <a:lnTo>
                  <a:pt x="1219439" y="2983883"/>
                </a:lnTo>
                <a:lnTo>
                  <a:pt x="1173384" y="2974271"/>
                </a:lnTo>
                <a:lnTo>
                  <a:pt x="1127856" y="2963268"/>
                </a:lnTo>
                <a:lnTo>
                  <a:pt x="1082878" y="2950896"/>
                </a:lnTo>
                <a:lnTo>
                  <a:pt x="1038473" y="2937180"/>
                </a:lnTo>
                <a:lnTo>
                  <a:pt x="994665" y="2922143"/>
                </a:lnTo>
                <a:lnTo>
                  <a:pt x="951477" y="2905808"/>
                </a:lnTo>
                <a:lnTo>
                  <a:pt x="908933" y="2888199"/>
                </a:lnTo>
                <a:lnTo>
                  <a:pt x="867056" y="2869338"/>
                </a:lnTo>
                <a:lnTo>
                  <a:pt x="825869" y="2849250"/>
                </a:lnTo>
                <a:lnTo>
                  <a:pt x="785395" y="2827957"/>
                </a:lnTo>
                <a:lnTo>
                  <a:pt x="745659" y="2805484"/>
                </a:lnTo>
                <a:lnTo>
                  <a:pt x="706683" y="2781852"/>
                </a:lnTo>
                <a:lnTo>
                  <a:pt x="668491" y="2757087"/>
                </a:lnTo>
                <a:lnTo>
                  <a:pt x="631106" y="2731210"/>
                </a:lnTo>
                <a:lnTo>
                  <a:pt x="594551" y="2704246"/>
                </a:lnTo>
                <a:lnTo>
                  <a:pt x="558850" y="2676218"/>
                </a:lnTo>
                <a:lnTo>
                  <a:pt x="524027" y="2647149"/>
                </a:lnTo>
                <a:lnTo>
                  <a:pt x="490104" y="2617063"/>
                </a:lnTo>
                <a:lnTo>
                  <a:pt x="457105" y="2585982"/>
                </a:lnTo>
                <a:lnTo>
                  <a:pt x="425053" y="2553931"/>
                </a:lnTo>
                <a:lnTo>
                  <a:pt x="393973" y="2520932"/>
                </a:lnTo>
                <a:lnTo>
                  <a:pt x="363886" y="2487010"/>
                </a:lnTo>
                <a:lnTo>
                  <a:pt x="334816" y="2452187"/>
                </a:lnTo>
                <a:lnTo>
                  <a:pt x="306788" y="2416486"/>
                </a:lnTo>
                <a:lnTo>
                  <a:pt x="279823" y="2379932"/>
                </a:lnTo>
                <a:lnTo>
                  <a:pt x="253947" y="2342547"/>
                </a:lnTo>
                <a:lnTo>
                  <a:pt x="229181" y="2304356"/>
                </a:lnTo>
                <a:lnTo>
                  <a:pt x="205549" y="2265380"/>
                </a:lnTo>
                <a:lnTo>
                  <a:pt x="183075" y="2225644"/>
                </a:lnTo>
                <a:lnTo>
                  <a:pt x="161782" y="2185171"/>
                </a:lnTo>
                <a:lnTo>
                  <a:pt x="141693" y="2143984"/>
                </a:lnTo>
                <a:lnTo>
                  <a:pt x="122833" y="2102107"/>
                </a:lnTo>
                <a:lnTo>
                  <a:pt x="105223" y="2059563"/>
                </a:lnTo>
                <a:lnTo>
                  <a:pt x="88888" y="2016376"/>
                </a:lnTo>
                <a:lnTo>
                  <a:pt x="73850" y="1972568"/>
                </a:lnTo>
                <a:lnTo>
                  <a:pt x="60134" y="1928163"/>
                </a:lnTo>
                <a:lnTo>
                  <a:pt x="47762" y="1883185"/>
                </a:lnTo>
                <a:lnTo>
                  <a:pt x="36759" y="1837657"/>
                </a:lnTo>
                <a:lnTo>
                  <a:pt x="27147" y="1791603"/>
                </a:lnTo>
                <a:lnTo>
                  <a:pt x="18949" y="1745044"/>
                </a:lnTo>
                <a:lnTo>
                  <a:pt x="12190" y="1698006"/>
                </a:lnTo>
                <a:lnTo>
                  <a:pt x="6891" y="1650511"/>
                </a:lnTo>
                <a:lnTo>
                  <a:pt x="3078" y="1602583"/>
                </a:lnTo>
                <a:lnTo>
                  <a:pt x="773" y="1554245"/>
                </a:lnTo>
                <a:lnTo>
                  <a:pt x="0" y="1505521"/>
                </a:lnTo>
                <a:lnTo>
                  <a:pt x="773" y="1456797"/>
                </a:lnTo>
                <a:lnTo>
                  <a:pt x="3078" y="1408459"/>
                </a:lnTo>
                <a:lnTo>
                  <a:pt x="6891" y="1360530"/>
                </a:lnTo>
                <a:lnTo>
                  <a:pt x="12190" y="1313036"/>
                </a:lnTo>
                <a:lnTo>
                  <a:pt x="18949" y="1265997"/>
                </a:lnTo>
                <a:lnTo>
                  <a:pt x="27147" y="1219439"/>
                </a:lnTo>
                <a:lnTo>
                  <a:pt x="36759" y="1173384"/>
                </a:lnTo>
                <a:lnTo>
                  <a:pt x="47762" y="1127856"/>
                </a:lnTo>
                <a:lnTo>
                  <a:pt x="60134" y="1082878"/>
                </a:lnTo>
                <a:lnTo>
                  <a:pt x="73850" y="1038473"/>
                </a:lnTo>
                <a:lnTo>
                  <a:pt x="88888" y="994665"/>
                </a:lnTo>
                <a:lnTo>
                  <a:pt x="105223" y="951477"/>
                </a:lnTo>
                <a:lnTo>
                  <a:pt x="122833" y="908933"/>
                </a:lnTo>
                <a:lnTo>
                  <a:pt x="141693" y="867056"/>
                </a:lnTo>
                <a:lnTo>
                  <a:pt x="161782" y="825869"/>
                </a:lnTo>
                <a:lnTo>
                  <a:pt x="183075" y="785395"/>
                </a:lnTo>
                <a:lnTo>
                  <a:pt x="205549" y="745659"/>
                </a:lnTo>
                <a:lnTo>
                  <a:pt x="229181" y="706683"/>
                </a:lnTo>
                <a:lnTo>
                  <a:pt x="253947" y="668491"/>
                </a:lnTo>
                <a:lnTo>
                  <a:pt x="279823" y="631106"/>
                </a:lnTo>
                <a:lnTo>
                  <a:pt x="306788" y="594551"/>
                </a:lnTo>
                <a:lnTo>
                  <a:pt x="334816" y="558850"/>
                </a:lnTo>
                <a:lnTo>
                  <a:pt x="363886" y="524027"/>
                </a:lnTo>
                <a:lnTo>
                  <a:pt x="393973" y="490104"/>
                </a:lnTo>
                <a:lnTo>
                  <a:pt x="425053" y="457105"/>
                </a:lnTo>
                <a:lnTo>
                  <a:pt x="457105" y="425053"/>
                </a:lnTo>
                <a:lnTo>
                  <a:pt x="490104" y="393973"/>
                </a:lnTo>
                <a:lnTo>
                  <a:pt x="524027" y="363886"/>
                </a:lnTo>
                <a:lnTo>
                  <a:pt x="558850" y="334816"/>
                </a:lnTo>
                <a:lnTo>
                  <a:pt x="594551" y="306788"/>
                </a:lnTo>
                <a:lnTo>
                  <a:pt x="631106" y="279823"/>
                </a:lnTo>
                <a:lnTo>
                  <a:pt x="668491" y="253947"/>
                </a:lnTo>
                <a:lnTo>
                  <a:pt x="706683" y="229181"/>
                </a:lnTo>
                <a:lnTo>
                  <a:pt x="745659" y="205549"/>
                </a:lnTo>
                <a:lnTo>
                  <a:pt x="785395" y="183075"/>
                </a:lnTo>
                <a:lnTo>
                  <a:pt x="825869" y="161782"/>
                </a:lnTo>
                <a:lnTo>
                  <a:pt x="867056" y="141693"/>
                </a:lnTo>
                <a:lnTo>
                  <a:pt x="908933" y="122833"/>
                </a:lnTo>
                <a:lnTo>
                  <a:pt x="951477" y="105223"/>
                </a:lnTo>
                <a:lnTo>
                  <a:pt x="994665" y="88888"/>
                </a:lnTo>
                <a:lnTo>
                  <a:pt x="1038473" y="73850"/>
                </a:lnTo>
                <a:lnTo>
                  <a:pt x="1082878" y="60134"/>
                </a:lnTo>
                <a:lnTo>
                  <a:pt x="1127856" y="47762"/>
                </a:lnTo>
                <a:lnTo>
                  <a:pt x="1173384" y="36759"/>
                </a:lnTo>
                <a:lnTo>
                  <a:pt x="1219439" y="27147"/>
                </a:lnTo>
                <a:lnTo>
                  <a:pt x="1265997" y="18949"/>
                </a:lnTo>
                <a:lnTo>
                  <a:pt x="1313036" y="12190"/>
                </a:lnTo>
                <a:lnTo>
                  <a:pt x="1360530" y="6891"/>
                </a:lnTo>
                <a:lnTo>
                  <a:pt x="1408459" y="3078"/>
                </a:lnTo>
                <a:lnTo>
                  <a:pt x="1456797" y="773"/>
                </a:lnTo>
                <a:lnTo>
                  <a:pt x="1505521" y="0"/>
                </a:lnTo>
                <a:lnTo>
                  <a:pt x="1553312" y="744"/>
                </a:lnTo>
                <a:lnTo>
                  <a:pt x="1600732" y="2961"/>
                </a:lnTo>
                <a:lnTo>
                  <a:pt x="1647758" y="6631"/>
                </a:lnTo>
                <a:lnTo>
                  <a:pt x="1694369" y="11730"/>
                </a:lnTo>
                <a:lnTo>
                  <a:pt x="1740543" y="18236"/>
                </a:lnTo>
                <a:lnTo>
                  <a:pt x="1786257" y="26128"/>
                </a:lnTo>
                <a:lnTo>
                  <a:pt x="1831490" y="35383"/>
                </a:lnTo>
                <a:lnTo>
                  <a:pt x="1876219" y="45980"/>
                </a:lnTo>
                <a:lnTo>
                  <a:pt x="1920422" y="57896"/>
                </a:lnTo>
                <a:lnTo>
                  <a:pt x="1964078" y="71109"/>
                </a:lnTo>
                <a:lnTo>
                  <a:pt x="2007164" y="85598"/>
                </a:lnTo>
                <a:lnTo>
                  <a:pt x="2049658" y="101339"/>
                </a:lnTo>
                <a:lnTo>
                  <a:pt x="2091539" y="118312"/>
                </a:lnTo>
                <a:lnTo>
                  <a:pt x="2132783" y="136494"/>
                </a:lnTo>
                <a:lnTo>
                  <a:pt x="2173370" y="155863"/>
                </a:lnTo>
                <a:lnTo>
                  <a:pt x="2213277" y="176396"/>
                </a:lnTo>
                <a:lnTo>
                  <a:pt x="2252481" y="198073"/>
                </a:lnTo>
                <a:lnTo>
                  <a:pt x="2290962" y="220871"/>
                </a:lnTo>
                <a:lnTo>
                  <a:pt x="2328697" y="244767"/>
                </a:lnTo>
                <a:lnTo>
                  <a:pt x="2365663" y="269741"/>
                </a:lnTo>
                <a:lnTo>
                  <a:pt x="2401839" y="295769"/>
                </a:lnTo>
                <a:lnTo>
                  <a:pt x="2437203" y="322830"/>
                </a:lnTo>
                <a:lnTo>
                  <a:pt x="2471733" y="350901"/>
                </a:lnTo>
                <a:lnTo>
                  <a:pt x="2505406" y="379961"/>
                </a:lnTo>
                <a:lnTo>
                  <a:pt x="2538201" y="409988"/>
                </a:lnTo>
                <a:lnTo>
                  <a:pt x="2570095" y="440959"/>
                </a:lnTo>
                <a:lnTo>
                  <a:pt x="2601067" y="472853"/>
                </a:lnTo>
                <a:lnTo>
                  <a:pt x="2631095" y="505647"/>
                </a:lnTo>
                <a:lnTo>
                  <a:pt x="2660156" y="539320"/>
                </a:lnTo>
                <a:lnTo>
                  <a:pt x="2688228" y="573849"/>
                </a:lnTo>
                <a:lnTo>
                  <a:pt x="2715289" y="609212"/>
                </a:lnTo>
                <a:lnTo>
                  <a:pt x="2741318" y="645387"/>
                </a:lnTo>
                <a:lnTo>
                  <a:pt x="2766292" y="682353"/>
                </a:lnTo>
                <a:lnTo>
                  <a:pt x="2790189" y="720087"/>
                </a:lnTo>
                <a:lnTo>
                  <a:pt x="2812988" y="758567"/>
                </a:lnTo>
                <a:lnTo>
                  <a:pt x="2834665" y="797771"/>
                </a:lnTo>
                <a:lnTo>
                  <a:pt x="2855200" y="837677"/>
                </a:lnTo>
                <a:lnTo>
                  <a:pt x="2874569" y="878263"/>
                </a:lnTo>
                <a:lnTo>
                  <a:pt x="2892752" y="919507"/>
                </a:lnTo>
                <a:lnTo>
                  <a:pt x="2909725" y="961387"/>
                </a:lnTo>
                <a:lnTo>
                  <a:pt x="2925467" y="1003881"/>
                </a:lnTo>
                <a:lnTo>
                  <a:pt x="2939956" y="1046967"/>
                </a:lnTo>
                <a:lnTo>
                  <a:pt x="2953170" y="1090622"/>
                </a:lnTo>
                <a:lnTo>
                  <a:pt x="2965086" y="1134825"/>
                </a:lnTo>
                <a:lnTo>
                  <a:pt x="2975683" y="1179554"/>
                </a:lnTo>
                <a:lnTo>
                  <a:pt x="2984938" y="1224786"/>
                </a:lnTo>
                <a:lnTo>
                  <a:pt x="2992831" y="1270500"/>
                </a:lnTo>
                <a:lnTo>
                  <a:pt x="2999337" y="1316673"/>
                </a:lnTo>
                <a:lnTo>
                  <a:pt x="3004436" y="1363284"/>
                </a:lnTo>
                <a:lnTo>
                  <a:pt x="3008106" y="1410310"/>
                </a:lnTo>
                <a:lnTo>
                  <a:pt x="3010324" y="1457730"/>
                </a:lnTo>
                <a:lnTo>
                  <a:pt x="3011068" y="1505521"/>
                </a:lnTo>
                <a:close/>
              </a:path>
            </a:pathLst>
          </a:custGeom>
          <a:ln w="30231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5024421" y="2238028"/>
            <a:ext cx="1306932" cy="1306932"/>
          </a:xfrm>
          <a:custGeom>
            <a:avLst/>
            <a:gdLst/>
            <a:ahLst/>
            <a:cxnLst/>
            <a:rect l="l" t="t" r="r" b="b"/>
            <a:pathLst>
              <a:path w="3011169" h="3011170">
                <a:moveTo>
                  <a:pt x="3011081" y="1505508"/>
                </a:moveTo>
                <a:lnTo>
                  <a:pt x="3010336" y="1553299"/>
                </a:lnTo>
                <a:lnTo>
                  <a:pt x="3008118" y="1600719"/>
                </a:lnTo>
                <a:lnTo>
                  <a:pt x="3004449" y="1647745"/>
                </a:lnTo>
                <a:lnTo>
                  <a:pt x="2999350" y="1694356"/>
                </a:lnTo>
                <a:lnTo>
                  <a:pt x="2992843" y="1740530"/>
                </a:lnTo>
                <a:lnTo>
                  <a:pt x="2984950" y="1786244"/>
                </a:lnTo>
                <a:lnTo>
                  <a:pt x="2975694" y="1831476"/>
                </a:lnTo>
                <a:lnTo>
                  <a:pt x="2965097" y="1876205"/>
                </a:lnTo>
                <a:lnTo>
                  <a:pt x="2953180" y="1920408"/>
                </a:lnTo>
                <a:lnTo>
                  <a:pt x="2939966" y="1964063"/>
                </a:lnTo>
                <a:lnTo>
                  <a:pt x="2925477" y="2007148"/>
                </a:lnTo>
                <a:lnTo>
                  <a:pt x="2909734" y="2049642"/>
                </a:lnTo>
                <a:lnTo>
                  <a:pt x="2892760" y="2091522"/>
                </a:lnTo>
                <a:lnTo>
                  <a:pt x="2874577" y="2132766"/>
                </a:lnTo>
                <a:lnTo>
                  <a:pt x="2855207" y="2173352"/>
                </a:lnTo>
                <a:lnTo>
                  <a:pt x="2834672" y="2213258"/>
                </a:lnTo>
                <a:lnTo>
                  <a:pt x="2812994" y="2252462"/>
                </a:lnTo>
                <a:lnTo>
                  <a:pt x="2790195" y="2290942"/>
                </a:lnTo>
                <a:lnTo>
                  <a:pt x="2766297" y="2328676"/>
                </a:lnTo>
                <a:lnTo>
                  <a:pt x="2741323" y="2365642"/>
                </a:lnTo>
                <a:lnTo>
                  <a:pt x="2715293" y="2401817"/>
                </a:lnTo>
                <a:lnTo>
                  <a:pt x="2688231" y="2437181"/>
                </a:lnTo>
                <a:lnTo>
                  <a:pt x="2660158" y="2471709"/>
                </a:lnTo>
                <a:lnTo>
                  <a:pt x="2631096" y="2505382"/>
                </a:lnTo>
                <a:lnTo>
                  <a:pt x="2601068" y="2538176"/>
                </a:lnTo>
                <a:lnTo>
                  <a:pt x="2570095" y="2570070"/>
                </a:lnTo>
                <a:lnTo>
                  <a:pt x="2538200" y="2601041"/>
                </a:lnTo>
                <a:lnTo>
                  <a:pt x="2505405" y="2631068"/>
                </a:lnTo>
                <a:lnTo>
                  <a:pt x="2471731" y="2660128"/>
                </a:lnTo>
                <a:lnTo>
                  <a:pt x="2437200" y="2688200"/>
                </a:lnTo>
                <a:lnTo>
                  <a:pt x="2401835" y="2715260"/>
                </a:lnTo>
                <a:lnTo>
                  <a:pt x="2365659" y="2741289"/>
                </a:lnTo>
                <a:lnTo>
                  <a:pt x="2328692" y="2766262"/>
                </a:lnTo>
                <a:lnTo>
                  <a:pt x="2290956" y="2790158"/>
                </a:lnTo>
                <a:lnTo>
                  <a:pt x="2252475" y="2812956"/>
                </a:lnTo>
                <a:lnTo>
                  <a:pt x="2213270" y="2834633"/>
                </a:lnTo>
                <a:lnTo>
                  <a:pt x="2173362" y="2855167"/>
                </a:lnTo>
                <a:lnTo>
                  <a:pt x="2132775" y="2874536"/>
                </a:lnTo>
                <a:lnTo>
                  <a:pt x="2091530" y="2892717"/>
                </a:lnTo>
                <a:lnTo>
                  <a:pt x="2049649" y="2909690"/>
                </a:lnTo>
                <a:lnTo>
                  <a:pt x="2007154" y="2925432"/>
                </a:lnTo>
                <a:lnTo>
                  <a:pt x="1964068" y="2939920"/>
                </a:lnTo>
                <a:lnTo>
                  <a:pt x="1920412" y="2953133"/>
                </a:lnTo>
                <a:lnTo>
                  <a:pt x="1876208" y="2965049"/>
                </a:lnTo>
                <a:lnTo>
                  <a:pt x="1831478" y="2975646"/>
                </a:lnTo>
                <a:lnTo>
                  <a:pt x="1786245" y="2984901"/>
                </a:lnTo>
                <a:lnTo>
                  <a:pt x="1740531" y="2992793"/>
                </a:lnTo>
                <a:lnTo>
                  <a:pt x="1694357" y="2999300"/>
                </a:lnTo>
                <a:lnTo>
                  <a:pt x="1647746" y="3004398"/>
                </a:lnTo>
                <a:lnTo>
                  <a:pt x="1600719" y="3008068"/>
                </a:lnTo>
                <a:lnTo>
                  <a:pt x="1553299" y="3010286"/>
                </a:lnTo>
                <a:lnTo>
                  <a:pt x="1505508" y="3011030"/>
                </a:lnTo>
                <a:lnTo>
                  <a:pt x="1456784" y="3010256"/>
                </a:lnTo>
                <a:lnTo>
                  <a:pt x="1408446" y="3007951"/>
                </a:lnTo>
                <a:lnTo>
                  <a:pt x="1360518" y="3004138"/>
                </a:lnTo>
                <a:lnTo>
                  <a:pt x="1313023" y="2998840"/>
                </a:lnTo>
                <a:lnTo>
                  <a:pt x="1265985" y="2992080"/>
                </a:lnTo>
                <a:lnTo>
                  <a:pt x="1219427" y="2983883"/>
                </a:lnTo>
                <a:lnTo>
                  <a:pt x="1173372" y="2974270"/>
                </a:lnTo>
                <a:lnTo>
                  <a:pt x="1127844" y="2963267"/>
                </a:lnTo>
                <a:lnTo>
                  <a:pt x="1082866" y="2950895"/>
                </a:lnTo>
                <a:lnTo>
                  <a:pt x="1038461" y="2937179"/>
                </a:lnTo>
                <a:lnTo>
                  <a:pt x="994654" y="2922142"/>
                </a:lnTo>
                <a:lnTo>
                  <a:pt x="951466" y="2905807"/>
                </a:lnTo>
                <a:lnTo>
                  <a:pt x="908922" y="2888197"/>
                </a:lnTo>
                <a:lnTo>
                  <a:pt x="867045" y="2869336"/>
                </a:lnTo>
                <a:lnTo>
                  <a:pt x="825858" y="2849247"/>
                </a:lnTo>
                <a:lnTo>
                  <a:pt x="785385" y="2827954"/>
                </a:lnTo>
                <a:lnTo>
                  <a:pt x="745649" y="2805480"/>
                </a:lnTo>
                <a:lnTo>
                  <a:pt x="706674" y="2781849"/>
                </a:lnTo>
                <a:lnTo>
                  <a:pt x="668482" y="2757083"/>
                </a:lnTo>
                <a:lnTo>
                  <a:pt x="631097" y="2731206"/>
                </a:lnTo>
                <a:lnTo>
                  <a:pt x="594543" y="2704242"/>
                </a:lnTo>
                <a:lnTo>
                  <a:pt x="558843" y="2676213"/>
                </a:lnTo>
                <a:lnTo>
                  <a:pt x="524020" y="2647144"/>
                </a:lnTo>
                <a:lnTo>
                  <a:pt x="490097" y="2617057"/>
                </a:lnTo>
                <a:lnTo>
                  <a:pt x="457099" y="2585976"/>
                </a:lnTo>
                <a:lnTo>
                  <a:pt x="425047" y="2553924"/>
                </a:lnTo>
                <a:lnTo>
                  <a:pt x="393967" y="2520925"/>
                </a:lnTo>
                <a:lnTo>
                  <a:pt x="363880" y="2487002"/>
                </a:lnTo>
                <a:lnTo>
                  <a:pt x="334811" y="2452179"/>
                </a:lnTo>
                <a:lnTo>
                  <a:pt x="306783" y="2416478"/>
                </a:lnTo>
                <a:lnTo>
                  <a:pt x="279819" y="2379924"/>
                </a:lnTo>
                <a:lnTo>
                  <a:pt x="253943" y="2342539"/>
                </a:lnTo>
                <a:lnTo>
                  <a:pt x="229177" y="2304346"/>
                </a:lnTo>
                <a:lnTo>
                  <a:pt x="205546" y="2265371"/>
                </a:lnTo>
                <a:lnTo>
                  <a:pt x="183072" y="2225634"/>
                </a:lnTo>
                <a:lnTo>
                  <a:pt x="161779" y="2185161"/>
                </a:lnTo>
                <a:lnTo>
                  <a:pt x="141691" y="2143974"/>
                </a:lnTo>
                <a:lnTo>
                  <a:pt x="122830" y="2102096"/>
                </a:lnTo>
                <a:lnTo>
                  <a:pt x="105221" y="2059552"/>
                </a:lnTo>
                <a:lnTo>
                  <a:pt x="88886" y="2016365"/>
                </a:lnTo>
                <a:lnTo>
                  <a:pt x="73849" y="1972557"/>
                </a:lnTo>
                <a:lnTo>
                  <a:pt x="60133" y="1928152"/>
                </a:lnTo>
                <a:lnTo>
                  <a:pt x="47762" y="1883174"/>
                </a:lnTo>
                <a:lnTo>
                  <a:pt x="36758" y="1837645"/>
                </a:lnTo>
                <a:lnTo>
                  <a:pt x="27146" y="1791590"/>
                </a:lnTo>
                <a:lnTo>
                  <a:pt x="18949" y="1745032"/>
                </a:lnTo>
                <a:lnTo>
                  <a:pt x="12189" y="1697994"/>
                </a:lnTo>
                <a:lnTo>
                  <a:pt x="6891" y="1650499"/>
                </a:lnTo>
                <a:lnTo>
                  <a:pt x="3078" y="1602571"/>
                </a:lnTo>
                <a:lnTo>
                  <a:pt x="773" y="1554233"/>
                </a:lnTo>
                <a:lnTo>
                  <a:pt x="0" y="1505508"/>
                </a:lnTo>
                <a:lnTo>
                  <a:pt x="773" y="1456784"/>
                </a:lnTo>
                <a:lnTo>
                  <a:pt x="3078" y="1408446"/>
                </a:lnTo>
                <a:lnTo>
                  <a:pt x="6891" y="1360518"/>
                </a:lnTo>
                <a:lnTo>
                  <a:pt x="12189" y="1313023"/>
                </a:lnTo>
                <a:lnTo>
                  <a:pt x="18949" y="1265985"/>
                </a:lnTo>
                <a:lnTo>
                  <a:pt x="27146" y="1219427"/>
                </a:lnTo>
                <a:lnTo>
                  <a:pt x="36758" y="1173372"/>
                </a:lnTo>
                <a:lnTo>
                  <a:pt x="47762" y="1127844"/>
                </a:lnTo>
                <a:lnTo>
                  <a:pt x="60133" y="1082866"/>
                </a:lnTo>
                <a:lnTo>
                  <a:pt x="73849" y="1038461"/>
                </a:lnTo>
                <a:lnTo>
                  <a:pt x="88886" y="994654"/>
                </a:lnTo>
                <a:lnTo>
                  <a:pt x="105221" y="951466"/>
                </a:lnTo>
                <a:lnTo>
                  <a:pt x="122830" y="908922"/>
                </a:lnTo>
                <a:lnTo>
                  <a:pt x="141691" y="867045"/>
                </a:lnTo>
                <a:lnTo>
                  <a:pt x="161779" y="825858"/>
                </a:lnTo>
                <a:lnTo>
                  <a:pt x="183072" y="785385"/>
                </a:lnTo>
                <a:lnTo>
                  <a:pt x="205546" y="745649"/>
                </a:lnTo>
                <a:lnTo>
                  <a:pt x="229177" y="706674"/>
                </a:lnTo>
                <a:lnTo>
                  <a:pt x="253943" y="668482"/>
                </a:lnTo>
                <a:lnTo>
                  <a:pt x="279819" y="631097"/>
                </a:lnTo>
                <a:lnTo>
                  <a:pt x="306783" y="594543"/>
                </a:lnTo>
                <a:lnTo>
                  <a:pt x="334811" y="558843"/>
                </a:lnTo>
                <a:lnTo>
                  <a:pt x="363880" y="524020"/>
                </a:lnTo>
                <a:lnTo>
                  <a:pt x="393967" y="490097"/>
                </a:lnTo>
                <a:lnTo>
                  <a:pt x="425047" y="457099"/>
                </a:lnTo>
                <a:lnTo>
                  <a:pt x="457099" y="425047"/>
                </a:lnTo>
                <a:lnTo>
                  <a:pt x="490097" y="393967"/>
                </a:lnTo>
                <a:lnTo>
                  <a:pt x="524020" y="363880"/>
                </a:lnTo>
                <a:lnTo>
                  <a:pt x="558843" y="334811"/>
                </a:lnTo>
                <a:lnTo>
                  <a:pt x="594543" y="306783"/>
                </a:lnTo>
                <a:lnTo>
                  <a:pt x="631097" y="279819"/>
                </a:lnTo>
                <a:lnTo>
                  <a:pt x="668482" y="253943"/>
                </a:lnTo>
                <a:lnTo>
                  <a:pt x="706674" y="229177"/>
                </a:lnTo>
                <a:lnTo>
                  <a:pt x="745649" y="205546"/>
                </a:lnTo>
                <a:lnTo>
                  <a:pt x="785385" y="183072"/>
                </a:lnTo>
                <a:lnTo>
                  <a:pt x="825858" y="161779"/>
                </a:lnTo>
                <a:lnTo>
                  <a:pt x="867045" y="141691"/>
                </a:lnTo>
                <a:lnTo>
                  <a:pt x="908922" y="122830"/>
                </a:lnTo>
                <a:lnTo>
                  <a:pt x="951466" y="105221"/>
                </a:lnTo>
                <a:lnTo>
                  <a:pt x="994654" y="88886"/>
                </a:lnTo>
                <a:lnTo>
                  <a:pt x="1038461" y="73849"/>
                </a:lnTo>
                <a:lnTo>
                  <a:pt x="1082866" y="60133"/>
                </a:lnTo>
                <a:lnTo>
                  <a:pt x="1127844" y="47762"/>
                </a:lnTo>
                <a:lnTo>
                  <a:pt x="1173372" y="36758"/>
                </a:lnTo>
                <a:lnTo>
                  <a:pt x="1219427" y="27146"/>
                </a:lnTo>
                <a:lnTo>
                  <a:pt x="1265985" y="18949"/>
                </a:lnTo>
                <a:lnTo>
                  <a:pt x="1313023" y="12189"/>
                </a:lnTo>
                <a:lnTo>
                  <a:pt x="1360518" y="6891"/>
                </a:lnTo>
                <a:lnTo>
                  <a:pt x="1408446" y="3078"/>
                </a:lnTo>
                <a:lnTo>
                  <a:pt x="1456784" y="773"/>
                </a:lnTo>
                <a:lnTo>
                  <a:pt x="1505508" y="0"/>
                </a:lnTo>
                <a:lnTo>
                  <a:pt x="1553299" y="744"/>
                </a:lnTo>
                <a:lnTo>
                  <a:pt x="1600719" y="2961"/>
                </a:lnTo>
                <a:lnTo>
                  <a:pt x="1647746" y="6631"/>
                </a:lnTo>
                <a:lnTo>
                  <a:pt x="1694357" y="11730"/>
                </a:lnTo>
                <a:lnTo>
                  <a:pt x="1740531" y="18236"/>
                </a:lnTo>
                <a:lnTo>
                  <a:pt x="1786245" y="26128"/>
                </a:lnTo>
                <a:lnTo>
                  <a:pt x="1831478" y="35383"/>
                </a:lnTo>
                <a:lnTo>
                  <a:pt x="1876208" y="45979"/>
                </a:lnTo>
                <a:lnTo>
                  <a:pt x="1920412" y="57895"/>
                </a:lnTo>
                <a:lnTo>
                  <a:pt x="1964068" y="71108"/>
                </a:lnTo>
                <a:lnTo>
                  <a:pt x="2007154" y="85596"/>
                </a:lnTo>
                <a:lnTo>
                  <a:pt x="2049649" y="101337"/>
                </a:lnTo>
                <a:lnTo>
                  <a:pt x="2091530" y="118310"/>
                </a:lnTo>
                <a:lnTo>
                  <a:pt x="2132775" y="136491"/>
                </a:lnTo>
                <a:lnTo>
                  <a:pt x="2173362" y="155860"/>
                </a:lnTo>
                <a:lnTo>
                  <a:pt x="2213270" y="176394"/>
                </a:lnTo>
                <a:lnTo>
                  <a:pt x="2252475" y="198070"/>
                </a:lnTo>
                <a:lnTo>
                  <a:pt x="2290956" y="220867"/>
                </a:lnTo>
                <a:lnTo>
                  <a:pt x="2328692" y="244764"/>
                </a:lnTo>
                <a:lnTo>
                  <a:pt x="2365659" y="269737"/>
                </a:lnTo>
                <a:lnTo>
                  <a:pt x="2401835" y="295764"/>
                </a:lnTo>
                <a:lnTo>
                  <a:pt x="2437200" y="322825"/>
                </a:lnTo>
                <a:lnTo>
                  <a:pt x="2471731" y="350896"/>
                </a:lnTo>
                <a:lnTo>
                  <a:pt x="2505405" y="379956"/>
                </a:lnTo>
                <a:lnTo>
                  <a:pt x="2538200" y="409982"/>
                </a:lnTo>
                <a:lnTo>
                  <a:pt x="2570095" y="440953"/>
                </a:lnTo>
                <a:lnTo>
                  <a:pt x="2601068" y="472846"/>
                </a:lnTo>
                <a:lnTo>
                  <a:pt x="2631096" y="505640"/>
                </a:lnTo>
                <a:lnTo>
                  <a:pt x="2660158" y="539312"/>
                </a:lnTo>
                <a:lnTo>
                  <a:pt x="2688231" y="573841"/>
                </a:lnTo>
                <a:lnTo>
                  <a:pt x="2715293" y="609204"/>
                </a:lnTo>
                <a:lnTo>
                  <a:pt x="2741323" y="645379"/>
                </a:lnTo>
                <a:lnTo>
                  <a:pt x="2766297" y="682344"/>
                </a:lnTo>
                <a:lnTo>
                  <a:pt x="2790195" y="720078"/>
                </a:lnTo>
                <a:lnTo>
                  <a:pt x="2812994" y="758558"/>
                </a:lnTo>
                <a:lnTo>
                  <a:pt x="2834672" y="797761"/>
                </a:lnTo>
                <a:lnTo>
                  <a:pt x="2855207" y="837667"/>
                </a:lnTo>
                <a:lnTo>
                  <a:pt x="2874577" y="878253"/>
                </a:lnTo>
                <a:lnTo>
                  <a:pt x="2892760" y="919497"/>
                </a:lnTo>
                <a:lnTo>
                  <a:pt x="2909734" y="961376"/>
                </a:lnTo>
                <a:lnTo>
                  <a:pt x="2925477" y="1003870"/>
                </a:lnTo>
                <a:lnTo>
                  <a:pt x="2939966" y="1046955"/>
                </a:lnTo>
                <a:lnTo>
                  <a:pt x="2953180" y="1090610"/>
                </a:lnTo>
                <a:lnTo>
                  <a:pt x="2965097" y="1134813"/>
                </a:lnTo>
                <a:lnTo>
                  <a:pt x="2975694" y="1179541"/>
                </a:lnTo>
                <a:lnTo>
                  <a:pt x="2984950" y="1224774"/>
                </a:lnTo>
                <a:lnTo>
                  <a:pt x="2992843" y="1270487"/>
                </a:lnTo>
                <a:lnTo>
                  <a:pt x="2999350" y="1316661"/>
                </a:lnTo>
                <a:lnTo>
                  <a:pt x="3004449" y="1363271"/>
                </a:lnTo>
                <a:lnTo>
                  <a:pt x="3008118" y="1410298"/>
                </a:lnTo>
                <a:lnTo>
                  <a:pt x="3010336" y="1457717"/>
                </a:lnTo>
                <a:lnTo>
                  <a:pt x="3011081" y="1505508"/>
                </a:lnTo>
                <a:close/>
              </a:path>
            </a:pathLst>
          </a:custGeom>
          <a:ln w="3023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 txBox="1"/>
          <p:nvPr/>
        </p:nvSpPr>
        <p:spPr>
          <a:xfrm>
            <a:off x="5458906" y="3406571"/>
            <a:ext cx="324390" cy="383748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2452" spc="-72" dirty="0">
                <a:solidFill>
                  <a:srgbClr val="0000FF"/>
                </a:solidFill>
                <a:latin typeface="DejaVu Sans"/>
                <a:cs typeface="DejaVu Sans"/>
              </a:rPr>
              <a:t>B</a:t>
            </a:r>
            <a:r>
              <a:rPr sz="2539" spc="-133" baseline="-12108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539" baseline="-1210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04000" y="2160059"/>
            <a:ext cx="324390" cy="383748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2452" spc="-72" dirty="0">
                <a:solidFill>
                  <a:srgbClr val="008E00"/>
                </a:solidFill>
                <a:latin typeface="DejaVu Sans"/>
                <a:cs typeface="DejaVu Sans"/>
              </a:rPr>
              <a:t>B</a:t>
            </a:r>
            <a:r>
              <a:rPr sz="2539" spc="-133" baseline="-12108" dirty="0">
                <a:solidFill>
                  <a:srgbClr val="008E00"/>
                </a:solidFill>
                <a:latin typeface="Arial"/>
                <a:cs typeface="Arial"/>
              </a:rPr>
              <a:t>1</a:t>
            </a:r>
            <a:endParaRPr sz="2539" baseline="-12108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 idx="4294967295"/>
          </p:nvPr>
        </p:nvSpPr>
        <p:spPr>
          <a:xfrm>
            <a:off x="6660886" y="2127589"/>
            <a:ext cx="324115" cy="383748"/>
          </a:xfrm>
          <a:prstGeom prst="rect">
            <a:avLst/>
          </a:prstGeom>
        </p:spPr>
        <p:txBody>
          <a:bodyPr vert="horz" wrap="square" lIns="0" tIns="6339" rIns="0" bIns="0" rtlCol="0" anchor="b" anchorCtr="0">
            <a:spAutoFit/>
          </a:bodyPr>
          <a:lstStyle/>
          <a:p>
            <a:pPr marL="5512">
              <a:spcBef>
                <a:spcPts val="49"/>
              </a:spcBef>
            </a:pPr>
            <a:r>
              <a:rPr sz="2452" spc="-72" dirty="0">
                <a:solidFill>
                  <a:srgbClr val="FF00FF"/>
                </a:solidFill>
                <a:latin typeface="DejaVu Sans"/>
                <a:cs typeface="DejaVu Sans"/>
              </a:rPr>
              <a:t>B</a:t>
            </a:r>
            <a:r>
              <a:rPr sz="2539" spc="-133" baseline="-12108" dirty="0">
                <a:solidFill>
                  <a:srgbClr val="FF00FF"/>
                </a:solidFill>
                <a:latin typeface="Arial"/>
                <a:cs typeface="Arial"/>
              </a:rPr>
              <a:t>2</a:t>
            </a:r>
            <a:endParaRPr sz="2539" baseline="-12108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39" y="3639337"/>
            <a:ext cx="3307969" cy="1045660"/>
          </a:xfrm>
          <a:prstGeom prst="rect">
            <a:avLst/>
          </a:prstGeom>
        </p:spPr>
      </p:pic>
      <p:sp>
        <p:nvSpPr>
          <p:cNvPr id="19" name="object 2"/>
          <p:cNvSpPr txBox="1">
            <a:spLocks/>
          </p:cNvSpPr>
          <p:nvPr/>
        </p:nvSpPr>
        <p:spPr>
          <a:xfrm>
            <a:off x="209020" y="715725"/>
            <a:ext cx="5264508" cy="316125"/>
          </a:xfrm>
          <a:prstGeom prst="rect">
            <a:avLst/>
          </a:prstGeom>
        </p:spPr>
        <p:txBody>
          <a:bodyPr vert="horz" wrap="square" lIns="0" tIns="8268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6615">
              <a:spcBef>
                <a:spcPts val="65"/>
              </a:spcBef>
              <a:tabLst>
                <a:tab pos="1146262" algn="l"/>
                <a:tab pos="2017698" algn="l"/>
                <a:tab pos="3113690" algn="l"/>
              </a:tabLst>
            </a:pPr>
            <a:r>
              <a:rPr lang="en-US" sz="2000" kern="0" dirty="0">
                <a:latin typeface="Arial" charset="0"/>
                <a:ea typeface="+mn-ea"/>
                <a:cs typeface="+mn-cs"/>
              </a:rPr>
              <a:t>Where did </a:t>
            </a:r>
            <a:r>
              <a:rPr lang="en-US" sz="2000" kern="0" dirty="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M</a:t>
            </a:r>
            <a:r>
              <a:rPr lang="en-US" sz="2000" kern="0" dirty="0">
                <a:latin typeface="Arial" charset="0"/>
                <a:ea typeface="+mn-ea"/>
                <a:cs typeface="+mn-cs"/>
              </a:rPr>
              <a:t> come from?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6" y="1151378"/>
            <a:ext cx="3350761" cy="245762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7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179" y="1482800"/>
            <a:ext cx="2225433" cy="22356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020" y="698500"/>
            <a:ext cx="2541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615">
              <a:spcBef>
                <a:spcPts val="65"/>
              </a:spcBef>
              <a:tabLst>
                <a:tab pos="1146262" algn="l"/>
                <a:tab pos="2017698" algn="l"/>
                <a:tab pos="3113690" algn="l"/>
              </a:tabLst>
            </a:pPr>
            <a:r>
              <a:rPr lang="en-US" sz="2000" kern="0" dirty="0"/>
              <a:t>Can we improve </a:t>
            </a:r>
            <a:r>
              <a:rPr lang="en-US" sz="2000" kern="0" dirty="0">
                <a:solidFill>
                  <a:srgbClr val="FF0000"/>
                </a:solidFill>
              </a:rPr>
              <a:t>M </a:t>
            </a:r>
            <a:r>
              <a:rPr lang="en-US" sz="2000" kern="0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" y="1259359"/>
            <a:ext cx="4315809" cy="28733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0" name="Down Arrow 9"/>
          <p:cNvSpPr/>
          <p:nvPr/>
        </p:nvSpPr>
        <p:spPr bwMode="auto">
          <a:xfrm>
            <a:off x="5714645" y="1316280"/>
            <a:ext cx="444500" cy="518641"/>
          </a:xfrm>
          <a:prstGeom prst="down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5714645" y="3354870"/>
            <a:ext cx="444500" cy="518641"/>
          </a:xfrm>
          <a:prstGeom prst="down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735093" y="3873479"/>
            <a:ext cx="889000" cy="17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1167" b="1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de-DE" sz="875" b="1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out</a:t>
            </a:r>
            <a:endParaRPr lang="de-DE" sz="1167" b="1" kern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5759848" y="1099776"/>
            <a:ext cx="889000" cy="17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1167" b="1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de-DE" sz="875" b="1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out</a:t>
            </a:r>
            <a:endParaRPr lang="de-DE" sz="1167" b="1" kern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6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2010" y="1411288"/>
            <a:ext cx="2689490" cy="6904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6615">
              <a:spcBef>
                <a:spcPts val="70"/>
              </a:spcBef>
              <a:tabLst>
                <a:tab pos="1089047" algn="l"/>
              </a:tabLst>
            </a:pPr>
            <a:r>
              <a:rPr sz="1537" spc="-44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Metaphor</a:t>
            </a:r>
            <a:r>
              <a:rPr sz="1537" spc="-44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1537" spc="-4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Credit approval</a:t>
            </a:r>
          </a:p>
          <a:p>
            <a:pPr>
              <a:lnSpc>
                <a:spcPct val="100000"/>
              </a:lnSpc>
            </a:pPr>
            <a:endParaRPr sz="1354" dirty="0">
              <a:latin typeface="Times New Roman"/>
              <a:cs typeface="Times New Roman"/>
            </a:endParaRPr>
          </a:p>
          <a:p>
            <a:pPr marL="6615"/>
            <a:r>
              <a:rPr sz="1537" spc="-44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</a:t>
            </a:r>
            <a:r>
              <a:rPr lang="de-DE" sz="1537" spc="-4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537" spc="-4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 information: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0373" y="2222501"/>
            <a:ext cx="1301750" cy="178267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404796" marR="401820" indent="1323" algn="ctr">
              <a:lnSpc>
                <a:spcPct val="107800"/>
              </a:lnSpc>
              <a:spcBef>
                <a:spcPts val="52"/>
              </a:spcBef>
            </a:pPr>
            <a:r>
              <a:rPr sz="1537" i="1" spc="-73" dirty="0">
                <a:latin typeface="Times New Roman"/>
                <a:cs typeface="Times New Roman"/>
              </a:rPr>
              <a:t>age  </a:t>
            </a:r>
            <a:r>
              <a:rPr sz="1537" i="1" spc="-67" dirty="0">
                <a:latin typeface="Times New Roman"/>
                <a:cs typeface="Times New Roman"/>
              </a:rPr>
              <a:t>gender</a:t>
            </a:r>
            <a:endParaRPr sz="1537" dirty="0">
              <a:latin typeface="Times New Roman"/>
              <a:cs typeface="Times New Roman"/>
            </a:endParaRPr>
          </a:p>
          <a:p>
            <a:pPr marL="6284" marR="2646" algn="ctr">
              <a:lnSpc>
                <a:spcPct val="108100"/>
              </a:lnSpc>
            </a:pPr>
            <a:r>
              <a:rPr sz="1537" i="1" spc="-73" dirty="0">
                <a:latin typeface="Times New Roman"/>
                <a:cs typeface="Times New Roman"/>
              </a:rPr>
              <a:t>annual </a:t>
            </a:r>
            <a:r>
              <a:rPr sz="1537" i="1" spc="-91" dirty="0">
                <a:latin typeface="Times New Roman"/>
                <a:cs typeface="Times New Roman"/>
              </a:rPr>
              <a:t>salary  years </a:t>
            </a:r>
            <a:r>
              <a:rPr sz="1537" i="1" spc="-73" dirty="0">
                <a:latin typeface="Times New Roman"/>
                <a:cs typeface="Times New Roman"/>
              </a:rPr>
              <a:t>in </a:t>
            </a:r>
            <a:r>
              <a:rPr sz="1537" i="1" spc="-37" dirty="0">
                <a:latin typeface="Times New Roman"/>
                <a:cs typeface="Times New Roman"/>
              </a:rPr>
              <a:t>reside</a:t>
            </a:r>
            <a:r>
              <a:rPr lang="de-DE" sz="1537" i="1" spc="-37" dirty="0">
                <a:latin typeface="Times New Roman"/>
                <a:cs typeface="Times New Roman"/>
              </a:rPr>
              <a:t>nc</a:t>
            </a:r>
            <a:r>
              <a:rPr sz="1537" i="1" spc="-39" dirty="0">
                <a:latin typeface="Times New Roman"/>
                <a:cs typeface="Times New Roman"/>
              </a:rPr>
              <a:t>e  </a:t>
            </a:r>
            <a:r>
              <a:rPr sz="1537" i="1" spc="-91" dirty="0">
                <a:latin typeface="Times New Roman"/>
                <a:cs typeface="Times New Roman"/>
              </a:rPr>
              <a:t>years </a:t>
            </a:r>
            <a:r>
              <a:rPr sz="1537" i="1" spc="-73" dirty="0">
                <a:latin typeface="Times New Roman"/>
                <a:cs typeface="Times New Roman"/>
              </a:rPr>
              <a:t>in</a:t>
            </a:r>
            <a:r>
              <a:rPr sz="1537" i="1" spc="-57" dirty="0">
                <a:latin typeface="Times New Roman"/>
                <a:cs typeface="Times New Roman"/>
              </a:rPr>
              <a:t> </a:t>
            </a:r>
            <a:r>
              <a:rPr sz="1537" i="1" spc="-59" dirty="0">
                <a:latin typeface="Times New Roman"/>
                <a:cs typeface="Times New Roman"/>
              </a:rPr>
              <a:t>job</a:t>
            </a:r>
            <a:endParaRPr sz="1537" dirty="0">
              <a:latin typeface="Times New Roman"/>
              <a:cs typeface="Times New Roman"/>
            </a:endParaRPr>
          </a:p>
          <a:p>
            <a:pPr algn="ctr">
              <a:spcBef>
                <a:spcPts val="148"/>
              </a:spcBef>
            </a:pPr>
            <a:r>
              <a:rPr sz="1537" i="1" spc="-7" dirty="0">
                <a:latin typeface="Times New Roman"/>
                <a:cs typeface="Times New Roman"/>
              </a:rPr>
              <a:t> </a:t>
            </a:r>
            <a:r>
              <a:rPr sz="1537" i="1" spc="-13" dirty="0">
                <a:latin typeface="Times New Roman"/>
                <a:cs typeface="Times New Roman"/>
              </a:rPr>
              <a:t>current</a:t>
            </a:r>
            <a:r>
              <a:rPr sz="1537" i="1" spc="78" dirty="0">
                <a:latin typeface="Times New Roman"/>
                <a:cs typeface="Times New Roman"/>
              </a:rPr>
              <a:t> </a:t>
            </a:r>
            <a:r>
              <a:rPr sz="1537" i="1" spc="-21" dirty="0">
                <a:latin typeface="Times New Roman"/>
                <a:cs typeface="Times New Roman"/>
              </a:rPr>
              <a:t>debt</a:t>
            </a:r>
            <a:endParaRPr sz="1537" dirty="0">
              <a:latin typeface="Times New Roman"/>
              <a:cs typeface="Times New Roman"/>
            </a:endParaRPr>
          </a:p>
          <a:p>
            <a:pPr marR="29103" algn="ctr">
              <a:spcBef>
                <a:spcPts val="146"/>
              </a:spcBef>
            </a:pPr>
            <a:r>
              <a:rPr sz="1537" spc="-59" dirty="0">
                <a:latin typeface="DejaVu Sans"/>
                <a:cs typeface="DejaVu Sans"/>
              </a:rPr>
              <a:t>··</a:t>
            </a:r>
            <a:r>
              <a:rPr sz="1537" spc="-409" dirty="0">
                <a:latin typeface="DejaVu Sans"/>
                <a:cs typeface="DejaVu Sans"/>
              </a:rPr>
              <a:t> </a:t>
            </a:r>
            <a:r>
              <a:rPr sz="1537" spc="-59" dirty="0">
                <a:latin typeface="DejaVu Sans"/>
                <a:cs typeface="DejaVu Sans"/>
              </a:rPr>
              <a:t>·</a:t>
            </a:r>
            <a:endParaRPr sz="1537" dirty="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4411" y="2222501"/>
            <a:ext cx="616479" cy="1790053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134270" marR="2646" indent="-127987">
              <a:lnSpc>
                <a:spcPct val="107800"/>
              </a:lnSpc>
              <a:spcBef>
                <a:spcPts val="52"/>
              </a:spcBef>
            </a:pPr>
            <a:r>
              <a:rPr sz="1537" i="1" spc="-70" dirty="0">
                <a:latin typeface="Times New Roman"/>
                <a:cs typeface="Times New Roman"/>
              </a:rPr>
              <a:t>23 </a:t>
            </a:r>
            <a:r>
              <a:rPr sz="1537" i="1" spc="-91" dirty="0">
                <a:latin typeface="Times New Roman"/>
                <a:cs typeface="Times New Roman"/>
              </a:rPr>
              <a:t>years  </a:t>
            </a:r>
            <a:r>
              <a:rPr sz="1537" i="1" spc="-59" dirty="0">
                <a:latin typeface="Times New Roman"/>
                <a:cs typeface="Times New Roman"/>
              </a:rPr>
              <a:t>male</a:t>
            </a:r>
            <a:endParaRPr sz="1537" dirty="0">
              <a:latin typeface="Times New Roman"/>
              <a:cs typeface="Times New Roman"/>
            </a:endParaRPr>
          </a:p>
          <a:p>
            <a:pPr marL="15874">
              <a:spcBef>
                <a:spcPts val="148"/>
              </a:spcBef>
            </a:pPr>
            <a:r>
              <a:rPr sz="1537" i="1" spc="-59" dirty="0">
                <a:latin typeface="Times New Roman"/>
                <a:cs typeface="Times New Roman"/>
              </a:rPr>
              <a:t>$30,000</a:t>
            </a:r>
            <a:endParaRPr sz="1537" dirty="0">
              <a:latin typeface="Times New Roman"/>
              <a:cs typeface="Times New Roman"/>
            </a:endParaRPr>
          </a:p>
          <a:p>
            <a:pPr marL="84994">
              <a:spcBef>
                <a:spcPts val="151"/>
              </a:spcBef>
            </a:pPr>
            <a:r>
              <a:rPr sz="1537" i="1" spc="-70" dirty="0">
                <a:latin typeface="Times New Roman"/>
                <a:cs typeface="Times New Roman"/>
              </a:rPr>
              <a:t>1</a:t>
            </a:r>
            <a:r>
              <a:rPr sz="1537" i="1" spc="39" dirty="0">
                <a:latin typeface="Times New Roman"/>
                <a:cs typeface="Times New Roman"/>
              </a:rPr>
              <a:t> </a:t>
            </a:r>
            <a:r>
              <a:rPr sz="1537" i="1" spc="-99" dirty="0">
                <a:latin typeface="Times New Roman"/>
                <a:cs typeface="Times New Roman"/>
              </a:rPr>
              <a:t>year</a:t>
            </a:r>
            <a:endParaRPr sz="1537" dirty="0">
              <a:latin typeface="Times New Roman"/>
              <a:cs typeface="Times New Roman"/>
            </a:endParaRPr>
          </a:p>
          <a:p>
            <a:pPr marL="84994">
              <a:spcBef>
                <a:spcPts val="148"/>
              </a:spcBef>
            </a:pPr>
            <a:r>
              <a:rPr sz="1537" i="1" spc="-70" dirty="0">
                <a:latin typeface="Times New Roman"/>
                <a:cs typeface="Times New Roman"/>
              </a:rPr>
              <a:t>1</a:t>
            </a:r>
            <a:r>
              <a:rPr sz="1537" i="1" spc="39" dirty="0">
                <a:latin typeface="Times New Roman"/>
                <a:cs typeface="Times New Roman"/>
              </a:rPr>
              <a:t> </a:t>
            </a:r>
            <a:r>
              <a:rPr sz="1537" i="1" spc="-99" dirty="0">
                <a:latin typeface="Times New Roman"/>
                <a:cs typeface="Times New Roman"/>
              </a:rPr>
              <a:t>year</a:t>
            </a:r>
            <a:endParaRPr sz="1537" dirty="0">
              <a:latin typeface="Times New Roman"/>
              <a:cs typeface="Times New Roman"/>
            </a:endParaRPr>
          </a:p>
          <a:p>
            <a:pPr marL="15874">
              <a:spcBef>
                <a:spcPts val="151"/>
              </a:spcBef>
            </a:pPr>
            <a:r>
              <a:rPr sz="1537" i="1" spc="-59" dirty="0">
                <a:latin typeface="Times New Roman"/>
                <a:cs typeface="Times New Roman"/>
              </a:rPr>
              <a:t>$15,000</a:t>
            </a:r>
            <a:endParaRPr sz="1537" dirty="0">
              <a:latin typeface="Times New Roman"/>
              <a:cs typeface="Times New Roman"/>
            </a:endParaRPr>
          </a:p>
          <a:p>
            <a:pPr marR="29103" algn="ctr">
              <a:spcBef>
                <a:spcPts val="143"/>
              </a:spcBef>
            </a:pPr>
            <a:r>
              <a:rPr sz="1537" spc="-59" dirty="0">
                <a:latin typeface="DejaVu Sans"/>
                <a:cs typeface="DejaVu Sans"/>
              </a:rPr>
              <a:t>··</a:t>
            </a:r>
            <a:r>
              <a:rPr sz="1537" spc="-412" dirty="0">
                <a:latin typeface="DejaVu Sans"/>
                <a:cs typeface="DejaVu Sans"/>
              </a:rPr>
              <a:t> </a:t>
            </a:r>
            <a:r>
              <a:rPr sz="1537" spc="-59" dirty="0">
                <a:latin typeface="DejaVu Sans"/>
                <a:cs typeface="DejaVu Sans"/>
              </a:rPr>
              <a:t>·</a:t>
            </a:r>
            <a:endParaRPr sz="1537" dirty="0"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6878" y="2247948"/>
            <a:ext cx="2966244" cy="1774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09" dirty="0"/>
          </a:p>
        </p:txBody>
      </p:sp>
      <p:sp>
        <p:nvSpPr>
          <p:cNvPr id="7" name="object 7"/>
          <p:cNvSpPr txBox="1"/>
          <p:nvPr/>
        </p:nvSpPr>
        <p:spPr>
          <a:xfrm>
            <a:off x="422010" y="4133056"/>
            <a:ext cx="1736990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spc="-4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Approve </a:t>
            </a:r>
            <a:r>
              <a:rPr lang="de-DE" sz="1537" spc="-4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537" spc="-44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redit</a:t>
            </a:r>
            <a:r>
              <a:rPr sz="1537" spc="-4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101991" y="500831"/>
            <a:ext cx="6019800" cy="50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sz="1583" kern="0" dirty="0"/>
          </a:p>
          <a:p>
            <a:r>
              <a:rPr lang="en-US" sz="2000" kern="0" dirty="0"/>
              <a:t>The Components of Learning</a:t>
            </a:r>
            <a:endParaRPr lang="de-DE" sz="20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6967" y="1465082"/>
            <a:ext cx="2477548" cy="519211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667" spc="2" dirty="0">
                <a:latin typeface="+mn-lt"/>
                <a:cs typeface="Times New Roman"/>
              </a:rPr>
              <a:t>Instead </a:t>
            </a:r>
            <a:r>
              <a:rPr sz="1667" spc="15" dirty="0">
                <a:latin typeface="+mn-lt"/>
                <a:cs typeface="Times New Roman"/>
              </a:rPr>
              <a:t>of </a:t>
            </a:r>
            <a:r>
              <a:rPr sz="1667" spc="35" dirty="0">
                <a:latin typeface="+mn-lt"/>
                <a:cs typeface="Times New Roman"/>
              </a:rPr>
              <a:t>the </a:t>
            </a:r>
            <a:r>
              <a:rPr sz="1667" spc="-6" dirty="0">
                <a:latin typeface="+mn-lt"/>
                <a:cs typeface="Times New Roman"/>
              </a:rPr>
              <a:t>whole </a:t>
            </a:r>
            <a:r>
              <a:rPr sz="1667" spc="15" dirty="0">
                <a:latin typeface="+mn-lt"/>
                <a:cs typeface="Times New Roman"/>
              </a:rPr>
              <a:t>input </a:t>
            </a:r>
            <a:r>
              <a:rPr sz="1667" spc="46" dirty="0">
                <a:latin typeface="+mn-lt"/>
                <a:cs typeface="Times New Roman"/>
              </a:rPr>
              <a:t>spa</a:t>
            </a:r>
            <a:r>
              <a:rPr lang="de-DE" sz="1667" spc="-139" dirty="0">
                <a:latin typeface="+mn-lt"/>
                <a:cs typeface="Times New Roman"/>
              </a:rPr>
              <a:t>c</a:t>
            </a:r>
            <a:r>
              <a:rPr sz="1667" spc="35" dirty="0">
                <a:latin typeface="+mn-lt"/>
                <a:cs typeface="Times New Roman"/>
              </a:rPr>
              <a:t>e,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967" y="2319177"/>
            <a:ext cx="2922533" cy="519211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667" spc="-9" dirty="0">
                <a:latin typeface="+mn-lt"/>
                <a:cs typeface="Times New Roman"/>
              </a:rPr>
              <a:t>we </a:t>
            </a:r>
            <a:r>
              <a:rPr lang="de-DE" sz="1667" spc="-9" dirty="0">
                <a:latin typeface="+mn-lt"/>
                <a:cs typeface="Times New Roman"/>
              </a:rPr>
              <a:t>c</a:t>
            </a:r>
            <a:r>
              <a:rPr sz="1667" spc="17" dirty="0" err="1">
                <a:latin typeface="+mn-lt"/>
                <a:cs typeface="Times New Roman"/>
              </a:rPr>
              <a:t>onsider</a:t>
            </a:r>
            <a:r>
              <a:rPr sz="1667" spc="17" dirty="0">
                <a:latin typeface="+mn-lt"/>
                <a:cs typeface="Times New Roman"/>
              </a:rPr>
              <a:t> </a:t>
            </a:r>
            <a:r>
              <a:rPr sz="1667" spc="-23" dirty="0">
                <a:latin typeface="+mn-lt"/>
                <a:cs typeface="Times New Roman"/>
              </a:rPr>
              <a:t>a </a:t>
            </a:r>
            <a:r>
              <a:rPr lang="de-DE" sz="1667" spc="-23" dirty="0">
                <a:latin typeface="+mn-lt"/>
                <a:cs typeface="Times New Roman"/>
              </a:rPr>
              <a:t>fi</a:t>
            </a:r>
            <a:r>
              <a:rPr sz="1667" spc="82" dirty="0" err="1">
                <a:latin typeface="+mn-lt"/>
                <a:cs typeface="Times New Roman"/>
              </a:rPr>
              <a:t>nite</a:t>
            </a:r>
            <a:r>
              <a:rPr sz="1667" spc="82" dirty="0">
                <a:latin typeface="+mn-lt"/>
                <a:cs typeface="Times New Roman"/>
              </a:rPr>
              <a:t> </a:t>
            </a:r>
            <a:r>
              <a:rPr sz="1667" spc="28" dirty="0">
                <a:latin typeface="+mn-lt"/>
                <a:cs typeface="Times New Roman"/>
              </a:rPr>
              <a:t>set </a:t>
            </a:r>
            <a:r>
              <a:rPr sz="1667" spc="15" dirty="0">
                <a:latin typeface="+mn-lt"/>
                <a:cs typeface="Times New Roman"/>
              </a:rPr>
              <a:t>of input</a:t>
            </a:r>
            <a:r>
              <a:rPr sz="1667" spc="85" dirty="0">
                <a:latin typeface="+mn-lt"/>
                <a:cs typeface="Times New Roman"/>
              </a:rPr>
              <a:t> </a:t>
            </a:r>
            <a:r>
              <a:rPr sz="1667" spc="17" dirty="0">
                <a:latin typeface="+mn-lt"/>
                <a:cs typeface="Times New Roman"/>
              </a:rPr>
              <a:t>points,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309" y="3185913"/>
            <a:ext cx="3241110" cy="519211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  <a:tabLst>
                <a:tab pos="1629813" algn="l"/>
              </a:tabLst>
            </a:pPr>
            <a:r>
              <a:rPr sz="1667" dirty="0">
                <a:latin typeface="+mn-lt"/>
                <a:cs typeface="Times New Roman"/>
              </a:rPr>
              <a:t>and </a:t>
            </a:r>
            <a:r>
              <a:rPr lang="de-DE" sz="1667" dirty="0">
                <a:latin typeface="+mn-lt"/>
                <a:cs typeface="Times New Roman"/>
              </a:rPr>
              <a:t>c</a:t>
            </a:r>
            <a:r>
              <a:rPr sz="1667" spc="76" dirty="0" err="1">
                <a:latin typeface="+mn-lt"/>
                <a:cs typeface="Times New Roman"/>
              </a:rPr>
              <a:t>ount</a:t>
            </a:r>
            <a:r>
              <a:rPr sz="1667" spc="76" dirty="0">
                <a:latin typeface="+mn-lt"/>
                <a:cs typeface="Times New Roman"/>
              </a:rPr>
              <a:t> </a:t>
            </a:r>
            <a:r>
              <a:rPr sz="1667" spc="35" dirty="0">
                <a:latin typeface="+mn-lt"/>
                <a:cs typeface="Times New Roman"/>
              </a:rPr>
              <a:t>the</a:t>
            </a:r>
            <a:r>
              <a:rPr sz="1667" spc="-27" dirty="0">
                <a:latin typeface="+mn-lt"/>
                <a:cs typeface="Times New Roman"/>
              </a:rPr>
              <a:t> </a:t>
            </a:r>
            <a:r>
              <a:rPr sz="1667" spc="15" dirty="0">
                <a:latin typeface="+mn-lt"/>
                <a:cs typeface="Times New Roman"/>
              </a:rPr>
              <a:t>number</a:t>
            </a:r>
            <a:r>
              <a:rPr sz="1667" spc="102" dirty="0">
                <a:latin typeface="+mn-lt"/>
                <a:cs typeface="Times New Roman"/>
              </a:rPr>
              <a:t> </a:t>
            </a:r>
            <a:r>
              <a:rPr sz="1667" spc="15" dirty="0">
                <a:latin typeface="+mn-lt"/>
                <a:cs typeface="Times New Roman"/>
              </a:rPr>
              <a:t>of	</a:t>
            </a:r>
            <a:r>
              <a:rPr sz="1667" spc="35" dirty="0">
                <a:solidFill>
                  <a:srgbClr val="A500BF"/>
                </a:solidFill>
                <a:latin typeface="+mn-lt"/>
                <a:cs typeface="Times New Roman"/>
              </a:rPr>
              <a:t>di</a:t>
            </a:r>
            <a:r>
              <a:rPr lang="de-DE" sz="1667" spc="-13" dirty="0">
                <a:solidFill>
                  <a:srgbClr val="A500BF"/>
                </a:solidFill>
                <a:latin typeface="+mn-lt"/>
                <a:cs typeface="Times New Roman"/>
              </a:rPr>
              <a:t>c</a:t>
            </a:r>
            <a:r>
              <a:rPr sz="1667" spc="41" dirty="0" err="1">
                <a:solidFill>
                  <a:srgbClr val="A500BF"/>
                </a:solidFill>
                <a:latin typeface="+mn-lt"/>
                <a:cs typeface="Times New Roman"/>
              </a:rPr>
              <a:t>hotomies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9192" y="1747122"/>
            <a:ext cx="2377116" cy="2377116"/>
          </a:xfrm>
          <a:custGeom>
            <a:avLst/>
            <a:gdLst/>
            <a:ahLst/>
            <a:cxnLst/>
            <a:rect l="l" t="t" r="r" b="b"/>
            <a:pathLst>
              <a:path w="5476875" h="5476875">
                <a:moveTo>
                  <a:pt x="0" y="5476265"/>
                </a:moveTo>
                <a:lnTo>
                  <a:pt x="5476265" y="5476265"/>
                </a:lnTo>
                <a:lnTo>
                  <a:pt x="5476265" y="0"/>
                </a:lnTo>
                <a:lnTo>
                  <a:pt x="0" y="0"/>
                </a:lnTo>
                <a:lnTo>
                  <a:pt x="0" y="5476265"/>
                </a:lnTo>
                <a:close/>
              </a:path>
            </a:pathLst>
          </a:custGeom>
          <a:solidFill>
            <a:srgbClr val="E6F3E6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5316069" y="3094010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5316069" y="3094010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ln w="9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4048417" y="3094010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4048417" y="3094010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ln w="9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4048417" y="1826352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4048417" y="1826352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ln w="9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4048417" y="1826352"/>
            <a:ext cx="752685" cy="950847"/>
          </a:xfrm>
          <a:custGeom>
            <a:avLst/>
            <a:gdLst/>
            <a:ahLst/>
            <a:cxnLst/>
            <a:rect l="l" t="t" r="r" b="b"/>
            <a:pathLst>
              <a:path w="1734184" h="2190750">
                <a:moveTo>
                  <a:pt x="684542" y="0"/>
                </a:moveTo>
                <a:lnTo>
                  <a:pt x="0" y="0"/>
                </a:lnTo>
                <a:lnTo>
                  <a:pt x="0" y="2190496"/>
                </a:lnTo>
                <a:lnTo>
                  <a:pt x="1734146" y="2190496"/>
                </a:lnTo>
                <a:lnTo>
                  <a:pt x="684542" y="0"/>
                </a:lnTo>
                <a:close/>
              </a:path>
            </a:pathLst>
          </a:custGeom>
          <a:solidFill>
            <a:srgbClr val="FFE0E0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5316069" y="1826352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5316069" y="1826352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ln w="9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4345527" y="1826352"/>
            <a:ext cx="653742" cy="950847"/>
          </a:xfrm>
          <a:custGeom>
            <a:avLst/>
            <a:gdLst/>
            <a:ahLst/>
            <a:cxnLst/>
            <a:rect l="l" t="t" r="r" b="b"/>
            <a:pathLst>
              <a:path w="1506220" h="2190750">
                <a:moveTo>
                  <a:pt x="1505966" y="0"/>
                </a:moveTo>
                <a:lnTo>
                  <a:pt x="0" y="0"/>
                </a:lnTo>
                <a:lnTo>
                  <a:pt x="1049604" y="2190496"/>
                </a:lnTo>
                <a:lnTo>
                  <a:pt x="1505966" y="2190496"/>
                </a:lnTo>
                <a:lnTo>
                  <a:pt x="1505966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4345528" y="1826352"/>
            <a:ext cx="455579" cy="950847"/>
          </a:xfrm>
          <a:custGeom>
            <a:avLst/>
            <a:gdLst/>
            <a:ahLst/>
            <a:cxnLst/>
            <a:rect l="l" t="t" r="r" b="b"/>
            <a:pathLst>
              <a:path w="1049654" h="2190750">
                <a:moveTo>
                  <a:pt x="0" y="0"/>
                </a:moveTo>
                <a:lnTo>
                  <a:pt x="1049604" y="2190496"/>
                </a:lnTo>
              </a:path>
            </a:pathLst>
          </a:custGeom>
          <a:ln w="27381">
            <a:solidFill>
              <a:srgbClr val="8E008E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/>
          <p:nvPr/>
        </p:nvSpPr>
        <p:spPr>
          <a:xfrm>
            <a:off x="4048417" y="1826352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ln w="9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" name="object 19"/>
          <p:cNvSpPr/>
          <p:nvPr/>
        </p:nvSpPr>
        <p:spPr>
          <a:xfrm>
            <a:off x="5316069" y="1826352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ln w="9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5316069" y="3094010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ln w="9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/>
          <p:nvPr/>
        </p:nvSpPr>
        <p:spPr>
          <a:xfrm>
            <a:off x="4048417" y="3094010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ln w="9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" name="object 22"/>
          <p:cNvSpPr/>
          <p:nvPr/>
        </p:nvSpPr>
        <p:spPr>
          <a:xfrm>
            <a:off x="5316069" y="1826352"/>
            <a:ext cx="950847" cy="950847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0" y="2190496"/>
                </a:moveTo>
                <a:lnTo>
                  <a:pt x="2190496" y="2190496"/>
                </a:lnTo>
                <a:lnTo>
                  <a:pt x="2190496" y="0"/>
                </a:lnTo>
                <a:lnTo>
                  <a:pt x="0" y="0"/>
                </a:lnTo>
                <a:lnTo>
                  <a:pt x="0" y="2190496"/>
                </a:lnTo>
                <a:close/>
              </a:path>
            </a:pathLst>
          </a:custGeom>
          <a:ln w="91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" name="object 23"/>
          <p:cNvSpPr/>
          <p:nvPr/>
        </p:nvSpPr>
        <p:spPr>
          <a:xfrm>
            <a:off x="4102228" y="3160558"/>
            <a:ext cx="38099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6"/>
                </a:lnTo>
                <a:lnTo>
                  <a:pt x="8556" y="49857"/>
                </a:lnTo>
                <a:lnTo>
                  <a:pt x="17841" y="56113"/>
                </a:lnTo>
                <a:lnTo>
                  <a:pt x="29210" y="58407"/>
                </a:lnTo>
                <a:lnTo>
                  <a:pt x="40571" y="56113"/>
                </a:lnTo>
                <a:lnTo>
                  <a:pt x="49852" y="49857"/>
                </a:lnTo>
                <a:lnTo>
                  <a:pt x="56111" y="40576"/>
                </a:lnTo>
                <a:lnTo>
                  <a:pt x="58407" y="29210"/>
                </a:lnTo>
                <a:lnTo>
                  <a:pt x="56111" y="17841"/>
                </a:lnTo>
                <a:lnTo>
                  <a:pt x="49852" y="8556"/>
                </a:lnTo>
                <a:lnTo>
                  <a:pt x="40571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1667">
              <a:latin typeface="+mn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02228" y="3160559"/>
            <a:ext cx="38099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07" y="29210"/>
                </a:moveTo>
                <a:lnTo>
                  <a:pt x="56111" y="40576"/>
                </a:lnTo>
                <a:lnTo>
                  <a:pt x="49852" y="49857"/>
                </a:lnTo>
                <a:lnTo>
                  <a:pt x="40571" y="56113"/>
                </a:lnTo>
                <a:lnTo>
                  <a:pt x="29210" y="58407"/>
                </a:lnTo>
                <a:lnTo>
                  <a:pt x="17841" y="56113"/>
                </a:lnTo>
                <a:lnTo>
                  <a:pt x="8556" y="49857"/>
                </a:lnTo>
                <a:lnTo>
                  <a:pt x="2295" y="40576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1" y="2295"/>
                </a:lnTo>
                <a:lnTo>
                  <a:pt x="49852" y="8556"/>
                </a:lnTo>
                <a:lnTo>
                  <a:pt x="56111" y="17841"/>
                </a:lnTo>
                <a:lnTo>
                  <a:pt x="58407" y="29210"/>
                </a:lnTo>
                <a:close/>
              </a:path>
            </a:pathLst>
          </a:custGeom>
          <a:ln w="4563">
            <a:solidFill>
              <a:srgbClr val="FFBFBF"/>
            </a:solidFill>
          </a:ln>
        </p:spPr>
        <p:txBody>
          <a:bodyPr wrap="square" lIns="0" tIns="0" rIns="0" bIns="0" rtlCol="0"/>
          <a:lstStyle/>
          <a:p>
            <a:endParaRPr sz="1667">
              <a:latin typeface="+mn-l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88408" y="3180364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8"/>
                </a:lnTo>
                <a:lnTo>
                  <a:pt x="8556" y="49863"/>
                </a:lnTo>
                <a:lnTo>
                  <a:pt x="17841" y="56124"/>
                </a:lnTo>
                <a:lnTo>
                  <a:pt x="29210" y="58420"/>
                </a:lnTo>
                <a:lnTo>
                  <a:pt x="40578" y="56124"/>
                </a:lnTo>
                <a:lnTo>
                  <a:pt x="49863" y="49863"/>
                </a:lnTo>
                <a:lnTo>
                  <a:pt x="56124" y="40578"/>
                </a:lnTo>
                <a:lnTo>
                  <a:pt x="58420" y="29210"/>
                </a:lnTo>
                <a:lnTo>
                  <a:pt x="56124" y="17841"/>
                </a:lnTo>
                <a:lnTo>
                  <a:pt x="49863" y="8556"/>
                </a:lnTo>
                <a:lnTo>
                  <a:pt x="40578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" name="object 26"/>
          <p:cNvSpPr/>
          <p:nvPr/>
        </p:nvSpPr>
        <p:spPr>
          <a:xfrm>
            <a:off x="4788408" y="3180364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20" y="29210"/>
                </a:moveTo>
                <a:lnTo>
                  <a:pt x="56124" y="40578"/>
                </a:lnTo>
                <a:lnTo>
                  <a:pt x="49863" y="49863"/>
                </a:lnTo>
                <a:lnTo>
                  <a:pt x="40578" y="56124"/>
                </a:lnTo>
                <a:lnTo>
                  <a:pt x="29210" y="58420"/>
                </a:lnTo>
                <a:lnTo>
                  <a:pt x="17841" y="56124"/>
                </a:lnTo>
                <a:lnTo>
                  <a:pt x="8556" y="49863"/>
                </a:lnTo>
                <a:lnTo>
                  <a:pt x="2295" y="40578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8" y="2295"/>
                </a:lnTo>
                <a:lnTo>
                  <a:pt x="49863" y="8556"/>
                </a:lnTo>
                <a:lnTo>
                  <a:pt x="56124" y="17841"/>
                </a:lnTo>
                <a:lnTo>
                  <a:pt x="58420" y="29210"/>
                </a:lnTo>
                <a:close/>
              </a:path>
            </a:pathLst>
          </a:custGeom>
          <a:ln w="4563">
            <a:solidFill>
              <a:srgbClr val="86CE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" name="object 27"/>
          <p:cNvSpPr/>
          <p:nvPr/>
        </p:nvSpPr>
        <p:spPr>
          <a:xfrm>
            <a:off x="4610150" y="3477469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97" y="0"/>
                </a:moveTo>
                <a:lnTo>
                  <a:pt x="17830" y="2295"/>
                </a:lnTo>
                <a:lnTo>
                  <a:pt x="8550" y="8556"/>
                </a:lnTo>
                <a:lnTo>
                  <a:pt x="2293" y="17841"/>
                </a:lnTo>
                <a:lnTo>
                  <a:pt x="0" y="29210"/>
                </a:lnTo>
                <a:lnTo>
                  <a:pt x="2293" y="40578"/>
                </a:lnTo>
                <a:lnTo>
                  <a:pt x="8550" y="49863"/>
                </a:lnTo>
                <a:lnTo>
                  <a:pt x="17830" y="56124"/>
                </a:lnTo>
                <a:lnTo>
                  <a:pt x="29197" y="58420"/>
                </a:lnTo>
                <a:lnTo>
                  <a:pt x="40565" y="56124"/>
                </a:lnTo>
                <a:lnTo>
                  <a:pt x="49850" y="49863"/>
                </a:lnTo>
                <a:lnTo>
                  <a:pt x="56111" y="40578"/>
                </a:lnTo>
                <a:lnTo>
                  <a:pt x="58407" y="29210"/>
                </a:lnTo>
                <a:lnTo>
                  <a:pt x="56111" y="17841"/>
                </a:lnTo>
                <a:lnTo>
                  <a:pt x="49850" y="8556"/>
                </a:lnTo>
                <a:lnTo>
                  <a:pt x="40565" y="2295"/>
                </a:lnTo>
                <a:lnTo>
                  <a:pt x="29197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" name="object 28"/>
          <p:cNvSpPr/>
          <p:nvPr/>
        </p:nvSpPr>
        <p:spPr>
          <a:xfrm>
            <a:off x="4610150" y="3477469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07" y="29210"/>
                </a:moveTo>
                <a:lnTo>
                  <a:pt x="56111" y="40578"/>
                </a:lnTo>
                <a:lnTo>
                  <a:pt x="49850" y="49863"/>
                </a:lnTo>
                <a:lnTo>
                  <a:pt x="40565" y="56124"/>
                </a:lnTo>
                <a:lnTo>
                  <a:pt x="29197" y="58420"/>
                </a:lnTo>
                <a:lnTo>
                  <a:pt x="17830" y="56124"/>
                </a:lnTo>
                <a:lnTo>
                  <a:pt x="8550" y="49863"/>
                </a:lnTo>
                <a:lnTo>
                  <a:pt x="2293" y="40578"/>
                </a:lnTo>
                <a:lnTo>
                  <a:pt x="0" y="29210"/>
                </a:lnTo>
                <a:lnTo>
                  <a:pt x="2293" y="17841"/>
                </a:lnTo>
                <a:lnTo>
                  <a:pt x="8550" y="8556"/>
                </a:lnTo>
                <a:lnTo>
                  <a:pt x="17830" y="2295"/>
                </a:lnTo>
                <a:lnTo>
                  <a:pt x="29197" y="0"/>
                </a:lnTo>
                <a:lnTo>
                  <a:pt x="40565" y="2295"/>
                </a:lnTo>
                <a:lnTo>
                  <a:pt x="49850" y="8556"/>
                </a:lnTo>
                <a:lnTo>
                  <a:pt x="56111" y="17841"/>
                </a:lnTo>
                <a:lnTo>
                  <a:pt x="58407" y="29210"/>
                </a:lnTo>
                <a:close/>
              </a:path>
            </a:pathLst>
          </a:custGeom>
          <a:ln w="4563">
            <a:solidFill>
              <a:srgbClr val="86CE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" name="object 29"/>
          <p:cNvSpPr/>
          <p:nvPr/>
        </p:nvSpPr>
        <p:spPr>
          <a:xfrm>
            <a:off x="4293235" y="3635927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8"/>
                </a:lnTo>
                <a:lnTo>
                  <a:pt x="8556" y="49863"/>
                </a:lnTo>
                <a:lnTo>
                  <a:pt x="17841" y="56124"/>
                </a:lnTo>
                <a:lnTo>
                  <a:pt x="29210" y="58420"/>
                </a:lnTo>
                <a:lnTo>
                  <a:pt x="40576" y="56124"/>
                </a:lnTo>
                <a:lnTo>
                  <a:pt x="49857" y="49863"/>
                </a:lnTo>
                <a:lnTo>
                  <a:pt x="56113" y="40578"/>
                </a:lnTo>
                <a:lnTo>
                  <a:pt x="58407" y="29210"/>
                </a:lnTo>
                <a:lnTo>
                  <a:pt x="56113" y="17841"/>
                </a:lnTo>
                <a:lnTo>
                  <a:pt x="49857" y="8556"/>
                </a:lnTo>
                <a:lnTo>
                  <a:pt x="40576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" name="object 30"/>
          <p:cNvSpPr/>
          <p:nvPr/>
        </p:nvSpPr>
        <p:spPr>
          <a:xfrm>
            <a:off x="4293235" y="3635927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07" y="29210"/>
                </a:moveTo>
                <a:lnTo>
                  <a:pt x="56113" y="40578"/>
                </a:lnTo>
                <a:lnTo>
                  <a:pt x="49857" y="49863"/>
                </a:lnTo>
                <a:lnTo>
                  <a:pt x="40576" y="56124"/>
                </a:lnTo>
                <a:lnTo>
                  <a:pt x="29210" y="58420"/>
                </a:lnTo>
                <a:lnTo>
                  <a:pt x="17841" y="56124"/>
                </a:lnTo>
                <a:lnTo>
                  <a:pt x="8556" y="49863"/>
                </a:lnTo>
                <a:lnTo>
                  <a:pt x="2295" y="40578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6" y="2295"/>
                </a:lnTo>
                <a:lnTo>
                  <a:pt x="49857" y="8556"/>
                </a:lnTo>
                <a:lnTo>
                  <a:pt x="56113" y="17841"/>
                </a:lnTo>
                <a:lnTo>
                  <a:pt x="58407" y="29210"/>
                </a:lnTo>
                <a:close/>
              </a:path>
            </a:pathLst>
          </a:custGeom>
          <a:ln w="4563">
            <a:solidFill>
              <a:srgbClr val="FFBFB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1" name="object 31"/>
          <p:cNvSpPr/>
          <p:nvPr/>
        </p:nvSpPr>
        <p:spPr>
          <a:xfrm>
            <a:off x="4847829" y="3794385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6" y="2293"/>
                </a:lnTo>
                <a:lnTo>
                  <a:pt x="8561" y="8550"/>
                </a:lnTo>
                <a:lnTo>
                  <a:pt x="2297" y="17830"/>
                </a:lnTo>
                <a:lnTo>
                  <a:pt x="0" y="29197"/>
                </a:lnTo>
                <a:lnTo>
                  <a:pt x="2297" y="40565"/>
                </a:lnTo>
                <a:lnTo>
                  <a:pt x="8561" y="49850"/>
                </a:lnTo>
                <a:lnTo>
                  <a:pt x="17846" y="56111"/>
                </a:lnTo>
                <a:lnTo>
                  <a:pt x="29210" y="58407"/>
                </a:lnTo>
                <a:lnTo>
                  <a:pt x="40578" y="56111"/>
                </a:lnTo>
                <a:lnTo>
                  <a:pt x="49863" y="49850"/>
                </a:lnTo>
                <a:lnTo>
                  <a:pt x="56124" y="40565"/>
                </a:lnTo>
                <a:lnTo>
                  <a:pt x="58420" y="29197"/>
                </a:lnTo>
                <a:lnTo>
                  <a:pt x="56124" y="17830"/>
                </a:lnTo>
                <a:lnTo>
                  <a:pt x="49863" y="8550"/>
                </a:lnTo>
                <a:lnTo>
                  <a:pt x="40578" y="2293"/>
                </a:lnTo>
                <a:lnTo>
                  <a:pt x="29210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2" name="object 32"/>
          <p:cNvSpPr/>
          <p:nvPr/>
        </p:nvSpPr>
        <p:spPr>
          <a:xfrm>
            <a:off x="4847829" y="3794385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20" y="29197"/>
                </a:moveTo>
                <a:lnTo>
                  <a:pt x="56124" y="40565"/>
                </a:lnTo>
                <a:lnTo>
                  <a:pt x="49863" y="49850"/>
                </a:lnTo>
                <a:lnTo>
                  <a:pt x="40578" y="56111"/>
                </a:lnTo>
                <a:lnTo>
                  <a:pt x="29210" y="58407"/>
                </a:lnTo>
                <a:lnTo>
                  <a:pt x="17846" y="56111"/>
                </a:lnTo>
                <a:lnTo>
                  <a:pt x="8561" y="49850"/>
                </a:lnTo>
                <a:lnTo>
                  <a:pt x="2297" y="40565"/>
                </a:lnTo>
                <a:lnTo>
                  <a:pt x="0" y="29197"/>
                </a:lnTo>
                <a:lnTo>
                  <a:pt x="2297" y="17830"/>
                </a:lnTo>
                <a:lnTo>
                  <a:pt x="8561" y="8550"/>
                </a:lnTo>
                <a:lnTo>
                  <a:pt x="17846" y="2293"/>
                </a:lnTo>
                <a:lnTo>
                  <a:pt x="29210" y="0"/>
                </a:lnTo>
                <a:lnTo>
                  <a:pt x="40578" y="2293"/>
                </a:lnTo>
                <a:lnTo>
                  <a:pt x="49863" y="8550"/>
                </a:lnTo>
                <a:lnTo>
                  <a:pt x="56124" y="17830"/>
                </a:lnTo>
                <a:lnTo>
                  <a:pt x="58420" y="29197"/>
                </a:lnTo>
                <a:close/>
              </a:path>
            </a:pathLst>
          </a:custGeom>
          <a:ln w="4563">
            <a:solidFill>
              <a:srgbClr val="86CE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3" name="object 33"/>
          <p:cNvSpPr/>
          <p:nvPr/>
        </p:nvSpPr>
        <p:spPr>
          <a:xfrm>
            <a:off x="4352655" y="3933031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8"/>
                </a:lnTo>
                <a:lnTo>
                  <a:pt x="8556" y="49863"/>
                </a:lnTo>
                <a:lnTo>
                  <a:pt x="17841" y="56124"/>
                </a:lnTo>
                <a:lnTo>
                  <a:pt x="29210" y="58420"/>
                </a:lnTo>
                <a:lnTo>
                  <a:pt x="40576" y="56124"/>
                </a:lnTo>
                <a:lnTo>
                  <a:pt x="49857" y="49863"/>
                </a:lnTo>
                <a:lnTo>
                  <a:pt x="56113" y="40578"/>
                </a:lnTo>
                <a:lnTo>
                  <a:pt x="58407" y="29210"/>
                </a:lnTo>
                <a:lnTo>
                  <a:pt x="56113" y="17841"/>
                </a:lnTo>
                <a:lnTo>
                  <a:pt x="49857" y="8556"/>
                </a:lnTo>
                <a:lnTo>
                  <a:pt x="40576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4" name="object 34"/>
          <p:cNvSpPr/>
          <p:nvPr/>
        </p:nvSpPr>
        <p:spPr>
          <a:xfrm>
            <a:off x="4352655" y="3933031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07" y="29210"/>
                </a:moveTo>
                <a:lnTo>
                  <a:pt x="56113" y="40578"/>
                </a:lnTo>
                <a:lnTo>
                  <a:pt x="49857" y="49863"/>
                </a:lnTo>
                <a:lnTo>
                  <a:pt x="40576" y="56124"/>
                </a:lnTo>
                <a:lnTo>
                  <a:pt x="29210" y="58420"/>
                </a:lnTo>
                <a:lnTo>
                  <a:pt x="17841" y="56124"/>
                </a:lnTo>
                <a:lnTo>
                  <a:pt x="8556" y="49863"/>
                </a:lnTo>
                <a:lnTo>
                  <a:pt x="2295" y="40578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6" y="2295"/>
                </a:lnTo>
                <a:lnTo>
                  <a:pt x="49857" y="8556"/>
                </a:lnTo>
                <a:lnTo>
                  <a:pt x="56113" y="17841"/>
                </a:lnTo>
                <a:lnTo>
                  <a:pt x="58407" y="29210"/>
                </a:lnTo>
                <a:close/>
              </a:path>
            </a:pathLst>
          </a:custGeom>
          <a:ln w="4563">
            <a:solidFill>
              <a:srgbClr val="FFBFB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5" name="object 35"/>
          <p:cNvSpPr/>
          <p:nvPr/>
        </p:nvSpPr>
        <p:spPr>
          <a:xfrm>
            <a:off x="4102228" y="1892906"/>
            <a:ext cx="38099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9210" y="0"/>
                </a:moveTo>
                <a:lnTo>
                  <a:pt x="17841" y="2295"/>
                </a:lnTo>
                <a:lnTo>
                  <a:pt x="8556" y="8555"/>
                </a:lnTo>
                <a:lnTo>
                  <a:pt x="2295" y="17836"/>
                </a:lnTo>
                <a:lnTo>
                  <a:pt x="0" y="29197"/>
                </a:lnTo>
                <a:lnTo>
                  <a:pt x="2295" y="40565"/>
                </a:lnTo>
                <a:lnTo>
                  <a:pt x="8556" y="49850"/>
                </a:lnTo>
                <a:lnTo>
                  <a:pt x="17841" y="56111"/>
                </a:lnTo>
                <a:lnTo>
                  <a:pt x="29210" y="58407"/>
                </a:lnTo>
                <a:lnTo>
                  <a:pt x="40571" y="56111"/>
                </a:lnTo>
                <a:lnTo>
                  <a:pt x="49852" y="49850"/>
                </a:lnTo>
                <a:lnTo>
                  <a:pt x="56111" y="40565"/>
                </a:lnTo>
                <a:lnTo>
                  <a:pt x="58407" y="29197"/>
                </a:lnTo>
                <a:lnTo>
                  <a:pt x="56111" y="17836"/>
                </a:lnTo>
                <a:lnTo>
                  <a:pt x="49852" y="8555"/>
                </a:lnTo>
                <a:lnTo>
                  <a:pt x="40571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E0E0"/>
          </a:solidFill>
        </p:spPr>
        <p:txBody>
          <a:bodyPr wrap="square" lIns="0" tIns="0" rIns="0" bIns="0" rtlCol="0"/>
          <a:lstStyle/>
          <a:p>
            <a:endParaRPr sz="1667">
              <a:latin typeface="+mn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02228" y="1892906"/>
            <a:ext cx="38099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407" y="29197"/>
                </a:moveTo>
                <a:lnTo>
                  <a:pt x="56111" y="40565"/>
                </a:lnTo>
                <a:lnTo>
                  <a:pt x="49852" y="49850"/>
                </a:lnTo>
                <a:lnTo>
                  <a:pt x="40571" y="56111"/>
                </a:lnTo>
                <a:lnTo>
                  <a:pt x="29210" y="58407"/>
                </a:lnTo>
                <a:lnTo>
                  <a:pt x="17841" y="56111"/>
                </a:lnTo>
                <a:lnTo>
                  <a:pt x="8556" y="49850"/>
                </a:lnTo>
                <a:lnTo>
                  <a:pt x="2295" y="40565"/>
                </a:lnTo>
                <a:lnTo>
                  <a:pt x="0" y="29197"/>
                </a:lnTo>
                <a:lnTo>
                  <a:pt x="2295" y="17836"/>
                </a:lnTo>
                <a:lnTo>
                  <a:pt x="8556" y="8555"/>
                </a:lnTo>
                <a:lnTo>
                  <a:pt x="17841" y="2295"/>
                </a:lnTo>
                <a:lnTo>
                  <a:pt x="29210" y="0"/>
                </a:lnTo>
                <a:lnTo>
                  <a:pt x="40571" y="2295"/>
                </a:lnTo>
                <a:lnTo>
                  <a:pt x="49852" y="8555"/>
                </a:lnTo>
                <a:lnTo>
                  <a:pt x="56111" y="17836"/>
                </a:lnTo>
                <a:lnTo>
                  <a:pt x="58407" y="29197"/>
                </a:lnTo>
                <a:close/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67">
              <a:latin typeface="+mn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788408" y="1912712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6"/>
                </a:lnTo>
                <a:lnTo>
                  <a:pt x="8556" y="49857"/>
                </a:lnTo>
                <a:lnTo>
                  <a:pt x="17841" y="56113"/>
                </a:lnTo>
                <a:lnTo>
                  <a:pt x="29210" y="58407"/>
                </a:lnTo>
                <a:lnTo>
                  <a:pt x="40578" y="56113"/>
                </a:lnTo>
                <a:lnTo>
                  <a:pt x="49863" y="49857"/>
                </a:lnTo>
                <a:lnTo>
                  <a:pt x="56124" y="40576"/>
                </a:lnTo>
                <a:lnTo>
                  <a:pt x="58420" y="29210"/>
                </a:lnTo>
                <a:lnTo>
                  <a:pt x="56124" y="17841"/>
                </a:lnTo>
                <a:lnTo>
                  <a:pt x="49863" y="8556"/>
                </a:lnTo>
                <a:lnTo>
                  <a:pt x="40578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8" name="object 38"/>
          <p:cNvSpPr/>
          <p:nvPr/>
        </p:nvSpPr>
        <p:spPr>
          <a:xfrm>
            <a:off x="4788408" y="1912712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420" y="29210"/>
                </a:moveTo>
                <a:lnTo>
                  <a:pt x="56124" y="40576"/>
                </a:lnTo>
                <a:lnTo>
                  <a:pt x="49863" y="49857"/>
                </a:lnTo>
                <a:lnTo>
                  <a:pt x="40578" y="56113"/>
                </a:lnTo>
                <a:lnTo>
                  <a:pt x="29210" y="58407"/>
                </a:lnTo>
                <a:lnTo>
                  <a:pt x="17841" y="56113"/>
                </a:lnTo>
                <a:lnTo>
                  <a:pt x="8556" y="49857"/>
                </a:lnTo>
                <a:lnTo>
                  <a:pt x="2295" y="40576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8" y="2295"/>
                </a:lnTo>
                <a:lnTo>
                  <a:pt x="49863" y="8556"/>
                </a:lnTo>
                <a:lnTo>
                  <a:pt x="56124" y="17841"/>
                </a:lnTo>
                <a:lnTo>
                  <a:pt x="58420" y="29210"/>
                </a:lnTo>
                <a:close/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9" name="object 39"/>
          <p:cNvSpPr/>
          <p:nvPr/>
        </p:nvSpPr>
        <p:spPr>
          <a:xfrm>
            <a:off x="4610150" y="2209817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9197" y="0"/>
                </a:moveTo>
                <a:lnTo>
                  <a:pt x="17830" y="2295"/>
                </a:lnTo>
                <a:lnTo>
                  <a:pt x="8550" y="8556"/>
                </a:lnTo>
                <a:lnTo>
                  <a:pt x="2293" y="17841"/>
                </a:lnTo>
                <a:lnTo>
                  <a:pt x="0" y="29210"/>
                </a:lnTo>
                <a:lnTo>
                  <a:pt x="2293" y="40578"/>
                </a:lnTo>
                <a:lnTo>
                  <a:pt x="8550" y="49863"/>
                </a:lnTo>
                <a:lnTo>
                  <a:pt x="17830" y="56124"/>
                </a:lnTo>
                <a:lnTo>
                  <a:pt x="29197" y="58420"/>
                </a:lnTo>
                <a:lnTo>
                  <a:pt x="40565" y="56124"/>
                </a:lnTo>
                <a:lnTo>
                  <a:pt x="49850" y="49863"/>
                </a:lnTo>
                <a:lnTo>
                  <a:pt x="56111" y="40578"/>
                </a:lnTo>
                <a:lnTo>
                  <a:pt x="58407" y="29210"/>
                </a:lnTo>
                <a:lnTo>
                  <a:pt x="56111" y="17841"/>
                </a:lnTo>
                <a:lnTo>
                  <a:pt x="49850" y="8556"/>
                </a:lnTo>
                <a:lnTo>
                  <a:pt x="40565" y="2295"/>
                </a:lnTo>
                <a:lnTo>
                  <a:pt x="29197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0" name="object 40"/>
          <p:cNvSpPr/>
          <p:nvPr/>
        </p:nvSpPr>
        <p:spPr>
          <a:xfrm>
            <a:off x="4610150" y="2209817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407" y="29210"/>
                </a:moveTo>
                <a:lnTo>
                  <a:pt x="56111" y="40578"/>
                </a:lnTo>
                <a:lnTo>
                  <a:pt x="49850" y="49863"/>
                </a:lnTo>
                <a:lnTo>
                  <a:pt x="40565" y="56124"/>
                </a:lnTo>
                <a:lnTo>
                  <a:pt x="29197" y="58420"/>
                </a:lnTo>
                <a:lnTo>
                  <a:pt x="17830" y="56124"/>
                </a:lnTo>
                <a:lnTo>
                  <a:pt x="8550" y="49863"/>
                </a:lnTo>
                <a:lnTo>
                  <a:pt x="2293" y="40578"/>
                </a:lnTo>
                <a:lnTo>
                  <a:pt x="0" y="29210"/>
                </a:lnTo>
                <a:lnTo>
                  <a:pt x="2293" y="17841"/>
                </a:lnTo>
                <a:lnTo>
                  <a:pt x="8550" y="8556"/>
                </a:lnTo>
                <a:lnTo>
                  <a:pt x="17830" y="2295"/>
                </a:lnTo>
                <a:lnTo>
                  <a:pt x="29197" y="0"/>
                </a:lnTo>
                <a:lnTo>
                  <a:pt x="40565" y="2295"/>
                </a:lnTo>
                <a:lnTo>
                  <a:pt x="49850" y="8556"/>
                </a:lnTo>
                <a:lnTo>
                  <a:pt x="56111" y="17841"/>
                </a:lnTo>
                <a:lnTo>
                  <a:pt x="58407" y="29210"/>
                </a:lnTo>
                <a:close/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1" name="object 41"/>
          <p:cNvSpPr/>
          <p:nvPr/>
        </p:nvSpPr>
        <p:spPr>
          <a:xfrm>
            <a:off x="4293235" y="2368275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6"/>
                </a:lnTo>
                <a:lnTo>
                  <a:pt x="8556" y="49857"/>
                </a:lnTo>
                <a:lnTo>
                  <a:pt x="17841" y="56113"/>
                </a:lnTo>
                <a:lnTo>
                  <a:pt x="29210" y="58407"/>
                </a:lnTo>
                <a:lnTo>
                  <a:pt x="40576" y="56113"/>
                </a:lnTo>
                <a:lnTo>
                  <a:pt x="49857" y="49857"/>
                </a:lnTo>
                <a:lnTo>
                  <a:pt x="56113" y="40576"/>
                </a:lnTo>
                <a:lnTo>
                  <a:pt x="58407" y="29210"/>
                </a:lnTo>
                <a:lnTo>
                  <a:pt x="56113" y="17841"/>
                </a:lnTo>
                <a:lnTo>
                  <a:pt x="49857" y="8556"/>
                </a:lnTo>
                <a:lnTo>
                  <a:pt x="40576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E0E0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2" name="object 42"/>
          <p:cNvSpPr/>
          <p:nvPr/>
        </p:nvSpPr>
        <p:spPr>
          <a:xfrm>
            <a:off x="4293235" y="2368275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407" y="29210"/>
                </a:moveTo>
                <a:lnTo>
                  <a:pt x="56113" y="40576"/>
                </a:lnTo>
                <a:lnTo>
                  <a:pt x="49857" y="49857"/>
                </a:lnTo>
                <a:lnTo>
                  <a:pt x="40576" y="56113"/>
                </a:lnTo>
                <a:lnTo>
                  <a:pt x="29210" y="58407"/>
                </a:lnTo>
                <a:lnTo>
                  <a:pt x="17841" y="56113"/>
                </a:lnTo>
                <a:lnTo>
                  <a:pt x="8556" y="49857"/>
                </a:lnTo>
                <a:lnTo>
                  <a:pt x="2295" y="40576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6" y="2295"/>
                </a:lnTo>
                <a:lnTo>
                  <a:pt x="49857" y="8556"/>
                </a:lnTo>
                <a:lnTo>
                  <a:pt x="56113" y="17841"/>
                </a:lnTo>
                <a:lnTo>
                  <a:pt x="58407" y="29210"/>
                </a:lnTo>
                <a:close/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3" name="object 43"/>
          <p:cNvSpPr/>
          <p:nvPr/>
        </p:nvSpPr>
        <p:spPr>
          <a:xfrm>
            <a:off x="4847829" y="2526732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6" y="2295"/>
                </a:lnTo>
                <a:lnTo>
                  <a:pt x="8561" y="8556"/>
                </a:lnTo>
                <a:lnTo>
                  <a:pt x="2297" y="17841"/>
                </a:lnTo>
                <a:lnTo>
                  <a:pt x="0" y="29210"/>
                </a:lnTo>
                <a:lnTo>
                  <a:pt x="2297" y="40571"/>
                </a:lnTo>
                <a:lnTo>
                  <a:pt x="8561" y="49852"/>
                </a:lnTo>
                <a:lnTo>
                  <a:pt x="17846" y="56111"/>
                </a:lnTo>
                <a:lnTo>
                  <a:pt x="29210" y="58407"/>
                </a:lnTo>
                <a:lnTo>
                  <a:pt x="40578" y="56111"/>
                </a:lnTo>
                <a:lnTo>
                  <a:pt x="49863" y="49852"/>
                </a:lnTo>
                <a:lnTo>
                  <a:pt x="56124" y="40571"/>
                </a:lnTo>
                <a:lnTo>
                  <a:pt x="58420" y="29210"/>
                </a:lnTo>
                <a:lnTo>
                  <a:pt x="56124" y="17841"/>
                </a:lnTo>
                <a:lnTo>
                  <a:pt x="49863" y="8556"/>
                </a:lnTo>
                <a:lnTo>
                  <a:pt x="40578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4" name="object 44"/>
          <p:cNvSpPr/>
          <p:nvPr/>
        </p:nvSpPr>
        <p:spPr>
          <a:xfrm>
            <a:off x="4847829" y="2526732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20" y="29210"/>
                </a:moveTo>
                <a:lnTo>
                  <a:pt x="56124" y="40571"/>
                </a:lnTo>
                <a:lnTo>
                  <a:pt x="49863" y="49852"/>
                </a:lnTo>
                <a:lnTo>
                  <a:pt x="40578" y="56111"/>
                </a:lnTo>
                <a:lnTo>
                  <a:pt x="29210" y="58407"/>
                </a:lnTo>
                <a:lnTo>
                  <a:pt x="17846" y="56111"/>
                </a:lnTo>
                <a:lnTo>
                  <a:pt x="8561" y="49852"/>
                </a:lnTo>
                <a:lnTo>
                  <a:pt x="2297" y="40571"/>
                </a:lnTo>
                <a:lnTo>
                  <a:pt x="0" y="29210"/>
                </a:lnTo>
                <a:lnTo>
                  <a:pt x="2297" y="17841"/>
                </a:lnTo>
                <a:lnTo>
                  <a:pt x="8561" y="8556"/>
                </a:lnTo>
                <a:lnTo>
                  <a:pt x="17846" y="2295"/>
                </a:lnTo>
                <a:lnTo>
                  <a:pt x="29210" y="0"/>
                </a:lnTo>
                <a:lnTo>
                  <a:pt x="40578" y="2295"/>
                </a:lnTo>
                <a:lnTo>
                  <a:pt x="49863" y="8556"/>
                </a:lnTo>
                <a:lnTo>
                  <a:pt x="56124" y="17841"/>
                </a:lnTo>
                <a:lnTo>
                  <a:pt x="58420" y="29210"/>
                </a:lnTo>
                <a:close/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5" name="object 45"/>
          <p:cNvSpPr/>
          <p:nvPr/>
        </p:nvSpPr>
        <p:spPr>
          <a:xfrm>
            <a:off x="4352655" y="2665380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8"/>
                </a:lnTo>
                <a:lnTo>
                  <a:pt x="8556" y="49863"/>
                </a:lnTo>
                <a:lnTo>
                  <a:pt x="17841" y="56124"/>
                </a:lnTo>
                <a:lnTo>
                  <a:pt x="29210" y="58420"/>
                </a:lnTo>
                <a:lnTo>
                  <a:pt x="40576" y="56124"/>
                </a:lnTo>
                <a:lnTo>
                  <a:pt x="49857" y="49863"/>
                </a:lnTo>
                <a:lnTo>
                  <a:pt x="56113" y="40578"/>
                </a:lnTo>
                <a:lnTo>
                  <a:pt x="58407" y="29210"/>
                </a:lnTo>
                <a:lnTo>
                  <a:pt x="56113" y="17841"/>
                </a:lnTo>
                <a:lnTo>
                  <a:pt x="49857" y="8556"/>
                </a:lnTo>
                <a:lnTo>
                  <a:pt x="40576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E0E0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6" name="object 46"/>
          <p:cNvSpPr/>
          <p:nvPr/>
        </p:nvSpPr>
        <p:spPr>
          <a:xfrm>
            <a:off x="4352655" y="2665380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07" y="29210"/>
                </a:moveTo>
                <a:lnTo>
                  <a:pt x="56113" y="40578"/>
                </a:lnTo>
                <a:lnTo>
                  <a:pt x="49857" y="49863"/>
                </a:lnTo>
                <a:lnTo>
                  <a:pt x="40576" y="56124"/>
                </a:lnTo>
                <a:lnTo>
                  <a:pt x="29210" y="58420"/>
                </a:lnTo>
                <a:lnTo>
                  <a:pt x="17841" y="56124"/>
                </a:lnTo>
                <a:lnTo>
                  <a:pt x="8556" y="49863"/>
                </a:lnTo>
                <a:lnTo>
                  <a:pt x="2295" y="40578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6" y="2295"/>
                </a:lnTo>
                <a:lnTo>
                  <a:pt x="49857" y="8556"/>
                </a:lnTo>
                <a:lnTo>
                  <a:pt x="56113" y="17841"/>
                </a:lnTo>
                <a:lnTo>
                  <a:pt x="58407" y="29210"/>
                </a:lnTo>
                <a:close/>
              </a:path>
            </a:pathLst>
          </a:custGeom>
          <a:ln w="45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7" name="object 47"/>
          <p:cNvSpPr/>
          <p:nvPr/>
        </p:nvSpPr>
        <p:spPr>
          <a:xfrm>
            <a:off x="5382623" y="1892906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9210" y="0"/>
                </a:moveTo>
                <a:lnTo>
                  <a:pt x="17841" y="2295"/>
                </a:lnTo>
                <a:lnTo>
                  <a:pt x="8556" y="8555"/>
                </a:lnTo>
                <a:lnTo>
                  <a:pt x="2295" y="17836"/>
                </a:lnTo>
                <a:lnTo>
                  <a:pt x="0" y="29197"/>
                </a:lnTo>
                <a:lnTo>
                  <a:pt x="2295" y="40565"/>
                </a:lnTo>
                <a:lnTo>
                  <a:pt x="8556" y="49850"/>
                </a:lnTo>
                <a:lnTo>
                  <a:pt x="17841" y="56111"/>
                </a:lnTo>
                <a:lnTo>
                  <a:pt x="29210" y="58407"/>
                </a:lnTo>
                <a:lnTo>
                  <a:pt x="40576" y="56111"/>
                </a:lnTo>
                <a:lnTo>
                  <a:pt x="49857" y="49850"/>
                </a:lnTo>
                <a:lnTo>
                  <a:pt x="56113" y="40565"/>
                </a:lnTo>
                <a:lnTo>
                  <a:pt x="58407" y="29197"/>
                </a:lnTo>
                <a:lnTo>
                  <a:pt x="56113" y="17836"/>
                </a:lnTo>
                <a:lnTo>
                  <a:pt x="49857" y="8555"/>
                </a:lnTo>
                <a:lnTo>
                  <a:pt x="40576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8" name="object 48"/>
          <p:cNvSpPr/>
          <p:nvPr/>
        </p:nvSpPr>
        <p:spPr>
          <a:xfrm>
            <a:off x="5382623" y="1892906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407" y="29197"/>
                </a:moveTo>
                <a:lnTo>
                  <a:pt x="56113" y="40565"/>
                </a:lnTo>
                <a:lnTo>
                  <a:pt x="49857" y="49850"/>
                </a:lnTo>
                <a:lnTo>
                  <a:pt x="40576" y="56111"/>
                </a:lnTo>
                <a:lnTo>
                  <a:pt x="29210" y="58407"/>
                </a:lnTo>
                <a:lnTo>
                  <a:pt x="17841" y="56111"/>
                </a:lnTo>
                <a:lnTo>
                  <a:pt x="8556" y="49850"/>
                </a:lnTo>
                <a:lnTo>
                  <a:pt x="2295" y="40565"/>
                </a:lnTo>
                <a:lnTo>
                  <a:pt x="0" y="29197"/>
                </a:lnTo>
                <a:lnTo>
                  <a:pt x="2295" y="17836"/>
                </a:lnTo>
                <a:lnTo>
                  <a:pt x="8556" y="8555"/>
                </a:lnTo>
                <a:lnTo>
                  <a:pt x="17841" y="2295"/>
                </a:lnTo>
                <a:lnTo>
                  <a:pt x="29210" y="0"/>
                </a:lnTo>
                <a:lnTo>
                  <a:pt x="40576" y="2295"/>
                </a:lnTo>
                <a:lnTo>
                  <a:pt x="49857" y="8555"/>
                </a:lnTo>
                <a:lnTo>
                  <a:pt x="56113" y="17836"/>
                </a:lnTo>
                <a:lnTo>
                  <a:pt x="58407" y="29197"/>
                </a:lnTo>
                <a:close/>
              </a:path>
            </a:pathLst>
          </a:custGeom>
          <a:ln w="45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9" name="object 49"/>
          <p:cNvSpPr/>
          <p:nvPr/>
        </p:nvSpPr>
        <p:spPr>
          <a:xfrm>
            <a:off x="6056065" y="1912712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6"/>
                </a:lnTo>
                <a:lnTo>
                  <a:pt x="8556" y="49857"/>
                </a:lnTo>
                <a:lnTo>
                  <a:pt x="17841" y="56113"/>
                </a:lnTo>
                <a:lnTo>
                  <a:pt x="29210" y="58407"/>
                </a:lnTo>
                <a:lnTo>
                  <a:pt x="40576" y="56113"/>
                </a:lnTo>
                <a:lnTo>
                  <a:pt x="49857" y="49857"/>
                </a:lnTo>
                <a:lnTo>
                  <a:pt x="56113" y="40576"/>
                </a:lnTo>
                <a:lnTo>
                  <a:pt x="58407" y="29210"/>
                </a:lnTo>
                <a:lnTo>
                  <a:pt x="56113" y="17841"/>
                </a:lnTo>
                <a:lnTo>
                  <a:pt x="49857" y="8556"/>
                </a:lnTo>
                <a:lnTo>
                  <a:pt x="40576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0" name="object 50"/>
          <p:cNvSpPr/>
          <p:nvPr/>
        </p:nvSpPr>
        <p:spPr>
          <a:xfrm>
            <a:off x="6056065" y="1912712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407" y="29210"/>
                </a:moveTo>
                <a:lnTo>
                  <a:pt x="56113" y="40576"/>
                </a:lnTo>
                <a:lnTo>
                  <a:pt x="49857" y="49857"/>
                </a:lnTo>
                <a:lnTo>
                  <a:pt x="40576" y="56113"/>
                </a:lnTo>
                <a:lnTo>
                  <a:pt x="29210" y="58407"/>
                </a:lnTo>
                <a:lnTo>
                  <a:pt x="17841" y="56113"/>
                </a:lnTo>
                <a:lnTo>
                  <a:pt x="8556" y="49857"/>
                </a:lnTo>
                <a:lnTo>
                  <a:pt x="2295" y="40576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6" y="2295"/>
                </a:lnTo>
                <a:lnTo>
                  <a:pt x="49857" y="8556"/>
                </a:lnTo>
                <a:lnTo>
                  <a:pt x="56113" y="17841"/>
                </a:lnTo>
                <a:lnTo>
                  <a:pt x="58407" y="29210"/>
                </a:lnTo>
                <a:close/>
              </a:path>
            </a:pathLst>
          </a:custGeom>
          <a:ln w="45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1" name="object 51"/>
          <p:cNvSpPr/>
          <p:nvPr/>
        </p:nvSpPr>
        <p:spPr>
          <a:xfrm>
            <a:off x="5877797" y="2209817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8"/>
                </a:lnTo>
                <a:lnTo>
                  <a:pt x="8556" y="49863"/>
                </a:lnTo>
                <a:lnTo>
                  <a:pt x="17841" y="56124"/>
                </a:lnTo>
                <a:lnTo>
                  <a:pt x="29210" y="58420"/>
                </a:lnTo>
                <a:lnTo>
                  <a:pt x="40578" y="56124"/>
                </a:lnTo>
                <a:lnTo>
                  <a:pt x="49863" y="49863"/>
                </a:lnTo>
                <a:lnTo>
                  <a:pt x="56124" y="40578"/>
                </a:lnTo>
                <a:lnTo>
                  <a:pt x="58420" y="29210"/>
                </a:lnTo>
                <a:lnTo>
                  <a:pt x="56124" y="17841"/>
                </a:lnTo>
                <a:lnTo>
                  <a:pt x="49863" y="8556"/>
                </a:lnTo>
                <a:lnTo>
                  <a:pt x="40578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2" name="object 52"/>
          <p:cNvSpPr/>
          <p:nvPr/>
        </p:nvSpPr>
        <p:spPr>
          <a:xfrm>
            <a:off x="5877797" y="2209817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420" y="29210"/>
                </a:moveTo>
                <a:lnTo>
                  <a:pt x="56124" y="40578"/>
                </a:lnTo>
                <a:lnTo>
                  <a:pt x="49863" y="49863"/>
                </a:lnTo>
                <a:lnTo>
                  <a:pt x="40578" y="56124"/>
                </a:lnTo>
                <a:lnTo>
                  <a:pt x="29210" y="58420"/>
                </a:lnTo>
                <a:lnTo>
                  <a:pt x="17841" y="56124"/>
                </a:lnTo>
                <a:lnTo>
                  <a:pt x="8556" y="49863"/>
                </a:lnTo>
                <a:lnTo>
                  <a:pt x="2295" y="40578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8" y="2295"/>
                </a:lnTo>
                <a:lnTo>
                  <a:pt x="49863" y="8556"/>
                </a:lnTo>
                <a:lnTo>
                  <a:pt x="56124" y="17841"/>
                </a:lnTo>
                <a:lnTo>
                  <a:pt x="58420" y="29210"/>
                </a:lnTo>
                <a:close/>
              </a:path>
            </a:pathLst>
          </a:custGeom>
          <a:ln w="45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3" name="object 53"/>
          <p:cNvSpPr/>
          <p:nvPr/>
        </p:nvSpPr>
        <p:spPr>
          <a:xfrm>
            <a:off x="5560886" y="2368275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6"/>
                </a:lnTo>
                <a:lnTo>
                  <a:pt x="8556" y="49857"/>
                </a:lnTo>
                <a:lnTo>
                  <a:pt x="17841" y="56113"/>
                </a:lnTo>
                <a:lnTo>
                  <a:pt x="29210" y="58407"/>
                </a:lnTo>
                <a:lnTo>
                  <a:pt x="40578" y="56113"/>
                </a:lnTo>
                <a:lnTo>
                  <a:pt x="49863" y="49857"/>
                </a:lnTo>
                <a:lnTo>
                  <a:pt x="56124" y="40576"/>
                </a:lnTo>
                <a:lnTo>
                  <a:pt x="58420" y="29210"/>
                </a:lnTo>
                <a:lnTo>
                  <a:pt x="56124" y="17841"/>
                </a:lnTo>
                <a:lnTo>
                  <a:pt x="49863" y="8556"/>
                </a:lnTo>
                <a:lnTo>
                  <a:pt x="40578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4" name="object 54"/>
          <p:cNvSpPr/>
          <p:nvPr/>
        </p:nvSpPr>
        <p:spPr>
          <a:xfrm>
            <a:off x="5560885" y="2368275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420" y="29210"/>
                </a:moveTo>
                <a:lnTo>
                  <a:pt x="56124" y="40576"/>
                </a:lnTo>
                <a:lnTo>
                  <a:pt x="49863" y="49857"/>
                </a:lnTo>
                <a:lnTo>
                  <a:pt x="40578" y="56113"/>
                </a:lnTo>
                <a:lnTo>
                  <a:pt x="29210" y="58407"/>
                </a:lnTo>
                <a:lnTo>
                  <a:pt x="17841" y="56113"/>
                </a:lnTo>
                <a:lnTo>
                  <a:pt x="8556" y="49857"/>
                </a:lnTo>
                <a:lnTo>
                  <a:pt x="2295" y="40576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8" y="2295"/>
                </a:lnTo>
                <a:lnTo>
                  <a:pt x="49863" y="8556"/>
                </a:lnTo>
                <a:lnTo>
                  <a:pt x="56124" y="17841"/>
                </a:lnTo>
                <a:lnTo>
                  <a:pt x="58420" y="29210"/>
                </a:lnTo>
                <a:close/>
              </a:path>
            </a:pathLst>
          </a:custGeom>
          <a:ln w="45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5" name="object 55"/>
          <p:cNvSpPr/>
          <p:nvPr/>
        </p:nvSpPr>
        <p:spPr>
          <a:xfrm>
            <a:off x="6115485" y="2526732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1"/>
                </a:lnTo>
                <a:lnTo>
                  <a:pt x="8556" y="49852"/>
                </a:lnTo>
                <a:lnTo>
                  <a:pt x="17841" y="56111"/>
                </a:lnTo>
                <a:lnTo>
                  <a:pt x="29210" y="58407"/>
                </a:lnTo>
                <a:lnTo>
                  <a:pt x="40576" y="56111"/>
                </a:lnTo>
                <a:lnTo>
                  <a:pt x="49857" y="49852"/>
                </a:lnTo>
                <a:lnTo>
                  <a:pt x="56113" y="40571"/>
                </a:lnTo>
                <a:lnTo>
                  <a:pt x="58407" y="29210"/>
                </a:lnTo>
                <a:lnTo>
                  <a:pt x="56113" y="17841"/>
                </a:lnTo>
                <a:lnTo>
                  <a:pt x="49857" y="8556"/>
                </a:lnTo>
                <a:lnTo>
                  <a:pt x="40576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6" name="object 56"/>
          <p:cNvSpPr/>
          <p:nvPr/>
        </p:nvSpPr>
        <p:spPr>
          <a:xfrm>
            <a:off x="6115485" y="2526732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07" y="29210"/>
                </a:moveTo>
                <a:lnTo>
                  <a:pt x="56113" y="40571"/>
                </a:lnTo>
                <a:lnTo>
                  <a:pt x="49857" y="49852"/>
                </a:lnTo>
                <a:lnTo>
                  <a:pt x="40576" y="56111"/>
                </a:lnTo>
                <a:lnTo>
                  <a:pt x="29210" y="58407"/>
                </a:lnTo>
                <a:lnTo>
                  <a:pt x="17841" y="56111"/>
                </a:lnTo>
                <a:lnTo>
                  <a:pt x="8556" y="49852"/>
                </a:lnTo>
                <a:lnTo>
                  <a:pt x="2295" y="40571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6" y="2295"/>
                </a:lnTo>
                <a:lnTo>
                  <a:pt x="49857" y="8556"/>
                </a:lnTo>
                <a:lnTo>
                  <a:pt x="56113" y="17841"/>
                </a:lnTo>
                <a:lnTo>
                  <a:pt x="58407" y="29210"/>
                </a:lnTo>
                <a:close/>
              </a:path>
            </a:pathLst>
          </a:custGeom>
          <a:ln w="45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7" name="object 57"/>
          <p:cNvSpPr/>
          <p:nvPr/>
        </p:nvSpPr>
        <p:spPr>
          <a:xfrm>
            <a:off x="5620307" y="2665380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8"/>
                </a:lnTo>
                <a:lnTo>
                  <a:pt x="8556" y="49863"/>
                </a:lnTo>
                <a:lnTo>
                  <a:pt x="17841" y="56124"/>
                </a:lnTo>
                <a:lnTo>
                  <a:pt x="29210" y="58420"/>
                </a:lnTo>
                <a:lnTo>
                  <a:pt x="40578" y="56124"/>
                </a:lnTo>
                <a:lnTo>
                  <a:pt x="49863" y="49863"/>
                </a:lnTo>
                <a:lnTo>
                  <a:pt x="56124" y="40578"/>
                </a:lnTo>
                <a:lnTo>
                  <a:pt x="58420" y="29210"/>
                </a:lnTo>
                <a:lnTo>
                  <a:pt x="56124" y="17841"/>
                </a:lnTo>
                <a:lnTo>
                  <a:pt x="49863" y="8556"/>
                </a:lnTo>
                <a:lnTo>
                  <a:pt x="40578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8" name="object 58"/>
          <p:cNvSpPr/>
          <p:nvPr/>
        </p:nvSpPr>
        <p:spPr>
          <a:xfrm>
            <a:off x="5620307" y="2665380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20" y="29210"/>
                </a:moveTo>
                <a:lnTo>
                  <a:pt x="56124" y="40578"/>
                </a:lnTo>
                <a:lnTo>
                  <a:pt x="49863" y="49863"/>
                </a:lnTo>
                <a:lnTo>
                  <a:pt x="40578" y="56124"/>
                </a:lnTo>
                <a:lnTo>
                  <a:pt x="29210" y="58420"/>
                </a:lnTo>
                <a:lnTo>
                  <a:pt x="17841" y="56124"/>
                </a:lnTo>
                <a:lnTo>
                  <a:pt x="8556" y="49863"/>
                </a:lnTo>
                <a:lnTo>
                  <a:pt x="2295" y="40578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8" y="2295"/>
                </a:lnTo>
                <a:lnTo>
                  <a:pt x="49863" y="8556"/>
                </a:lnTo>
                <a:lnTo>
                  <a:pt x="56124" y="17841"/>
                </a:lnTo>
                <a:lnTo>
                  <a:pt x="58420" y="29210"/>
                </a:lnTo>
                <a:close/>
              </a:path>
            </a:pathLst>
          </a:custGeom>
          <a:ln w="45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9" name="object 59"/>
          <p:cNvSpPr/>
          <p:nvPr/>
        </p:nvSpPr>
        <p:spPr>
          <a:xfrm>
            <a:off x="5382623" y="3160558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6"/>
                </a:lnTo>
                <a:lnTo>
                  <a:pt x="8556" y="49857"/>
                </a:lnTo>
                <a:lnTo>
                  <a:pt x="17841" y="56113"/>
                </a:lnTo>
                <a:lnTo>
                  <a:pt x="29210" y="58407"/>
                </a:lnTo>
                <a:lnTo>
                  <a:pt x="40576" y="56113"/>
                </a:lnTo>
                <a:lnTo>
                  <a:pt x="49857" y="49857"/>
                </a:lnTo>
                <a:lnTo>
                  <a:pt x="56113" y="40576"/>
                </a:lnTo>
                <a:lnTo>
                  <a:pt x="58407" y="29210"/>
                </a:lnTo>
                <a:lnTo>
                  <a:pt x="56113" y="17841"/>
                </a:lnTo>
                <a:lnTo>
                  <a:pt x="49857" y="8556"/>
                </a:lnTo>
                <a:lnTo>
                  <a:pt x="40576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0" name="object 60"/>
          <p:cNvSpPr/>
          <p:nvPr/>
        </p:nvSpPr>
        <p:spPr>
          <a:xfrm>
            <a:off x="5382623" y="3160559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07" y="29210"/>
                </a:moveTo>
                <a:lnTo>
                  <a:pt x="56113" y="40576"/>
                </a:lnTo>
                <a:lnTo>
                  <a:pt x="49857" y="49857"/>
                </a:lnTo>
                <a:lnTo>
                  <a:pt x="40576" y="56113"/>
                </a:lnTo>
                <a:lnTo>
                  <a:pt x="29210" y="58407"/>
                </a:lnTo>
                <a:lnTo>
                  <a:pt x="17841" y="56113"/>
                </a:lnTo>
                <a:lnTo>
                  <a:pt x="8556" y="49857"/>
                </a:lnTo>
                <a:lnTo>
                  <a:pt x="2295" y="40576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6" y="2295"/>
                </a:lnTo>
                <a:lnTo>
                  <a:pt x="49857" y="8556"/>
                </a:lnTo>
                <a:lnTo>
                  <a:pt x="56113" y="17841"/>
                </a:lnTo>
                <a:lnTo>
                  <a:pt x="58407" y="29210"/>
                </a:lnTo>
                <a:close/>
              </a:path>
            </a:pathLst>
          </a:custGeom>
          <a:ln w="4563">
            <a:solidFill>
              <a:srgbClr val="FFBFB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1" name="object 61"/>
          <p:cNvSpPr/>
          <p:nvPr/>
        </p:nvSpPr>
        <p:spPr>
          <a:xfrm>
            <a:off x="6056065" y="3180364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8"/>
                </a:lnTo>
                <a:lnTo>
                  <a:pt x="8556" y="49863"/>
                </a:lnTo>
                <a:lnTo>
                  <a:pt x="17841" y="56124"/>
                </a:lnTo>
                <a:lnTo>
                  <a:pt x="29210" y="58420"/>
                </a:lnTo>
                <a:lnTo>
                  <a:pt x="40576" y="56124"/>
                </a:lnTo>
                <a:lnTo>
                  <a:pt x="49857" y="49863"/>
                </a:lnTo>
                <a:lnTo>
                  <a:pt x="56113" y="40578"/>
                </a:lnTo>
                <a:lnTo>
                  <a:pt x="58407" y="29210"/>
                </a:lnTo>
                <a:lnTo>
                  <a:pt x="56113" y="17841"/>
                </a:lnTo>
                <a:lnTo>
                  <a:pt x="49857" y="8556"/>
                </a:lnTo>
                <a:lnTo>
                  <a:pt x="40576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FFBFB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2" name="object 62"/>
          <p:cNvSpPr/>
          <p:nvPr/>
        </p:nvSpPr>
        <p:spPr>
          <a:xfrm>
            <a:off x="6056065" y="3180364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07" y="29210"/>
                </a:moveTo>
                <a:lnTo>
                  <a:pt x="56113" y="40578"/>
                </a:lnTo>
                <a:lnTo>
                  <a:pt x="49857" y="49863"/>
                </a:lnTo>
                <a:lnTo>
                  <a:pt x="40576" y="56124"/>
                </a:lnTo>
                <a:lnTo>
                  <a:pt x="29210" y="58420"/>
                </a:lnTo>
                <a:lnTo>
                  <a:pt x="17841" y="56124"/>
                </a:lnTo>
                <a:lnTo>
                  <a:pt x="8556" y="49863"/>
                </a:lnTo>
                <a:lnTo>
                  <a:pt x="2295" y="40578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6" y="2295"/>
                </a:lnTo>
                <a:lnTo>
                  <a:pt x="49857" y="8556"/>
                </a:lnTo>
                <a:lnTo>
                  <a:pt x="56113" y="17841"/>
                </a:lnTo>
                <a:lnTo>
                  <a:pt x="58407" y="29210"/>
                </a:lnTo>
                <a:close/>
              </a:path>
            </a:pathLst>
          </a:custGeom>
          <a:ln w="4563">
            <a:solidFill>
              <a:srgbClr val="FFBFB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3" name="object 63"/>
          <p:cNvSpPr/>
          <p:nvPr/>
        </p:nvSpPr>
        <p:spPr>
          <a:xfrm>
            <a:off x="5877797" y="3477469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8"/>
                </a:lnTo>
                <a:lnTo>
                  <a:pt x="8556" y="49863"/>
                </a:lnTo>
                <a:lnTo>
                  <a:pt x="17841" y="56124"/>
                </a:lnTo>
                <a:lnTo>
                  <a:pt x="29210" y="58420"/>
                </a:lnTo>
                <a:lnTo>
                  <a:pt x="40578" y="56124"/>
                </a:lnTo>
                <a:lnTo>
                  <a:pt x="49863" y="49863"/>
                </a:lnTo>
                <a:lnTo>
                  <a:pt x="56124" y="40578"/>
                </a:lnTo>
                <a:lnTo>
                  <a:pt x="58420" y="29210"/>
                </a:lnTo>
                <a:lnTo>
                  <a:pt x="56124" y="17841"/>
                </a:lnTo>
                <a:lnTo>
                  <a:pt x="49863" y="8556"/>
                </a:lnTo>
                <a:lnTo>
                  <a:pt x="40578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4" name="object 64"/>
          <p:cNvSpPr/>
          <p:nvPr/>
        </p:nvSpPr>
        <p:spPr>
          <a:xfrm>
            <a:off x="5877797" y="3477469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20" y="29210"/>
                </a:moveTo>
                <a:lnTo>
                  <a:pt x="56124" y="40578"/>
                </a:lnTo>
                <a:lnTo>
                  <a:pt x="49863" y="49863"/>
                </a:lnTo>
                <a:lnTo>
                  <a:pt x="40578" y="56124"/>
                </a:lnTo>
                <a:lnTo>
                  <a:pt x="29210" y="58420"/>
                </a:lnTo>
                <a:lnTo>
                  <a:pt x="17841" y="56124"/>
                </a:lnTo>
                <a:lnTo>
                  <a:pt x="8556" y="49863"/>
                </a:lnTo>
                <a:lnTo>
                  <a:pt x="2295" y="40578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8" y="2295"/>
                </a:lnTo>
                <a:lnTo>
                  <a:pt x="49863" y="8556"/>
                </a:lnTo>
                <a:lnTo>
                  <a:pt x="56124" y="17841"/>
                </a:lnTo>
                <a:lnTo>
                  <a:pt x="58420" y="29210"/>
                </a:lnTo>
                <a:close/>
              </a:path>
            </a:pathLst>
          </a:custGeom>
          <a:ln w="4563">
            <a:solidFill>
              <a:srgbClr val="86CE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5" name="object 65"/>
          <p:cNvSpPr/>
          <p:nvPr/>
        </p:nvSpPr>
        <p:spPr>
          <a:xfrm>
            <a:off x="5560886" y="3635927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8"/>
                </a:lnTo>
                <a:lnTo>
                  <a:pt x="8556" y="49863"/>
                </a:lnTo>
                <a:lnTo>
                  <a:pt x="17841" y="56124"/>
                </a:lnTo>
                <a:lnTo>
                  <a:pt x="29210" y="58420"/>
                </a:lnTo>
                <a:lnTo>
                  <a:pt x="40578" y="56124"/>
                </a:lnTo>
                <a:lnTo>
                  <a:pt x="49863" y="49863"/>
                </a:lnTo>
                <a:lnTo>
                  <a:pt x="56124" y="40578"/>
                </a:lnTo>
                <a:lnTo>
                  <a:pt x="58420" y="29210"/>
                </a:lnTo>
                <a:lnTo>
                  <a:pt x="56124" y="17841"/>
                </a:lnTo>
                <a:lnTo>
                  <a:pt x="49863" y="8556"/>
                </a:lnTo>
                <a:lnTo>
                  <a:pt x="40578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6" name="object 66"/>
          <p:cNvSpPr/>
          <p:nvPr/>
        </p:nvSpPr>
        <p:spPr>
          <a:xfrm>
            <a:off x="5560885" y="3635927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20" y="29210"/>
                </a:moveTo>
                <a:lnTo>
                  <a:pt x="56124" y="40578"/>
                </a:lnTo>
                <a:lnTo>
                  <a:pt x="49863" y="49863"/>
                </a:lnTo>
                <a:lnTo>
                  <a:pt x="40578" y="56124"/>
                </a:lnTo>
                <a:lnTo>
                  <a:pt x="29210" y="58420"/>
                </a:lnTo>
                <a:lnTo>
                  <a:pt x="17841" y="56124"/>
                </a:lnTo>
                <a:lnTo>
                  <a:pt x="8556" y="49863"/>
                </a:lnTo>
                <a:lnTo>
                  <a:pt x="2295" y="40578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8" y="2295"/>
                </a:lnTo>
                <a:lnTo>
                  <a:pt x="49863" y="8556"/>
                </a:lnTo>
                <a:lnTo>
                  <a:pt x="56124" y="17841"/>
                </a:lnTo>
                <a:lnTo>
                  <a:pt x="58420" y="29210"/>
                </a:lnTo>
                <a:close/>
              </a:path>
            </a:pathLst>
          </a:custGeom>
          <a:ln w="4563">
            <a:solidFill>
              <a:srgbClr val="86CE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7" name="object 67"/>
          <p:cNvSpPr/>
          <p:nvPr/>
        </p:nvSpPr>
        <p:spPr>
          <a:xfrm>
            <a:off x="6115485" y="3794385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3"/>
                </a:lnTo>
                <a:lnTo>
                  <a:pt x="8556" y="8550"/>
                </a:lnTo>
                <a:lnTo>
                  <a:pt x="2295" y="17830"/>
                </a:lnTo>
                <a:lnTo>
                  <a:pt x="0" y="29197"/>
                </a:lnTo>
                <a:lnTo>
                  <a:pt x="2295" y="40565"/>
                </a:lnTo>
                <a:lnTo>
                  <a:pt x="8556" y="49850"/>
                </a:lnTo>
                <a:lnTo>
                  <a:pt x="17841" y="56111"/>
                </a:lnTo>
                <a:lnTo>
                  <a:pt x="29210" y="58407"/>
                </a:lnTo>
                <a:lnTo>
                  <a:pt x="40576" y="56111"/>
                </a:lnTo>
                <a:lnTo>
                  <a:pt x="49857" y="49850"/>
                </a:lnTo>
                <a:lnTo>
                  <a:pt x="56113" y="40565"/>
                </a:lnTo>
                <a:lnTo>
                  <a:pt x="58407" y="29197"/>
                </a:lnTo>
                <a:lnTo>
                  <a:pt x="56113" y="17830"/>
                </a:lnTo>
                <a:lnTo>
                  <a:pt x="49857" y="8550"/>
                </a:lnTo>
                <a:lnTo>
                  <a:pt x="40576" y="2293"/>
                </a:lnTo>
                <a:lnTo>
                  <a:pt x="29210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8" name="object 68"/>
          <p:cNvSpPr/>
          <p:nvPr/>
        </p:nvSpPr>
        <p:spPr>
          <a:xfrm>
            <a:off x="6115485" y="3794385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07" y="29197"/>
                </a:moveTo>
                <a:lnTo>
                  <a:pt x="56113" y="40565"/>
                </a:lnTo>
                <a:lnTo>
                  <a:pt x="49857" y="49850"/>
                </a:lnTo>
                <a:lnTo>
                  <a:pt x="40576" y="56111"/>
                </a:lnTo>
                <a:lnTo>
                  <a:pt x="29210" y="58407"/>
                </a:lnTo>
                <a:lnTo>
                  <a:pt x="17841" y="56111"/>
                </a:lnTo>
                <a:lnTo>
                  <a:pt x="8556" y="49850"/>
                </a:lnTo>
                <a:lnTo>
                  <a:pt x="2295" y="40565"/>
                </a:lnTo>
                <a:lnTo>
                  <a:pt x="0" y="29197"/>
                </a:lnTo>
                <a:lnTo>
                  <a:pt x="2295" y="17830"/>
                </a:lnTo>
                <a:lnTo>
                  <a:pt x="8556" y="8550"/>
                </a:lnTo>
                <a:lnTo>
                  <a:pt x="17841" y="2293"/>
                </a:lnTo>
                <a:lnTo>
                  <a:pt x="29210" y="0"/>
                </a:lnTo>
                <a:lnTo>
                  <a:pt x="40576" y="2293"/>
                </a:lnTo>
                <a:lnTo>
                  <a:pt x="49857" y="8550"/>
                </a:lnTo>
                <a:lnTo>
                  <a:pt x="56113" y="17830"/>
                </a:lnTo>
                <a:lnTo>
                  <a:pt x="58407" y="29197"/>
                </a:lnTo>
                <a:close/>
              </a:path>
            </a:pathLst>
          </a:custGeom>
          <a:ln w="4563">
            <a:solidFill>
              <a:srgbClr val="86CE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9" name="object 69"/>
          <p:cNvSpPr/>
          <p:nvPr/>
        </p:nvSpPr>
        <p:spPr>
          <a:xfrm>
            <a:off x="5620307" y="3933031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210" y="0"/>
                </a:moveTo>
                <a:lnTo>
                  <a:pt x="17841" y="2295"/>
                </a:lnTo>
                <a:lnTo>
                  <a:pt x="8556" y="8556"/>
                </a:lnTo>
                <a:lnTo>
                  <a:pt x="2295" y="17841"/>
                </a:lnTo>
                <a:lnTo>
                  <a:pt x="0" y="29210"/>
                </a:lnTo>
                <a:lnTo>
                  <a:pt x="2295" y="40578"/>
                </a:lnTo>
                <a:lnTo>
                  <a:pt x="8556" y="49863"/>
                </a:lnTo>
                <a:lnTo>
                  <a:pt x="17841" y="56124"/>
                </a:lnTo>
                <a:lnTo>
                  <a:pt x="29210" y="58420"/>
                </a:lnTo>
                <a:lnTo>
                  <a:pt x="40578" y="56124"/>
                </a:lnTo>
                <a:lnTo>
                  <a:pt x="49863" y="49863"/>
                </a:lnTo>
                <a:lnTo>
                  <a:pt x="56124" y="40578"/>
                </a:lnTo>
                <a:lnTo>
                  <a:pt x="58420" y="29210"/>
                </a:lnTo>
                <a:lnTo>
                  <a:pt x="56124" y="17841"/>
                </a:lnTo>
                <a:lnTo>
                  <a:pt x="49863" y="8556"/>
                </a:lnTo>
                <a:lnTo>
                  <a:pt x="40578" y="2295"/>
                </a:lnTo>
                <a:lnTo>
                  <a:pt x="29210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0" name="object 70"/>
          <p:cNvSpPr/>
          <p:nvPr/>
        </p:nvSpPr>
        <p:spPr>
          <a:xfrm>
            <a:off x="5620307" y="3933031"/>
            <a:ext cx="25356" cy="25356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420" y="29210"/>
                </a:moveTo>
                <a:lnTo>
                  <a:pt x="56124" y="40578"/>
                </a:lnTo>
                <a:lnTo>
                  <a:pt x="49863" y="49863"/>
                </a:lnTo>
                <a:lnTo>
                  <a:pt x="40578" y="56124"/>
                </a:lnTo>
                <a:lnTo>
                  <a:pt x="29210" y="58420"/>
                </a:lnTo>
                <a:lnTo>
                  <a:pt x="17841" y="56124"/>
                </a:lnTo>
                <a:lnTo>
                  <a:pt x="8556" y="49863"/>
                </a:lnTo>
                <a:lnTo>
                  <a:pt x="2295" y="40578"/>
                </a:lnTo>
                <a:lnTo>
                  <a:pt x="0" y="29210"/>
                </a:lnTo>
                <a:lnTo>
                  <a:pt x="2295" y="17841"/>
                </a:lnTo>
                <a:lnTo>
                  <a:pt x="8556" y="8556"/>
                </a:lnTo>
                <a:lnTo>
                  <a:pt x="17841" y="2295"/>
                </a:lnTo>
                <a:lnTo>
                  <a:pt x="29210" y="0"/>
                </a:lnTo>
                <a:lnTo>
                  <a:pt x="40578" y="2295"/>
                </a:lnTo>
                <a:lnTo>
                  <a:pt x="49863" y="8556"/>
                </a:lnTo>
                <a:lnTo>
                  <a:pt x="56124" y="17841"/>
                </a:lnTo>
                <a:lnTo>
                  <a:pt x="58420" y="29210"/>
                </a:lnTo>
                <a:close/>
              </a:path>
            </a:pathLst>
          </a:custGeom>
          <a:ln w="4563">
            <a:solidFill>
              <a:srgbClr val="86CE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3" name="Rectangle 72"/>
          <p:cNvSpPr/>
          <p:nvPr/>
        </p:nvSpPr>
        <p:spPr>
          <a:xfrm>
            <a:off x="209020" y="698500"/>
            <a:ext cx="2997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615">
              <a:spcBef>
                <a:spcPts val="65"/>
              </a:spcBef>
              <a:tabLst>
                <a:tab pos="1146262" algn="l"/>
                <a:tab pos="2017698" algn="l"/>
                <a:tab pos="3113690" algn="l"/>
              </a:tabLst>
            </a:pPr>
            <a:r>
              <a:rPr lang="en-US" sz="2000" kern="0" dirty="0"/>
              <a:t>Can we replace </a:t>
            </a:r>
            <a:r>
              <a:rPr lang="en-US" sz="2000" kern="0" dirty="0">
                <a:solidFill>
                  <a:srgbClr val="FF0000"/>
                </a:solidFill>
              </a:rPr>
              <a:t>M </a:t>
            </a:r>
            <a:r>
              <a:rPr lang="en-US" sz="2000" kern="0" dirty="0"/>
              <a:t>with</a:t>
            </a:r>
            <a:r>
              <a:rPr lang="en-US" sz="2000" kern="0" dirty="0">
                <a:solidFill>
                  <a:srgbClr val="FF0000"/>
                </a:solidFill>
              </a:rPr>
              <a:t> </a:t>
            </a:r>
            <a:r>
              <a:rPr lang="en-US" sz="2000" kern="0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71" name="Date Placeholder 7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72" name="Footer Placeholder 7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80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4826" y="692518"/>
            <a:ext cx="5207000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/>
          <a:p>
            <a:pPr marL="5512">
              <a:spcBef>
                <a:spcPts val="47"/>
              </a:spcBef>
              <a:tabLst>
                <a:tab pos="1151672" algn="l"/>
              </a:tabLst>
            </a:pPr>
            <a:r>
              <a:rPr sz="2000" dirty="0">
                <a:latin typeface="Arial" charset="0"/>
                <a:ea typeface="+mn-ea"/>
                <a:cs typeface="+mn-cs"/>
              </a:rPr>
              <a:t>Di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c</a:t>
            </a:r>
            <a:r>
              <a:rPr sz="2000" dirty="0" err="1">
                <a:latin typeface="Arial" charset="0"/>
                <a:ea typeface="+mn-ea"/>
                <a:cs typeface="+mn-cs"/>
              </a:rPr>
              <a:t>hotomies</a:t>
            </a:r>
            <a:r>
              <a:rPr sz="2000" dirty="0">
                <a:latin typeface="Arial" charset="0"/>
                <a:ea typeface="+mn-ea"/>
                <a:cs typeface="+mn-cs"/>
              </a:rPr>
              <a:t>:	mini-hypotheses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408" y="1859766"/>
            <a:ext cx="1476860" cy="26266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667" i="1" spc="58" dirty="0">
                <a:latin typeface="+mn-lt"/>
                <a:cs typeface="Times New Roman"/>
              </a:rPr>
              <a:t>A</a:t>
            </a:r>
            <a:r>
              <a:rPr sz="1667" i="1" spc="65" dirty="0">
                <a:latin typeface="+mn-lt"/>
                <a:cs typeface="Times New Roman"/>
              </a:rPr>
              <a:t> </a:t>
            </a:r>
            <a:r>
              <a:rPr sz="1667" i="1" spc="11" dirty="0">
                <a:latin typeface="+mn-lt"/>
                <a:cs typeface="Times New Roman"/>
              </a:rPr>
              <a:t>hypothesis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9734" y="1858932"/>
            <a:ext cx="2129943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-82" dirty="0">
                <a:latin typeface="+mn-lt"/>
                <a:cs typeface="DejaVu Serif"/>
              </a:rPr>
              <a:t>h </a:t>
            </a:r>
            <a:r>
              <a:rPr sz="1667" spc="2" dirty="0">
                <a:latin typeface="+mn-lt"/>
                <a:cs typeface="Arial"/>
              </a:rPr>
              <a:t>: </a:t>
            </a:r>
            <a:r>
              <a:rPr sz="1667" spc="43" dirty="0">
                <a:latin typeface="+mn-lt"/>
                <a:cs typeface="DejaVu Sans"/>
              </a:rPr>
              <a:t>X </a:t>
            </a:r>
            <a:r>
              <a:rPr sz="1667" spc="217" dirty="0">
                <a:latin typeface="+mn-lt"/>
                <a:cs typeface="DejaVu Sans"/>
              </a:rPr>
              <a:t>→ </a:t>
            </a:r>
            <a:r>
              <a:rPr sz="1667" spc="-88" dirty="0">
                <a:latin typeface="+mn-lt"/>
                <a:cs typeface="DejaVu Sans"/>
              </a:rPr>
              <a:t>{−</a:t>
            </a:r>
            <a:r>
              <a:rPr sz="1667" spc="-88" dirty="0">
                <a:latin typeface="+mn-lt"/>
                <a:cs typeface="Arial"/>
              </a:rPr>
              <a:t>1</a:t>
            </a:r>
            <a:r>
              <a:rPr sz="1667" spc="-88" dirty="0">
                <a:latin typeface="+mn-lt"/>
                <a:cs typeface="DejaVu Serif"/>
              </a:rPr>
              <a:t>,</a:t>
            </a:r>
            <a:r>
              <a:rPr sz="1667" spc="-332" dirty="0">
                <a:latin typeface="+mn-lt"/>
                <a:cs typeface="DejaVu Serif"/>
              </a:rPr>
              <a:t> </a:t>
            </a:r>
            <a:r>
              <a:rPr sz="1667" spc="4" dirty="0">
                <a:latin typeface="+mn-lt"/>
                <a:cs typeface="Arial"/>
              </a:rPr>
              <a:t>+1</a:t>
            </a:r>
            <a:r>
              <a:rPr sz="1667" spc="4" dirty="0">
                <a:latin typeface="+mn-lt"/>
                <a:cs typeface="DejaVu Sans"/>
              </a:rPr>
              <a:t>}</a:t>
            </a:r>
            <a:endParaRPr sz="1667" dirty="0">
              <a:latin typeface="+mn-lt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874" y="2322841"/>
            <a:ext cx="1714805" cy="26266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667" i="1" spc="58" dirty="0">
                <a:latin typeface="+mn-lt"/>
                <a:cs typeface="Times New Roman"/>
              </a:rPr>
              <a:t>A </a:t>
            </a:r>
            <a:r>
              <a:rPr sz="1667" i="1" spc="37" dirty="0">
                <a:latin typeface="+mn-lt"/>
                <a:cs typeface="Times New Roman"/>
              </a:rPr>
              <a:t>di</a:t>
            </a:r>
            <a:r>
              <a:rPr lang="de-DE" sz="1667" i="1" spc="35" dirty="0">
                <a:latin typeface="+mn-lt"/>
                <a:cs typeface="Times New Roman"/>
              </a:rPr>
              <a:t>c</a:t>
            </a:r>
            <a:r>
              <a:rPr sz="1667" i="1" spc="47" dirty="0" err="1">
                <a:latin typeface="+mn-lt"/>
                <a:cs typeface="Times New Roman"/>
              </a:rPr>
              <a:t>hotomy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9734" y="2322007"/>
            <a:ext cx="3791038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-82" dirty="0">
                <a:latin typeface="DejaVu Serif"/>
                <a:cs typeface="DejaVu Serif"/>
              </a:rPr>
              <a:t>h</a:t>
            </a:r>
            <a:r>
              <a:rPr sz="1667" spc="-49" dirty="0">
                <a:latin typeface="DejaVu Serif"/>
                <a:cs typeface="DejaVu Serif"/>
              </a:rPr>
              <a:t> </a:t>
            </a:r>
            <a:r>
              <a:rPr sz="1667" spc="2" dirty="0">
                <a:latin typeface="Arial"/>
                <a:cs typeface="Arial"/>
              </a:rPr>
              <a:t>:</a:t>
            </a:r>
            <a:r>
              <a:rPr sz="1667" spc="32" dirty="0">
                <a:latin typeface="Arial"/>
                <a:cs typeface="Arial"/>
              </a:rPr>
              <a:t> </a:t>
            </a:r>
            <a:r>
              <a:rPr sz="1667" spc="-56" dirty="0">
                <a:latin typeface="DejaVu Sans"/>
                <a:cs typeface="DejaVu Sans"/>
              </a:rPr>
              <a:t>{</a:t>
            </a:r>
            <a:r>
              <a:rPr sz="1667" b="1" spc="-56" dirty="0">
                <a:latin typeface="Verdana"/>
                <a:cs typeface="Verdana"/>
              </a:rPr>
              <a:t>x</a:t>
            </a:r>
            <a:r>
              <a:rPr sz="1667" spc="-85" baseline="-12195" dirty="0">
                <a:latin typeface="Arial"/>
                <a:cs typeface="Arial"/>
              </a:rPr>
              <a:t>1</a:t>
            </a:r>
            <a:r>
              <a:rPr sz="1667" spc="-56" dirty="0">
                <a:latin typeface="DejaVu Serif"/>
                <a:cs typeface="DejaVu Serif"/>
              </a:rPr>
              <a:t>,</a:t>
            </a:r>
            <a:r>
              <a:rPr sz="1667" spc="-193" dirty="0">
                <a:latin typeface="DejaVu Serif"/>
                <a:cs typeface="DejaVu Serif"/>
              </a:rPr>
              <a:t> </a:t>
            </a:r>
            <a:r>
              <a:rPr sz="1667" b="1" spc="-17" dirty="0">
                <a:latin typeface="Verdana"/>
                <a:cs typeface="Verdana"/>
              </a:rPr>
              <a:t>x</a:t>
            </a:r>
            <a:r>
              <a:rPr sz="1667" spc="-27" baseline="-12195" dirty="0">
                <a:latin typeface="Arial"/>
                <a:cs typeface="Arial"/>
              </a:rPr>
              <a:t>2</a:t>
            </a:r>
            <a:r>
              <a:rPr sz="1667" spc="-17" dirty="0">
                <a:latin typeface="DejaVu Serif"/>
                <a:cs typeface="DejaVu Serif"/>
              </a:rPr>
              <a:t>,</a:t>
            </a:r>
            <a:r>
              <a:rPr sz="1667" spc="-195" dirty="0">
                <a:latin typeface="DejaVu Serif"/>
                <a:cs typeface="DejaVu Serif"/>
              </a:rPr>
              <a:t> </a:t>
            </a:r>
            <a:r>
              <a:rPr sz="1667" spc="-49" dirty="0">
                <a:latin typeface="DejaVu Sans"/>
                <a:cs typeface="DejaVu Sans"/>
              </a:rPr>
              <a:t>·</a:t>
            </a:r>
            <a:r>
              <a:rPr sz="1667" spc="-193" dirty="0">
                <a:latin typeface="DejaVu Sans"/>
                <a:cs typeface="DejaVu Sans"/>
              </a:rPr>
              <a:t> </a:t>
            </a:r>
            <a:r>
              <a:rPr sz="1667" spc="-49" dirty="0">
                <a:latin typeface="DejaVu Sans"/>
                <a:cs typeface="DejaVu Sans"/>
              </a:rPr>
              <a:t>·</a:t>
            </a:r>
            <a:r>
              <a:rPr sz="1667" spc="-188" dirty="0">
                <a:latin typeface="DejaVu Sans"/>
                <a:cs typeface="DejaVu Sans"/>
              </a:rPr>
              <a:t> </a:t>
            </a:r>
            <a:r>
              <a:rPr sz="1667" spc="-49" dirty="0">
                <a:latin typeface="DejaVu Sans"/>
                <a:cs typeface="DejaVu Sans"/>
              </a:rPr>
              <a:t>·</a:t>
            </a:r>
            <a:r>
              <a:rPr sz="1667" spc="17" dirty="0">
                <a:latin typeface="DejaVu Sans"/>
                <a:cs typeface="DejaVu Sans"/>
              </a:rPr>
              <a:t> </a:t>
            </a:r>
            <a:r>
              <a:rPr sz="1667" spc="-49" dirty="0">
                <a:latin typeface="DejaVu Serif"/>
                <a:cs typeface="DejaVu Serif"/>
              </a:rPr>
              <a:t>,</a:t>
            </a:r>
            <a:r>
              <a:rPr sz="1667" spc="-193" dirty="0">
                <a:latin typeface="DejaVu Serif"/>
                <a:cs typeface="DejaVu Serif"/>
              </a:rPr>
              <a:t> </a:t>
            </a:r>
            <a:r>
              <a:rPr sz="1667" b="1" spc="-19" dirty="0">
                <a:latin typeface="Verdana"/>
                <a:cs typeface="Verdana"/>
              </a:rPr>
              <a:t>x</a:t>
            </a:r>
            <a:r>
              <a:rPr sz="1667" spc="-29" baseline="-12195" dirty="0">
                <a:latin typeface="DejaVu Serif"/>
                <a:cs typeface="DejaVu Serif"/>
              </a:rPr>
              <a:t>N</a:t>
            </a:r>
            <a:r>
              <a:rPr sz="1667" spc="-243" baseline="-12195" dirty="0">
                <a:latin typeface="DejaVu Serif"/>
                <a:cs typeface="DejaVu Serif"/>
              </a:rPr>
              <a:t> </a:t>
            </a:r>
            <a:r>
              <a:rPr sz="1667" spc="-169" dirty="0">
                <a:latin typeface="DejaVu Sans"/>
                <a:cs typeface="DejaVu Sans"/>
              </a:rPr>
              <a:t>}</a:t>
            </a:r>
            <a:r>
              <a:rPr sz="1667" spc="-47" dirty="0">
                <a:latin typeface="DejaVu Sans"/>
                <a:cs typeface="DejaVu Sans"/>
              </a:rPr>
              <a:t> </a:t>
            </a:r>
            <a:r>
              <a:rPr sz="1667" spc="217" dirty="0">
                <a:latin typeface="DejaVu Sans"/>
                <a:cs typeface="DejaVu Sans"/>
              </a:rPr>
              <a:t>→</a:t>
            </a:r>
            <a:r>
              <a:rPr sz="1667" spc="-49" dirty="0">
                <a:latin typeface="DejaVu Sans"/>
                <a:cs typeface="DejaVu Sans"/>
              </a:rPr>
              <a:t> </a:t>
            </a:r>
            <a:r>
              <a:rPr sz="1667" spc="-88" dirty="0">
                <a:latin typeface="DejaVu Sans"/>
                <a:cs typeface="DejaVu Sans"/>
              </a:rPr>
              <a:t>{−</a:t>
            </a:r>
            <a:r>
              <a:rPr sz="1667" spc="-88" dirty="0">
                <a:latin typeface="Arial"/>
                <a:cs typeface="Arial"/>
              </a:rPr>
              <a:t>1</a:t>
            </a:r>
            <a:r>
              <a:rPr sz="1667" spc="-88" dirty="0">
                <a:latin typeface="DejaVu Serif"/>
                <a:cs typeface="DejaVu Serif"/>
              </a:rPr>
              <a:t>,</a:t>
            </a:r>
            <a:r>
              <a:rPr sz="1667" spc="-193" dirty="0">
                <a:latin typeface="DejaVu Serif"/>
                <a:cs typeface="DejaVu Serif"/>
              </a:rPr>
              <a:t> </a:t>
            </a:r>
            <a:r>
              <a:rPr sz="1667" spc="4" dirty="0">
                <a:latin typeface="Arial"/>
                <a:cs typeface="Arial"/>
              </a:rPr>
              <a:t>+1</a:t>
            </a:r>
            <a:r>
              <a:rPr sz="1667" spc="4" dirty="0">
                <a:latin typeface="DejaVu Sans"/>
                <a:cs typeface="DejaVu Sans"/>
              </a:rPr>
              <a:t>}</a:t>
            </a:r>
            <a:endParaRPr sz="1667" dirty="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2875" y="2702109"/>
            <a:ext cx="5634126" cy="1546225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19" dirty="0">
                <a:latin typeface="+mn-lt"/>
                <a:cs typeface="Times New Roman"/>
              </a:rPr>
              <a:t>Number </a:t>
            </a:r>
            <a:r>
              <a:rPr sz="1667" i="1" spc="15" dirty="0">
                <a:latin typeface="+mn-lt"/>
                <a:cs typeface="Times New Roman"/>
              </a:rPr>
              <a:t>of hypotheses </a:t>
            </a:r>
            <a:r>
              <a:rPr sz="1667" spc="-4" dirty="0">
                <a:latin typeface="+mn-lt"/>
                <a:cs typeface="DejaVu Sans"/>
              </a:rPr>
              <a:t>|H| </a:t>
            </a:r>
            <a:r>
              <a:rPr lang="de-DE" sz="1667" spc="-4" dirty="0">
                <a:latin typeface="+mn-lt"/>
                <a:cs typeface="DejaVu Sans"/>
              </a:rPr>
              <a:t>c</a:t>
            </a:r>
            <a:r>
              <a:rPr sz="1667" i="1" spc="87" dirty="0">
                <a:latin typeface="+mn-lt"/>
                <a:cs typeface="Times New Roman"/>
              </a:rPr>
              <a:t>an </a:t>
            </a:r>
            <a:r>
              <a:rPr sz="1667" i="1" spc="22" dirty="0">
                <a:latin typeface="+mn-lt"/>
                <a:cs typeface="Times New Roman"/>
              </a:rPr>
              <a:t>be </a:t>
            </a:r>
            <a:r>
              <a:rPr sz="1667" i="1" spc="54" dirty="0">
                <a:latin typeface="+mn-lt"/>
                <a:cs typeface="Times New Roman"/>
              </a:rPr>
              <a:t>in</a:t>
            </a:r>
            <a:r>
              <a:rPr lang="de-DE" sz="1667" i="1" spc="19" dirty="0">
                <a:latin typeface="+mn-lt"/>
                <a:cs typeface="Times New Roman"/>
              </a:rPr>
              <a:t>fi</a:t>
            </a:r>
            <a:r>
              <a:rPr sz="1667" i="1" spc="19" dirty="0" err="1">
                <a:latin typeface="+mn-lt"/>
                <a:cs typeface="Times New Roman"/>
              </a:rPr>
              <a:t>nite</a:t>
            </a:r>
            <a:endParaRPr sz="1667" i="1" spc="19" dirty="0">
              <a:latin typeface="+mn-lt"/>
              <a:cs typeface="Times New Roman"/>
            </a:endParaRPr>
          </a:p>
          <a:p>
            <a:pPr>
              <a:spcBef>
                <a:spcPts val="4"/>
              </a:spcBef>
            </a:pPr>
            <a:endParaRPr sz="1667" dirty="0">
              <a:latin typeface="+mn-lt"/>
              <a:cs typeface="Times New Roman"/>
            </a:endParaRPr>
          </a:p>
          <a:p>
            <a:pPr marL="5512"/>
            <a:r>
              <a:rPr sz="1667" i="1" spc="19" dirty="0">
                <a:latin typeface="+mn-lt"/>
                <a:cs typeface="Times New Roman"/>
              </a:rPr>
              <a:t>Number</a:t>
            </a:r>
            <a:r>
              <a:rPr sz="1667" i="1" spc="97" dirty="0">
                <a:latin typeface="+mn-lt"/>
                <a:cs typeface="Times New Roman"/>
              </a:rPr>
              <a:t> </a:t>
            </a:r>
            <a:r>
              <a:rPr sz="1667" i="1" spc="15" dirty="0">
                <a:latin typeface="+mn-lt"/>
                <a:cs typeface="Times New Roman"/>
              </a:rPr>
              <a:t>of</a:t>
            </a:r>
            <a:r>
              <a:rPr sz="1667" i="1" spc="91" dirty="0">
                <a:latin typeface="+mn-lt"/>
                <a:cs typeface="Times New Roman"/>
              </a:rPr>
              <a:t> </a:t>
            </a:r>
            <a:r>
              <a:rPr sz="1667" i="1" spc="27" dirty="0">
                <a:latin typeface="+mn-lt"/>
                <a:cs typeface="Times New Roman"/>
              </a:rPr>
              <a:t>di</a:t>
            </a:r>
            <a:r>
              <a:rPr lang="de-DE" sz="1667" i="1" spc="19" dirty="0">
                <a:latin typeface="+mn-lt"/>
                <a:cs typeface="Times New Roman"/>
              </a:rPr>
              <a:t>c</a:t>
            </a:r>
            <a:r>
              <a:rPr sz="1667" i="1" spc="31" dirty="0" err="1">
                <a:latin typeface="+mn-lt"/>
                <a:cs typeface="Times New Roman"/>
              </a:rPr>
              <a:t>hotomies</a:t>
            </a:r>
            <a:r>
              <a:rPr sz="1667" i="1" spc="91" dirty="0">
                <a:latin typeface="+mn-lt"/>
                <a:cs typeface="Times New Roman"/>
              </a:rPr>
              <a:t> </a:t>
            </a:r>
            <a:r>
              <a:rPr sz="1667" spc="15" dirty="0">
                <a:latin typeface="+mn-lt"/>
                <a:cs typeface="DejaVu Sans"/>
              </a:rPr>
              <a:t>|H</a:t>
            </a:r>
            <a:r>
              <a:rPr sz="1667" spc="15" dirty="0">
                <a:latin typeface="+mn-lt"/>
                <a:cs typeface="Arial"/>
              </a:rPr>
              <a:t>(</a:t>
            </a:r>
            <a:r>
              <a:rPr sz="1667" b="1" spc="15" dirty="0">
                <a:latin typeface="+mn-lt"/>
                <a:cs typeface="Verdana"/>
              </a:rPr>
              <a:t>x</a:t>
            </a:r>
            <a:r>
              <a:rPr sz="1667" spc="22" baseline="-12195" dirty="0">
                <a:latin typeface="+mn-lt"/>
                <a:cs typeface="Arial"/>
              </a:rPr>
              <a:t>1</a:t>
            </a:r>
            <a:r>
              <a:rPr sz="1667" spc="15" dirty="0">
                <a:latin typeface="+mn-lt"/>
                <a:cs typeface="DejaVu Serif"/>
              </a:rPr>
              <a:t>,</a:t>
            </a:r>
            <a:r>
              <a:rPr sz="1667" spc="-193" dirty="0">
                <a:latin typeface="+mn-lt"/>
                <a:cs typeface="DejaVu Serif"/>
              </a:rPr>
              <a:t> </a:t>
            </a:r>
            <a:r>
              <a:rPr sz="1667" b="1" spc="-19" dirty="0">
                <a:latin typeface="+mn-lt"/>
                <a:cs typeface="Verdana"/>
              </a:rPr>
              <a:t>x</a:t>
            </a:r>
            <a:r>
              <a:rPr sz="1667" spc="-29" baseline="-12195" dirty="0">
                <a:latin typeface="+mn-lt"/>
                <a:cs typeface="Arial"/>
              </a:rPr>
              <a:t>2</a:t>
            </a:r>
            <a:r>
              <a:rPr sz="1667" spc="-19" dirty="0">
                <a:latin typeface="+mn-lt"/>
                <a:cs typeface="DejaVu Serif"/>
              </a:rPr>
              <a:t>,</a:t>
            </a:r>
            <a:r>
              <a:rPr sz="1667" spc="-188" dirty="0">
                <a:latin typeface="+mn-lt"/>
                <a:cs typeface="DejaVu Serif"/>
              </a:rPr>
              <a:t> </a:t>
            </a:r>
            <a:r>
              <a:rPr sz="1667" spc="-49" dirty="0">
                <a:latin typeface="+mn-lt"/>
                <a:cs typeface="DejaVu Sans"/>
              </a:rPr>
              <a:t>·</a:t>
            </a:r>
            <a:r>
              <a:rPr sz="1667" spc="-193" dirty="0">
                <a:latin typeface="+mn-lt"/>
                <a:cs typeface="DejaVu Sans"/>
              </a:rPr>
              <a:t> </a:t>
            </a:r>
            <a:r>
              <a:rPr sz="1667" spc="-49" dirty="0">
                <a:latin typeface="+mn-lt"/>
                <a:cs typeface="DejaVu Sans"/>
              </a:rPr>
              <a:t>·</a:t>
            </a:r>
            <a:r>
              <a:rPr sz="1667" spc="-191" dirty="0">
                <a:latin typeface="+mn-lt"/>
                <a:cs typeface="DejaVu Sans"/>
              </a:rPr>
              <a:t> </a:t>
            </a:r>
            <a:r>
              <a:rPr sz="1667" spc="-49" dirty="0">
                <a:latin typeface="+mn-lt"/>
                <a:cs typeface="DejaVu Sans"/>
              </a:rPr>
              <a:t>·</a:t>
            </a:r>
            <a:r>
              <a:rPr sz="1667" spc="19" dirty="0">
                <a:latin typeface="+mn-lt"/>
                <a:cs typeface="DejaVu Sans"/>
              </a:rPr>
              <a:t> </a:t>
            </a:r>
            <a:r>
              <a:rPr sz="1667" spc="-49" dirty="0">
                <a:latin typeface="+mn-lt"/>
                <a:cs typeface="DejaVu Serif"/>
              </a:rPr>
              <a:t>,</a:t>
            </a:r>
            <a:r>
              <a:rPr sz="1667" spc="-188" dirty="0">
                <a:latin typeface="+mn-lt"/>
                <a:cs typeface="DejaVu Serif"/>
              </a:rPr>
              <a:t> </a:t>
            </a:r>
            <a:r>
              <a:rPr sz="1667" b="1" spc="-19" dirty="0">
                <a:latin typeface="+mn-lt"/>
                <a:cs typeface="Verdana"/>
              </a:rPr>
              <a:t>x</a:t>
            </a:r>
            <a:r>
              <a:rPr sz="1667" spc="-29" baseline="-12195" dirty="0">
                <a:latin typeface="+mn-lt"/>
                <a:cs typeface="DejaVu Serif"/>
              </a:rPr>
              <a:t>N</a:t>
            </a:r>
            <a:r>
              <a:rPr sz="1667" spc="-247" baseline="-12195" dirty="0">
                <a:latin typeface="+mn-lt"/>
                <a:cs typeface="DejaVu Serif"/>
              </a:rPr>
              <a:t> </a:t>
            </a:r>
            <a:r>
              <a:rPr sz="1667" spc="-2" dirty="0">
                <a:latin typeface="+mn-lt"/>
                <a:cs typeface="Arial"/>
              </a:rPr>
              <a:t>)</a:t>
            </a:r>
            <a:r>
              <a:rPr sz="1667" spc="-2" dirty="0">
                <a:latin typeface="+mn-lt"/>
                <a:cs typeface="DejaVu Sans"/>
              </a:rPr>
              <a:t>|</a:t>
            </a:r>
            <a:r>
              <a:rPr sz="1667" spc="-15" dirty="0">
                <a:latin typeface="+mn-lt"/>
                <a:cs typeface="DejaVu Sans"/>
              </a:rPr>
              <a:t> </a:t>
            </a:r>
            <a:r>
              <a:rPr sz="1667" i="1" spc="-31" dirty="0">
                <a:latin typeface="+mn-lt"/>
                <a:cs typeface="Times New Roman"/>
              </a:rPr>
              <a:t>is</a:t>
            </a:r>
            <a:r>
              <a:rPr sz="1667" i="1" spc="97" dirty="0">
                <a:latin typeface="+mn-lt"/>
                <a:cs typeface="Times New Roman"/>
              </a:rPr>
              <a:t> </a:t>
            </a:r>
            <a:r>
              <a:rPr sz="1667" i="1" spc="35" dirty="0">
                <a:latin typeface="+mn-lt"/>
                <a:cs typeface="Times New Roman"/>
              </a:rPr>
              <a:t>at</a:t>
            </a:r>
            <a:r>
              <a:rPr sz="1667" i="1" spc="91" dirty="0">
                <a:latin typeface="+mn-lt"/>
                <a:cs typeface="Times New Roman"/>
              </a:rPr>
              <a:t> </a:t>
            </a:r>
            <a:r>
              <a:rPr sz="1667" i="1" spc="41" dirty="0">
                <a:latin typeface="+mn-lt"/>
                <a:cs typeface="Times New Roman"/>
              </a:rPr>
              <a:t>most</a:t>
            </a:r>
            <a:r>
              <a:rPr sz="1667" i="1" spc="93" dirty="0">
                <a:latin typeface="+mn-lt"/>
                <a:cs typeface="Times New Roman"/>
              </a:rPr>
              <a:t> </a:t>
            </a:r>
            <a:r>
              <a:rPr sz="1667" spc="-63" dirty="0">
                <a:latin typeface="+mn-lt"/>
                <a:cs typeface="Arial"/>
              </a:rPr>
              <a:t>2</a:t>
            </a:r>
            <a:r>
              <a:rPr sz="1667" spc="-94" baseline="29810" dirty="0">
                <a:latin typeface="+mn-lt"/>
                <a:cs typeface="DejaVu Serif"/>
              </a:rPr>
              <a:t>N</a:t>
            </a:r>
            <a:endParaRPr sz="1667" baseline="29810" dirty="0">
              <a:latin typeface="+mn-lt"/>
              <a:cs typeface="DejaVu Serif"/>
            </a:endParaRPr>
          </a:p>
          <a:p>
            <a:pPr>
              <a:spcBef>
                <a:spcPts val="11"/>
              </a:spcBef>
            </a:pPr>
            <a:endParaRPr sz="1667" dirty="0">
              <a:latin typeface="+mn-lt"/>
              <a:cs typeface="Times New Roman"/>
            </a:endParaRPr>
          </a:p>
          <a:p>
            <a:pPr marL="5512"/>
            <a:r>
              <a:rPr sz="1667" i="1" dirty="0">
                <a:latin typeface="+mn-lt"/>
                <a:cs typeface="Times New Roman"/>
              </a:rPr>
              <a:t>Candidate </a:t>
            </a:r>
            <a:r>
              <a:rPr sz="1667" i="1" spc="-22" dirty="0">
                <a:latin typeface="+mn-lt"/>
                <a:cs typeface="Times New Roman"/>
              </a:rPr>
              <a:t>for </a:t>
            </a:r>
            <a:r>
              <a:rPr sz="1667" i="1" spc="6" dirty="0" err="1">
                <a:latin typeface="+mn-lt"/>
                <a:cs typeface="Times New Roman"/>
              </a:rPr>
              <a:t>repla</a:t>
            </a:r>
            <a:r>
              <a:rPr lang="de-DE" sz="1667" i="1" spc="6" dirty="0">
                <a:latin typeface="+mn-lt"/>
                <a:cs typeface="Times New Roman"/>
              </a:rPr>
              <a:t>c</a:t>
            </a:r>
            <a:r>
              <a:rPr sz="1667" i="1" spc="6" dirty="0" err="1">
                <a:latin typeface="+mn-lt"/>
                <a:cs typeface="Times New Roman"/>
              </a:rPr>
              <a:t>ing</a:t>
            </a:r>
            <a:r>
              <a:rPr sz="1667" i="1" spc="32" dirty="0">
                <a:latin typeface="+mn-lt"/>
                <a:cs typeface="Times New Roman"/>
              </a:rPr>
              <a:t> </a:t>
            </a:r>
            <a:r>
              <a:rPr sz="1667" spc="-58" dirty="0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endParaRPr sz="1667" dirty="0">
              <a:latin typeface="+mn-lt"/>
              <a:cs typeface="DejaVu Serif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5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26533" y="740937"/>
            <a:ext cx="3631957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/>
          <a:p>
            <a:pPr marL="5512">
              <a:spcBef>
                <a:spcPts val="47"/>
              </a:spcBef>
              <a:tabLst>
                <a:tab pos="1151672" algn="l"/>
              </a:tabLst>
            </a:pPr>
            <a:r>
              <a:rPr sz="2000" dirty="0">
                <a:latin typeface="Arial" charset="0"/>
                <a:ea typeface="+mn-ea"/>
                <a:cs typeface="+mn-cs"/>
              </a:rPr>
              <a:t>The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 </a:t>
            </a:r>
            <a:r>
              <a:rPr sz="2000" dirty="0">
                <a:latin typeface="Arial" charset="0"/>
                <a:ea typeface="+mn-ea"/>
                <a:cs typeface="+mn-cs"/>
              </a:rPr>
              <a:t>growth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 </a:t>
            </a:r>
            <a:r>
              <a:rPr sz="2000" dirty="0">
                <a:latin typeface="Arial" charset="0"/>
                <a:ea typeface="+mn-ea"/>
                <a:cs typeface="+mn-cs"/>
              </a:rPr>
              <a:t>fun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c</a:t>
            </a:r>
            <a:r>
              <a:rPr sz="2000" dirty="0" err="1">
                <a:latin typeface="Arial" charset="0"/>
                <a:ea typeface="+mn-ea"/>
                <a:cs typeface="+mn-cs"/>
              </a:rPr>
              <a:t>tion</a:t>
            </a:r>
            <a:endParaRPr sz="20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6675" y="1854132"/>
            <a:ext cx="4200261" cy="132815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11" dirty="0">
                <a:latin typeface="+mn-lt"/>
                <a:cs typeface="Times New Roman"/>
              </a:rPr>
              <a:t>The growth fun</a:t>
            </a:r>
            <a:r>
              <a:rPr lang="de-DE" sz="1667" i="1" spc="11" dirty="0">
                <a:latin typeface="+mn-lt"/>
                <a:cs typeface="Times New Roman"/>
              </a:rPr>
              <a:t>c</a:t>
            </a:r>
            <a:r>
              <a:rPr sz="1667" i="1" spc="11" dirty="0" err="1">
                <a:latin typeface="+mn-lt"/>
                <a:cs typeface="Times New Roman"/>
              </a:rPr>
              <a:t>tion</a:t>
            </a:r>
            <a:r>
              <a:rPr sz="1667" i="1" spc="11" dirty="0">
                <a:latin typeface="+mn-lt"/>
                <a:cs typeface="Times New Roman"/>
              </a:rPr>
              <a:t> </a:t>
            </a:r>
            <a:r>
              <a:rPr lang="de-DE" sz="1667" i="1" spc="11" dirty="0">
                <a:latin typeface="+mn-lt"/>
                <a:cs typeface="Times New Roman"/>
              </a:rPr>
              <a:t>c</a:t>
            </a:r>
            <a:r>
              <a:rPr sz="1667" i="1" spc="11" dirty="0" err="1">
                <a:latin typeface="+mn-lt"/>
                <a:cs typeface="Times New Roman"/>
              </a:rPr>
              <a:t>ounts</a:t>
            </a:r>
            <a:r>
              <a:rPr sz="1667" i="1" spc="11" dirty="0">
                <a:latin typeface="+mn-lt"/>
                <a:cs typeface="Times New Roman"/>
              </a:rPr>
              <a:t> the most di</a:t>
            </a:r>
            <a:r>
              <a:rPr lang="de-DE" sz="1667" i="1" spc="11" dirty="0">
                <a:latin typeface="+mn-lt"/>
                <a:cs typeface="Times New Roman"/>
              </a:rPr>
              <a:t>c</a:t>
            </a:r>
            <a:r>
              <a:rPr sz="1667" i="1" spc="11" dirty="0" err="1">
                <a:latin typeface="+mn-lt"/>
                <a:cs typeface="Times New Roman"/>
              </a:rPr>
              <a:t>hotomies</a:t>
            </a:r>
            <a:r>
              <a:rPr sz="1667" i="1" spc="11" dirty="0">
                <a:latin typeface="+mn-lt"/>
                <a:cs typeface="Times New Roman"/>
              </a:rPr>
              <a:t> on any N </a:t>
            </a:r>
            <a:r>
              <a:rPr lang="de-DE" sz="1667" i="1" spc="11" dirty="0">
                <a:latin typeface="+mn-lt"/>
                <a:cs typeface="Times New Roman"/>
              </a:rPr>
              <a:t> </a:t>
            </a:r>
            <a:r>
              <a:rPr sz="1667" i="1" spc="11" dirty="0">
                <a:latin typeface="+mn-lt"/>
                <a:cs typeface="Times New Roman"/>
              </a:rPr>
              <a:t>points</a:t>
            </a:r>
            <a:endParaRPr lang="de-DE" sz="1667" i="1" spc="11" dirty="0">
              <a:latin typeface="+mn-lt"/>
              <a:cs typeface="Times New Roman"/>
            </a:endParaRPr>
          </a:p>
          <a:p>
            <a:pPr marL="5512">
              <a:spcBef>
                <a:spcPts val="54"/>
              </a:spcBef>
            </a:pPr>
            <a:endParaRPr lang="de-DE" sz="1667" i="1" spc="11" dirty="0">
              <a:latin typeface="+mn-lt"/>
              <a:cs typeface="Times New Roman"/>
            </a:endParaRPr>
          </a:p>
          <a:p>
            <a:pPr marL="5512">
              <a:spcBef>
                <a:spcPts val="54"/>
              </a:spcBef>
            </a:pPr>
            <a:endParaRPr lang="de-DE" sz="1667" i="1" spc="11" dirty="0">
              <a:latin typeface="+mn-lt"/>
              <a:cs typeface="Times New Roman"/>
            </a:endParaRPr>
          </a:p>
          <a:p>
            <a:pPr marL="5512">
              <a:spcBef>
                <a:spcPts val="54"/>
              </a:spcBef>
            </a:pPr>
            <a:endParaRPr sz="1667" i="1" spc="11" dirty="0">
              <a:latin typeface="+mn-lt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8208" y="3249395"/>
            <a:ext cx="3271815" cy="1320649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667" i="1" spc="11" dirty="0">
                <a:latin typeface="+mn-lt"/>
                <a:cs typeface="Times New Roman"/>
              </a:rPr>
              <a:t>The growth fun</a:t>
            </a:r>
            <a:r>
              <a:rPr lang="de-DE" sz="1667" i="1" spc="11" dirty="0">
                <a:latin typeface="+mn-lt"/>
                <a:cs typeface="Times New Roman"/>
              </a:rPr>
              <a:t>c</a:t>
            </a:r>
            <a:r>
              <a:rPr sz="1667" i="1" spc="11" dirty="0" err="1">
                <a:latin typeface="+mn-lt"/>
                <a:cs typeface="Times New Roman"/>
              </a:rPr>
              <a:t>tion</a:t>
            </a:r>
            <a:r>
              <a:rPr sz="1667" i="1" spc="11" dirty="0">
                <a:latin typeface="+mn-lt"/>
                <a:cs typeface="Times New Roman"/>
              </a:rPr>
              <a:t> </a:t>
            </a:r>
            <a:r>
              <a:rPr sz="1667" i="1" spc="11" dirty="0" err="1">
                <a:latin typeface="+mn-lt"/>
                <a:cs typeface="Times New Roman"/>
              </a:rPr>
              <a:t>satis</a:t>
            </a:r>
            <a:r>
              <a:rPr lang="de-DE" sz="1667" i="1" spc="11" dirty="0">
                <a:latin typeface="+mn-lt"/>
                <a:cs typeface="Times New Roman"/>
              </a:rPr>
              <a:t>fi</a:t>
            </a:r>
            <a:r>
              <a:rPr sz="1667" i="1" spc="11" dirty="0" err="1">
                <a:latin typeface="+mn-lt"/>
                <a:cs typeface="Times New Roman"/>
              </a:rPr>
              <a:t>es</a:t>
            </a:r>
            <a:r>
              <a:rPr sz="1667" i="1" spc="11" dirty="0">
                <a:latin typeface="+mn-lt"/>
                <a:cs typeface="Times New Roman"/>
              </a:rPr>
              <a:t>:</a:t>
            </a:r>
          </a:p>
          <a:p>
            <a:pPr>
              <a:lnSpc>
                <a:spcPct val="100000"/>
              </a:lnSpc>
            </a:pPr>
            <a:endParaRPr sz="1172"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lang="de-DE" sz="2018"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2018" dirty="0">
              <a:latin typeface="Times New Roman"/>
              <a:cs typeface="Times New Roman"/>
            </a:endParaRPr>
          </a:p>
          <a:p>
            <a:pPr marL="5512"/>
            <a:r>
              <a:rPr sz="1667" i="1" spc="11" dirty="0">
                <a:latin typeface="+mn-lt"/>
                <a:cs typeface="Times New Roman"/>
              </a:rPr>
              <a:t>Let's apply the de</a:t>
            </a:r>
            <a:r>
              <a:rPr lang="de-DE" sz="1667" i="1" spc="11" dirty="0">
                <a:latin typeface="+mn-lt"/>
                <a:cs typeface="Times New Roman"/>
              </a:rPr>
              <a:t>fi</a:t>
            </a:r>
            <a:r>
              <a:rPr sz="1667" i="1" spc="11" dirty="0" err="1">
                <a:latin typeface="+mn-lt"/>
                <a:cs typeface="Times New Roman"/>
              </a:rPr>
              <a:t>nition</a:t>
            </a:r>
            <a:r>
              <a:rPr sz="1667" i="1" spc="11" dirty="0">
                <a:latin typeface="+mn-lt"/>
                <a:cs typeface="Times New Roman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185" y="2473288"/>
            <a:ext cx="3145112" cy="6382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3505601"/>
            <a:ext cx="1825625" cy="8083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25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29035" y="825071"/>
            <a:ext cx="6973465" cy="314734"/>
          </a:xfrm>
          <a:prstGeom prst="rect">
            <a:avLst/>
          </a:prstGeom>
        </p:spPr>
        <p:txBody>
          <a:bodyPr vert="horz" wrap="square" lIns="0" tIns="6890" rIns="0" bIns="0" rtlCol="0" anchor="b" anchorCtr="0">
            <a:spAutoFit/>
          </a:bodyPr>
          <a:lstStyle/>
          <a:p>
            <a:pPr marL="5512">
              <a:spcBef>
                <a:spcPts val="54"/>
              </a:spcBef>
              <a:tabLst>
                <a:tab pos="787073" algn="l"/>
                <a:tab pos="2195866" algn="l"/>
                <a:tab pos="2325667" algn="l"/>
              </a:tabLst>
            </a:pPr>
            <a:r>
              <a:rPr sz="2000" dirty="0">
                <a:latin typeface="Arial" charset="0"/>
                <a:ea typeface="+mn-ea"/>
                <a:cs typeface="+mn-cs"/>
              </a:rPr>
              <a:t>Applying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 </a:t>
            </a:r>
            <a:r>
              <a:rPr sz="2000" dirty="0" err="1">
                <a:latin typeface="Arial" charset="0"/>
                <a:ea typeface="+mn-ea"/>
                <a:cs typeface="+mn-cs"/>
              </a:rPr>
              <a:t>m</a:t>
            </a:r>
            <a:r>
              <a:rPr sz="1167" dirty="0" err="1">
                <a:latin typeface="Arial" charset="0"/>
                <a:ea typeface="+mn-ea"/>
                <a:cs typeface="+mn-cs"/>
              </a:rPr>
              <a:t>H</a:t>
            </a:r>
            <a:r>
              <a:rPr sz="2000" dirty="0">
                <a:latin typeface="Arial" charset="0"/>
                <a:ea typeface="+mn-ea"/>
                <a:cs typeface="+mn-cs"/>
              </a:rPr>
              <a:t>(N ) de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fi</a:t>
            </a:r>
            <a:r>
              <a:rPr sz="2000" dirty="0" err="1" smtClean="0">
                <a:latin typeface="Arial" charset="0"/>
                <a:ea typeface="+mn-ea"/>
                <a:cs typeface="+mn-cs"/>
              </a:rPr>
              <a:t>nition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 </a:t>
            </a:r>
            <a:r>
              <a:rPr sz="2000" dirty="0" smtClean="0">
                <a:latin typeface="Arial" charset="0"/>
                <a:ea typeface="+mn-ea"/>
                <a:cs typeface="+mn-cs"/>
              </a:rPr>
              <a:t>-</a:t>
            </a:r>
            <a:r>
              <a:rPr lang="de-DE" sz="2000" dirty="0" smtClean="0">
                <a:latin typeface="Arial" charset="0"/>
                <a:ea typeface="+mn-ea"/>
                <a:cs typeface="+mn-cs"/>
              </a:rPr>
              <a:t> </a:t>
            </a:r>
            <a:r>
              <a:rPr sz="2000" dirty="0">
                <a:latin typeface="Arial" charset="0"/>
                <a:ea typeface="+mn-ea"/>
                <a:cs typeface="+mn-cs"/>
              </a:rPr>
              <a:t>per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ce</a:t>
            </a:r>
            <a:r>
              <a:rPr sz="2000" dirty="0" err="1">
                <a:latin typeface="Arial" charset="0"/>
                <a:ea typeface="+mn-ea"/>
                <a:cs typeface="+mn-cs"/>
              </a:rPr>
              <a:t>ptrons</a:t>
            </a:r>
            <a:endParaRPr sz="20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4428" y="3093023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274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" name="object 4"/>
          <p:cNvSpPr/>
          <p:nvPr/>
        </p:nvSpPr>
        <p:spPr>
          <a:xfrm>
            <a:off x="1074428" y="1864701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274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" name="object 5"/>
          <p:cNvSpPr/>
          <p:nvPr/>
        </p:nvSpPr>
        <p:spPr>
          <a:xfrm>
            <a:off x="1074428" y="1864701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" name="object 6"/>
          <p:cNvSpPr/>
          <p:nvPr/>
        </p:nvSpPr>
        <p:spPr>
          <a:xfrm>
            <a:off x="2630537" y="1864701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1074428" y="3093023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274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1074428" y="1864701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1074428" y="3093023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274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1074428" y="1864701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274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1074428" y="1864701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2630537" y="1864701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1800667" y="2119863"/>
            <a:ext cx="103634" cy="103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1411641" y="2733830"/>
            <a:ext cx="103634" cy="103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2189698" y="2426847"/>
            <a:ext cx="103634" cy="103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2860367" y="3097731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273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2860367" y="1869408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273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/>
          <p:nvPr/>
        </p:nvSpPr>
        <p:spPr>
          <a:xfrm>
            <a:off x="2860367" y="1869409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" name="object 19"/>
          <p:cNvSpPr/>
          <p:nvPr/>
        </p:nvSpPr>
        <p:spPr>
          <a:xfrm>
            <a:off x="4416474" y="1869409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2860367" y="3097731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273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/>
          <p:nvPr/>
        </p:nvSpPr>
        <p:spPr>
          <a:xfrm>
            <a:off x="2860367" y="1869409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" name="object 22"/>
          <p:cNvSpPr/>
          <p:nvPr/>
        </p:nvSpPr>
        <p:spPr>
          <a:xfrm>
            <a:off x="2860367" y="3097731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273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" name="object 23"/>
          <p:cNvSpPr/>
          <p:nvPr/>
        </p:nvSpPr>
        <p:spPr>
          <a:xfrm>
            <a:off x="2860367" y="1869408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273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" name="object 24"/>
          <p:cNvSpPr/>
          <p:nvPr/>
        </p:nvSpPr>
        <p:spPr>
          <a:xfrm>
            <a:off x="2860367" y="1869409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" name="object 25"/>
          <p:cNvSpPr/>
          <p:nvPr/>
        </p:nvSpPr>
        <p:spPr>
          <a:xfrm>
            <a:off x="4416474" y="1869409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" name="object 26"/>
          <p:cNvSpPr/>
          <p:nvPr/>
        </p:nvSpPr>
        <p:spPr>
          <a:xfrm>
            <a:off x="3586603" y="2431559"/>
            <a:ext cx="103636" cy="103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" name="object 27"/>
          <p:cNvSpPr/>
          <p:nvPr/>
        </p:nvSpPr>
        <p:spPr>
          <a:xfrm>
            <a:off x="3212886" y="2753850"/>
            <a:ext cx="73036" cy="73036"/>
          </a:xfrm>
          <a:custGeom>
            <a:avLst/>
            <a:gdLst/>
            <a:ahLst/>
            <a:cxnLst/>
            <a:rect l="l" t="t" r="r" b="b"/>
            <a:pathLst>
              <a:path w="168275" h="168275">
                <a:moveTo>
                  <a:pt x="0" y="0"/>
                </a:moveTo>
                <a:lnTo>
                  <a:pt x="168236" y="168236"/>
                </a:lnTo>
              </a:path>
            </a:pathLst>
          </a:custGeom>
          <a:ln w="4341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" name="object 28"/>
          <p:cNvSpPr/>
          <p:nvPr/>
        </p:nvSpPr>
        <p:spPr>
          <a:xfrm>
            <a:off x="3212886" y="2753850"/>
            <a:ext cx="73036" cy="73036"/>
          </a:xfrm>
          <a:custGeom>
            <a:avLst/>
            <a:gdLst/>
            <a:ahLst/>
            <a:cxnLst/>
            <a:rect l="l" t="t" r="r" b="b"/>
            <a:pathLst>
              <a:path w="168275" h="168275">
                <a:moveTo>
                  <a:pt x="168236" y="0"/>
                </a:moveTo>
                <a:lnTo>
                  <a:pt x="0" y="168236"/>
                </a:lnTo>
              </a:path>
            </a:pathLst>
          </a:custGeom>
          <a:ln w="4341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" name="object 29"/>
          <p:cNvSpPr/>
          <p:nvPr/>
        </p:nvSpPr>
        <p:spPr>
          <a:xfrm>
            <a:off x="3990943" y="2139885"/>
            <a:ext cx="73036" cy="73036"/>
          </a:xfrm>
          <a:custGeom>
            <a:avLst/>
            <a:gdLst/>
            <a:ahLst/>
            <a:cxnLst/>
            <a:rect l="l" t="t" r="r" b="b"/>
            <a:pathLst>
              <a:path w="168275" h="168275">
                <a:moveTo>
                  <a:pt x="0" y="0"/>
                </a:moveTo>
                <a:lnTo>
                  <a:pt x="168236" y="168236"/>
                </a:lnTo>
              </a:path>
            </a:pathLst>
          </a:custGeom>
          <a:ln w="4341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" name="object 30"/>
          <p:cNvSpPr/>
          <p:nvPr/>
        </p:nvSpPr>
        <p:spPr>
          <a:xfrm>
            <a:off x="3990943" y="2139885"/>
            <a:ext cx="73036" cy="73036"/>
          </a:xfrm>
          <a:custGeom>
            <a:avLst/>
            <a:gdLst/>
            <a:ahLst/>
            <a:cxnLst/>
            <a:rect l="l" t="t" r="r" b="b"/>
            <a:pathLst>
              <a:path w="168275" h="168275">
                <a:moveTo>
                  <a:pt x="168236" y="0"/>
                </a:moveTo>
                <a:lnTo>
                  <a:pt x="0" y="168236"/>
                </a:lnTo>
              </a:path>
            </a:pathLst>
          </a:custGeom>
          <a:ln w="4341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1" name="object 31"/>
          <p:cNvSpPr/>
          <p:nvPr/>
        </p:nvSpPr>
        <p:spPr>
          <a:xfrm>
            <a:off x="4646304" y="3097731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337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2" name="object 32"/>
          <p:cNvSpPr/>
          <p:nvPr/>
        </p:nvSpPr>
        <p:spPr>
          <a:xfrm>
            <a:off x="4646304" y="1869408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337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3" name="object 33"/>
          <p:cNvSpPr/>
          <p:nvPr/>
        </p:nvSpPr>
        <p:spPr>
          <a:xfrm>
            <a:off x="4646304" y="1869409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4" name="object 34"/>
          <p:cNvSpPr/>
          <p:nvPr/>
        </p:nvSpPr>
        <p:spPr>
          <a:xfrm>
            <a:off x="6202440" y="1869409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5" name="object 35"/>
          <p:cNvSpPr/>
          <p:nvPr/>
        </p:nvSpPr>
        <p:spPr>
          <a:xfrm>
            <a:off x="4646304" y="3097731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337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6" name="object 36"/>
          <p:cNvSpPr/>
          <p:nvPr/>
        </p:nvSpPr>
        <p:spPr>
          <a:xfrm>
            <a:off x="4646304" y="1869409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7" name="object 37"/>
          <p:cNvSpPr/>
          <p:nvPr/>
        </p:nvSpPr>
        <p:spPr>
          <a:xfrm>
            <a:off x="4646304" y="3097731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337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8" name="object 38"/>
          <p:cNvSpPr/>
          <p:nvPr/>
        </p:nvSpPr>
        <p:spPr>
          <a:xfrm>
            <a:off x="4646304" y="1869408"/>
            <a:ext cx="1556357" cy="0"/>
          </a:xfrm>
          <a:custGeom>
            <a:avLst/>
            <a:gdLst/>
            <a:ahLst/>
            <a:cxnLst/>
            <a:rect l="l" t="t" r="r" b="b"/>
            <a:pathLst>
              <a:path w="3585845">
                <a:moveTo>
                  <a:pt x="0" y="0"/>
                </a:moveTo>
                <a:lnTo>
                  <a:pt x="3585337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9" name="object 39"/>
          <p:cNvSpPr/>
          <p:nvPr/>
        </p:nvSpPr>
        <p:spPr>
          <a:xfrm>
            <a:off x="4646304" y="1869409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0" name="object 40"/>
          <p:cNvSpPr/>
          <p:nvPr/>
        </p:nvSpPr>
        <p:spPr>
          <a:xfrm>
            <a:off x="6202440" y="1869409"/>
            <a:ext cx="0" cy="1228383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2830055"/>
                </a:moveTo>
                <a:lnTo>
                  <a:pt x="0" y="0"/>
                </a:lnTo>
              </a:path>
            </a:pathLst>
          </a:custGeom>
          <a:ln w="5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1" name="object 41"/>
          <p:cNvSpPr/>
          <p:nvPr/>
        </p:nvSpPr>
        <p:spPr>
          <a:xfrm>
            <a:off x="5372540" y="2124575"/>
            <a:ext cx="103636" cy="1036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2" name="object 42"/>
          <p:cNvSpPr/>
          <p:nvPr/>
        </p:nvSpPr>
        <p:spPr>
          <a:xfrm>
            <a:off x="5450267" y="2800173"/>
            <a:ext cx="103636" cy="1036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3" name="object 43"/>
          <p:cNvSpPr/>
          <p:nvPr/>
        </p:nvSpPr>
        <p:spPr>
          <a:xfrm>
            <a:off x="4998824" y="2753850"/>
            <a:ext cx="73036" cy="73036"/>
          </a:xfrm>
          <a:custGeom>
            <a:avLst/>
            <a:gdLst/>
            <a:ahLst/>
            <a:cxnLst/>
            <a:rect l="l" t="t" r="r" b="b"/>
            <a:pathLst>
              <a:path w="168275" h="168275">
                <a:moveTo>
                  <a:pt x="0" y="0"/>
                </a:moveTo>
                <a:lnTo>
                  <a:pt x="168236" y="168236"/>
                </a:lnTo>
              </a:path>
            </a:pathLst>
          </a:custGeom>
          <a:ln w="4341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4" name="object 44"/>
          <p:cNvSpPr/>
          <p:nvPr/>
        </p:nvSpPr>
        <p:spPr>
          <a:xfrm>
            <a:off x="4998824" y="2753850"/>
            <a:ext cx="73036" cy="73036"/>
          </a:xfrm>
          <a:custGeom>
            <a:avLst/>
            <a:gdLst/>
            <a:ahLst/>
            <a:cxnLst/>
            <a:rect l="l" t="t" r="r" b="b"/>
            <a:pathLst>
              <a:path w="168275" h="168275">
                <a:moveTo>
                  <a:pt x="168236" y="0"/>
                </a:moveTo>
                <a:lnTo>
                  <a:pt x="0" y="168236"/>
                </a:lnTo>
              </a:path>
            </a:pathLst>
          </a:custGeom>
          <a:ln w="4341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5" name="object 45"/>
          <p:cNvSpPr/>
          <p:nvPr/>
        </p:nvSpPr>
        <p:spPr>
          <a:xfrm>
            <a:off x="5776880" y="2446867"/>
            <a:ext cx="73036" cy="73036"/>
          </a:xfrm>
          <a:custGeom>
            <a:avLst/>
            <a:gdLst/>
            <a:ahLst/>
            <a:cxnLst/>
            <a:rect l="l" t="t" r="r" b="b"/>
            <a:pathLst>
              <a:path w="168275" h="168275">
                <a:moveTo>
                  <a:pt x="0" y="0"/>
                </a:moveTo>
                <a:lnTo>
                  <a:pt x="168236" y="168224"/>
                </a:lnTo>
              </a:path>
            </a:pathLst>
          </a:custGeom>
          <a:ln w="4341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6" name="object 46"/>
          <p:cNvSpPr/>
          <p:nvPr/>
        </p:nvSpPr>
        <p:spPr>
          <a:xfrm>
            <a:off x="5776880" y="2446867"/>
            <a:ext cx="73036" cy="73036"/>
          </a:xfrm>
          <a:custGeom>
            <a:avLst/>
            <a:gdLst/>
            <a:ahLst/>
            <a:cxnLst/>
            <a:rect l="l" t="t" r="r" b="b"/>
            <a:pathLst>
              <a:path w="168275" h="168275">
                <a:moveTo>
                  <a:pt x="168236" y="0"/>
                </a:moveTo>
                <a:lnTo>
                  <a:pt x="0" y="168224"/>
                </a:lnTo>
              </a:path>
            </a:pathLst>
          </a:custGeom>
          <a:ln w="4341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7" name="object 47"/>
          <p:cNvSpPr txBox="1"/>
          <p:nvPr/>
        </p:nvSpPr>
        <p:spPr>
          <a:xfrm>
            <a:off x="1621014" y="3152574"/>
            <a:ext cx="461643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281" spc="-85" dirty="0">
                <a:latin typeface="DejaVu Serif"/>
                <a:cs typeface="DejaVu Serif"/>
              </a:rPr>
              <a:t>N 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-182" dirty="0">
                <a:latin typeface="Arial"/>
                <a:cs typeface="Arial"/>
              </a:rPr>
              <a:t> </a:t>
            </a:r>
            <a:r>
              <a:rPr sz="1281" spc="-67" dirty="0">
                <a:latin typeface="Arial"/>
                <a:cs typeface="Arial"/>
              </a:rPr>
              <a:t>3</a:t>
            </a:r>
            <a:endParaRPr sz="1281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06952" y="3152574"/>
            <a:ext cx="461643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281" spc="-85" dirty="0">
                <a:latin typeface="DejaVu Serif"/>
                <a:cs typeface="DejaVu Serif"/>
              </a:rPr>
              <a:t>N 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-182" dirty="0">
                <a:latin typeface="Arial"/>
                <a:cs typeface="Arial"/>
              </a:rPr>
              <a:t> </a:t>
            </a:r>
            <a:r>
              <a:rPr sz="1281" spc="-67" dirty="0">
                <a:latin typeface="Arial"/>
                <a:cs typeface="Arial"/>
              </a:rPr>
              <a:t>3</a:t>
            </a:r>
            <a:endParaRPr sz="1281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92889" y="3152574"/>
            <a:ext cx="461643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281" spc="-85" dirty="0">
                <a:latin typeface="DejaVu Serif"/>
                <a:cs typeface="DejaVu Serif"/>
              </a:rPr>
              <a:t>N 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-182" dirty="0">
                <a:latin typeface="Arial"/>
                <a:cs typeface="Arial"/>
              </a:rPr>
              <a:t> </a:t>
            </a:r>
            <a:r>
              <a:rPr sz="1281" spc="-67" dirty="0">
                <a:latin typeface="Arial"/>
                <a:cs typeface="Arial"/>
              </a:rPr>
              <a:t>4</a:t>
            </a:r>
            <a:endParaRPr sz="1281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230217" y="3732300"/>
            <a:ext cx="1262283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27" dirty="0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r>
              <a:rPr sz="1595" spc="39" baseline="-12471" dirty="0">
                <a:latin typeface="+mn-lt"/>
                <a:cs typeface="DejaVu Sans"/>
              </a:rPr>
              <a:t>H</a:t>
            </a:r>
            <a:r>
              <a:rPr sz="1541" spc="27" dirty="0">
                <a:latin typeface="+mn-lt"/>
                <a:cs typeface="Arial"/>
              </a:rPr>
              <a:t>(3) </a:t>
            </a:r>
            <a:r>
              <a:rPr sz="1541" spc="304" dirty="0">
                <a:latin typeface="+mn-lt"/>
                <a:cs typeface="Arial"/>
              </a:rPr>
              <a:t>=</a:t>
            </a:r>
            <a:r>
              <a:rPr sz="1541" spc="-58" dirty="0">
                <a:latin typeface="+mn-lt"/>
                <a:cs typeface="Arial"/>
              </a:rPr>
              <a:t> </a:t>
            </a:r>
            <a:r>
              <a:rPr sz="1410" i="1" spc="-13" dirty="0">
                <a:latin typeface="+mn-lt"/>
                <a:cs typeface="Times New Roman"/>
              </a:rPr>
              <a:t>8</a:t>
            </a:r>
            <a:endParaRPr sz="1410">
              <a:latin typeface="+mn-lt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28906" y="3732300"/>
            <a:ext cx="1324149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27" dirty="0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r>
              <a:rPr sz="1595" spc="39" baseline="-12471" dirty="0">
                <a:latin typeface="+mn-lt"/>
                <a:cs typeface="DejaVu Sans"/>
              </a:rPr>
              <a:t>H</a:t>
            </a:r>
            <a:r>
              <a:rPr sz="1541" spc="27" dirty="0">
                <a:latin typeface="+mn-lt"/>
                <a:cs typeface="Arial"/>
              </a:rPr>
              <a:t>(4)</a:t>
            </a:r>
            <a:r>
              <a:rPr sz="1541" spc="-35" dirty="0">
                <a:latin typeface="+mn-lt"/>
                <a:cs typeface="Arial"/>
              </a:rPr>
              <a:t> </a:t>
            </a:r>
            <a:r>
              <a:rPr sz="1541" spc="122" dirty="0">
                <a:latin typeface="+mn-lt"/>
                <a:cs typeface="Arial"/>
              </a:rPr>
              <a:t>=</a:t>
            </a:r>
            <a:r>
              <a:rPr sz="1410" i="1" spc="122" dirty="0">
                <a:latin typeface="+mn-lt"/>
                <a:cs typeface="Times New Roman"/>
              </a:rPr>
              <a:t>14</a:t>
            </a:r>
            <a:endParaRPr sz="1410">
              <a:latin typeface="+mn-lt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3" name="object 53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6" name="object 56"/>
          <p:cNvSpPr txBox="1"/>
          <p:nvPr/>
        </p:nvSpPr>
        <p:spPr>
          <a:xfrm>
            <a:off x="986675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127" dirty="0">
                <a:latin typeface="Courier New"/>
                <a:cs typeface="Courier New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55" name="Date Placeholder 5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7" name="Footer Placeholder 5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65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34031" y="2453636"/>
            <a:ext cx="4711237" cy="0"/>
          </a:xfrm>
          <a:custGeom>
            <a:avLst/>
            <a:gdLst/>
            <a:ahLst/>
            <a:cxnLst/>
            <a:rect l="l" t="t" r="r" b="b"/>
            <a:pathLst>
              <a:path w="10854690">
                <a:moveTo>
                  <a:pt x="0" y="0"/>
                </a:moveTo>
                <a:lnTo>
                  <a:pt x="10854080" y="0"/>
                </a:lnTo>
              </a:path>
            </a:pathLst>
          </a:custGeom>
          <a:ln w="6571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" name="object 4"/>
          <p:cNvSpPr/>
          <p:nvPr/>
        </p:nvSpPr>
        <p:spPr>
          <a:xfrm>
            <a:off x="4264896" y="2396590"/>
            <a:ext cx="114102" cy="114102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262864" y="131432"/>
                </a:moveTo>
                <a:lnTo>
                  <a:pt x="252534" y="182586"/>
                </a:lnTo>
                <a:lnTo>
                  <a:pt x="224366" y="224359"/>
                </a:lnTo>
                <a:lnTo>
                  <a:pt x="182588" y="252524"/>
                </a:lnTo>
                <a:lnTo>
                  <a:pt x="131432" y="262851"/>
                </a:lnTo>
                <a:lnTo>
                  <a:pt x="80276" y="252524"/>
                </a:lnTo>
                <a:lnTo>
                  <a:pt x="38498" y="224359"/>
                </a:lnTo>
                <a:lnTo>
                  <a:pt x="10329" y="182586"/>
                </a:lnTo>
                <a:lnTo>
                  <a:pt x="0" y="131432"/>
                </a:lnTo>
                <a:lnTo>
                  <a:pt x="10329" y="80270"/>
                </a:lnTo>
                <a:lnTo>
                  <a:pt x="38498" y="38493"/>
                </a:lnTo>
                <a:lnTo>
                  <a:pt x="80276" y="10327"/>
                </a:lnTo>
                <a:lnTo>
                  <a:pt x="131432" y="0"/>
                </a:lnTo>
                <a:lnTo>
                  <a:pt x="182588" y="10327"/>
                </a:lnTo>
                <a:lnTo>
                  <a:pt x="224366" y="38493"/>
                </a:lnTo>
                <a:lnTo>
                  <a:pt x="252534" y="80270"/>
                </a:lnTo>
                <a:lnTo>
                  <a:pt x="262864" y="131432"/>
                </a:lnTo>
              </a:path>
            </a:pathLst>
          </a:custGeom>
          <a:ln w="575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" name="object 5"/>
          <p:cNvSpPr/>
          <p:nvPr/>
        </p:nvSpPr>
        <p:spPr>
          <a:xfrm>
            <a:off x="4731952" y="2396590"/>
            <a:ext cx="114102" cy="114102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262864" y="131432"/>
                </a:moveTo>
                <a:lnTo>
                  <a:pt x="252534" y="182586"/>
                </a:lnTo>
                <a:lnTo>
                  <a:pt x="224366" y="224359"/>
                </a:lnTo>
                <a:lnTo>
                  <a:pt x="182588" y="252524"/>
                </a:lnTo>
                <a:lnTo>
                  <a:pt x="131432" y="262851"/>
                </a:lnTo>
                <a:lnTo>
                  <a:pt x="80276" y="252524"/>
                </a:lnTo>
                <a:lnTo>
                  <a:pt x="38498" y="224359"/>
                </a:lnTo>
                <a:lnTo>
                  <a:pt x="10329" y="182586"/>
                </a:lnTo>
                <a:lnTo>
                  <a:pt x="0" y="131432"/>
                </a:lnTo>
                <a:lnTo>
                  <a:pt x="10329" y="80270"/>
                </a:lnTo>
                <a:lnTo>
                  <a:pt x="38498" y="38493"/>
                </a:lnTo>
                <a:lnTo>
                  <a:pt x="80276" y="10327"/>
                </a:lnTo>
                <a:lnTo>
                  <a:pt x="131432" y="0"/>
                </a:lnTo>
                <a:lnTo>
                  <a:pt x="182588" y="10327"/>
                </a:lnTo>
                <a:lnTo>
                  <a:pt x="224366" y="38493"/>
                </a:lnTo>
                <a:lnTo>
                  <a:pt x="252534" y="80270"/>
                </a:lnTo>
                <a:lnTo>
                  <a:pt x="262864" y="131432"/>
                </a:lnTo>
              </a:path>
            </a:pathLst>
          </a:custGeom>
          <a:ln w="575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" name="object 6"/>
          <p:cNvSpPr/>
          <p:nvPr/>
        </p:nvSpPr>
        <p:spPr>
          <a:xfrm>
            <a:off x="5199007" y="2396590"/>
            <a:ext cx="114102" cy="114102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262864" y="131432"/>
                </a:moveTo>
                <a:lnTo>
                  <a:pt x="252534" y="182586"/>
                </a:lnTo>
                <a:lnTo>
                  <a:pt x="224366" y="224359"/>
                </a:lnTo>
                <a:lnTo>
                  <a:pt x="182588" y="252524"/>
                </a:lnTo>
                <a:lnTo>
                  <a:pt x="131432" y="262851"/>
                </a:lnTo>
                <a:lnTo>
                  <a:pt x="80276" y="252524"/>
                </a:lnTo>
                <a:lnTo>
                  <a:pt x="38498" y="224359"/>
                </a:lnTo>
                <a:lnTo>
                  <a:pt x="10329" y="182586"/>
                </a:lnTo>
                <a:lnTo>
                  <a:pt x="0" y="131432"/>
                </a:lnTo>
                <a:lnTo>
                  <a:pt x="10329" y="80270"/>
                </a:lnTo>
                <a:lnTo>
                  <a:pt x="38498" y="38493"/>
                </a:lnTo>
                <a:lnTo>
                  <a:pt x="80276" y="10327"/>
                </a:lnTo>
                <a:lnTo>
                  <a:pt x="131432" y="0"/>
                </a:lnTo>
                <a:lnTo>
                  <a:pt x="182588" y="10327"/>
                </a:lnTo>
                <a:lnTo>
                  <a:pt x="224366" y="38493"/>
                </a:lnTo>
                <a:lnTo>
                  <a:pt x="252534" y="80270"/>
                </a:lnTo>
                <a:lnTo>
                  <a:pt x="262864" y="131432"/>
                </a:lnTo>
              </a:path>
            </a:pathLst>
          </a:custGeom>
          <a:ln w="575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5667248" y="2396590"/>
            <a:ext cx="114102" cy="114102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262864" y="131432"/>
                </a:moveTo>
                <a:lnTo>
                  <a:pt x="252534" y="182586"/>
                </a:lnTo>
                <a:lnTo>
                  <a:pt x="224366" y="224359"/>
                </a:lnTo>
                <a:lnTo>
                  <a:pt x="182588" y="252524"/>
                </a:lnTo>
                <a:lnTo>
                  <a:pt x="131432" y="262851"/>
                </a:lnTo>
                <a:lnTo>
                  <a:pt x="80276" y="252524"/>
                </a:lnTo>
                <a:lnTo>
                  <a:pt x="38498" y="224359"/>
                </a:lnTo>
                <a:lnTo>
                  <a:pt x="10329" y="182586"/>
                </a:lnTo>
                <a:lnTo>
                  <a:pt x="0" y="131432"/>
                </a:lnTo>
                <a:lnTo>
                  <a:pt x="10329" y="80270"/>
                </a:lnTo>
                <a:lnTo>
                  <a:pt x="38498" y="38493"/>
                </a:lnTo>
                <a:lnTo>
                  <a:pt x="80276" y="10327"/>
                </a:lnTo>
                <a:lnTo>
                  <a:pt x="131432" y="0"/>
                </a:lnTo>
                <a:lnTo>
                  <a:pt x="182588" y="10327"/>
                </a:lnTo>
                <a:lnTo>
                  <a:pt x="224366" y="38493"/>
                </a:lnTo>
                <a:lnTo>
                  <a:pt x="252534" y="80270"/>
                </a:lnTo>
                <a:lnTo>
                  <a:pt x="262864" y="131432"/>
                </a:lnTo>
              </a:path>
            </a:pathLst>
          </a:custGeom>
          <a:ln w="575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1935548" y="2403718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5" h="230504">
                <a:moveTo>
                  <a:pt x="0" y="0"/>
                </a:moveTo>
                <a:lnTo>
                  <a:pt x="230009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1935548" y="2403718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5" h="230504">
                <a:moveTo>
                  <a:pt x="230009" y="0"/>
                </a:moveTo>
                <a:lnTo>
                  <a:pt x="0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2402604" y="2403718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4">
                <a:moveTo>
                  <a:pt x="0" y="0"/>
                </a:moveTo>
                <a:lnTo>
                  <a:pt x="230009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2402604" y="2403718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4">
                <a:moveTo>
                  <a:pt x="230009" y="0"/>
                </a:moveTo>
                <a:lnTo>
                  <a:pt x="0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2869660" y="2403718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4">
                <a:moveTo>
                  <a:pt x="0" y="0"/>
                </a:moveTo>
                <a:lnTo>
                  <a:pt x="230009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2869660" y="2403718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4">
                <a:moveTo>
                  <a:pt x="230009" y="0"/>
                </a:moveTo>
                <a:lnTo>
                  <a:pt x="0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3336716" y="2403718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4">
                <a:moveTo>
                  <a:pt x="0" y="0"/>
                </a:moveTo>
                <a:lnTo>
                  <a:pt x="230009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3336716" y="2403718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4">
                <a:moveTo>
                  <a:pt x="230009" y="0"/>
                </a:moveTo>
                <a:lnTo>
                  <a:pt x="0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3804973" y="2403718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4">
                <a:moveTo>
                  <a:pt x="0" y="0"/>
                </a:moveTo>
                <a:lnTo>
                  <a:pt x="229997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3804973" y="2403718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4">
                <a:moveTo>
                  <a:pt x="229997" y="0"/>
                </a:moveTo>
                <a:lnTo>
                  <a:pt x="0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/>
          <p:nvPr/>
        </p:nvSpPr>
        <p:spPr>
          <a:xfrm>
            <a:off x="4087813" y="1979447"/>
            <a:ext cx="1993194" cy="111897"/>
          </a:xfrm>
          <a:custGeom>
            <a:avLst/>
            <a:gdLst/>
            <a:ahLst/>
            <a:cxnLst/>
            <a:rect l="l" t="t" r="r" b="b"/>
            <a:pathLst>
              <a:path w="4592320" h="257810">
                <a:moveTo>
                  <a:pt x="4244162" y="0"/>
                </a:moveTo>
                <a:lnTo>
                  <a:pt x="4244162" y="104051"/>
                </a:lnTo>
                <a:lnTo>
                  <a:pt x="0" y="104051"/>
                </a:lnTo>
                <a:lnTo>
                  <a:pt x="0" y="153339"/>
                </a:lnTo>
                <a:lnTo>
                  <a:pt x="4244162" y="153339"/>
                </a:lnTo>
                <a:lnTo>
                  <a:pt x="4244162" y="257390"/>
                </a:lnTo>
                <a:lnTo>
                  <a:pt x="4591901" y="128689"/>
                </a:lnTo>
                <a:lnTo>
                  <a:pt x="4244162" y="0"/>
                </a:lnTo>
                <a:close/>
              </a:path>
            </a:pathLst>
          </a:custGeom>
          <a:solidFill>
            <a:srgbClr val="7F7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" name="object 19"/>
          <p:cNvSpPr/>
          <p:nvPr/>
        </p:nvSpPr>
        <p:spPr>
          <a:xfrm>
            <a:off x="4087813" y="1979447"/>
            <a:ext cx="1993194" cy="111897"/>
          </a:xfrm>
          <a:custGeom>
            <a:avLst/>
            <a:gdLst/>
            <a:ahLst/>
            <a:cxnLst/>
            <a:rect l="l" t="t" r="r" b="b"/>
            <a:pathLst>
              <a:path w="4592320" h="257810">
                <a:moveTo>
                  <a:pt x="4591900" y="128689"/>
                </a:moveTo>
                <a:lnTo>
                  <a:pt x="4244162" y="0"/>
                </a:lnTo>
                <a:lnTo>
                  <a:pt x="4244162" y="104051"/>
                </a:lnTo>
                <a:lnTo>
                  <a:pt x="0" y="104051"/>
                </a:lnTo>
                <a:lnTo>
                  <a:pt x="0" y="153339"/>
                </a:lnTo>
                <a:lnTo>
                  <a:pt x="4244162" y="153339"/>
                </a:lnTo>
                <a:lnTo>
                  <a:pt x="4244162" y="257390"/>
                </a:lnTo>
                <a:lnTo>
                  <a:pt x="4591900" y="128689"/>
                </a:lnTo>
              </a:path>
            </a:pathLst>
          </a:custGeom>
          <a:ln w="16428">
            <a:solidFill>
              <a:srgbClr val="7F7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4040282" y="1987770"/>
            <a:ext cx="95063" cy="95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/>
          <p:nvPr/>
        </p:nvSpPr>
        <p:spPr>
          <a:xfrm>
            <a:off x="4087813" y="1896258"/>
            <a:ext cx="0" cy="278364"/>
          </a:xfrm>
          <a:custGeom>
            <a:avLst/>
            <a:gdLst/>
            <a:ahLst/>
            <a:cxnLst/>
            <a:rect l="l" t="t" r="r" b="b"/>
            <a:pathLst>
              <a:path h="641350">
                <a:moveTo>
                  <a:pt x="0" y="640727"/>
                </a:moveTo>
                <a:lnTo>
                  <a:pt x="0" y="0"/>
                </a:lnTo>
              </a:path>
            </a:pathLst>
          </a:custGeom>
          <a:ln w="65715">
            <a:solidFill>
              <a:srgbClr val="7F7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" name="object 22"/>
          <p:cNvSpPr txBox="1"/>
          <p:nvPr/>
        </p:nvSpPr>
        <p:spPr>
          <a:xfrm>
            <a:off x="5659459" y="2483858"/>
            <a:ext cx="251078" cy="262410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>
              <a:spcBef>
                <a:spcPts val="41"/>
              </a:spcBef>
            </a:pPr>
            <a:r>
              <a:rPr sz="1671" spc="13" dirty="0">
                <a:latin typeface="DejaVu Serif"/>
                <a:cs typeface="DejaVu Serif"/>
              </a:rPr>
              <a:t>x</a:t>
            </a:r>
            <a:r>
              <a:rPr sz="1725" spc="-114" baseline="-12578" dirty="0">
                <a:latin typeface="DejaVu Serif"/>
                <a:cs typeface="DejaVu Serif"/>
              </a:rPr>
              <a:t>N</a:t>
            </a:r>
            <a:endParaRPr sz="1725" baseline="-12578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20628" y="2483858"/>
            <a:ext cx="1661638" cy="262410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>
              <a:spcBef>
                <a:spcPts val="41"/>
              </a:spcBef>
              <a:tabLst>
                <a:tab pos="473456" algn="l"/>
                <a:tab pos="940573" algn="l"/>
                <a:tab pos="1407691" algn="l"/>
              </a:tabLst>
            </a:pPr>
            <a:r>
              <a:rPr sz="1671" spc="-23" dirty="0">
                <a:latin typeface="DejaVu Serif"/>
                <a:cs typeface="DejaVu Serif"/>
              </a:rPr>
              <a:t>x</a:t>
            </a:r>
            <a:r>
              <a:rPr sz="1725" spc="-35" baseline="-11530" dirty="0">
                <a:latin typeface="Arial"/>
                <a:cs typeface="Arial"/>
              </a:rPr>
              <a:t>1	</a:t>
            </a:r>
            <a:r>
              <a:rPr sz="1671" spc="-23" dirty="0">
                <a:latin typeface="DejaVu Serif"/>
                <a:cs typeface="DejaVu Serif"/>
              </a:rPr>
              <a:t>x</a:t>
            </a:r>
            <a:r>
              <a:rPr sz="1725" spc="-35" baseline="-12578" dirty="0">
                <a:latin typeface="Arial"/>
                <a:cs typeface="Arial"/>
              </a:rPr>
              <a:t>2	</a:t>
            </a:r>
            <a:r>
              <a:rPr sz="1671" spc="-23" dirty="0">
                <a:latin typeface="DejaVu Serif"/>
                <a:cs typeface="DejaVu Serif"/>
              </a:rPr>
              <a:t>x</a:t>
            </a:r>
            <a:r>
              <a:rPr sz="1725" spc="-35" baseline="-11530" dirty="0">
                <a:latin typeface="Arial"/>
                <a:cs typeface="Arial"/>
              </a:rPr>
              <a:t>3	</a:t>
            </a:r>
            <a:r>
              <a:rPr sz="1671" spc="-67" dirty="0">
                <a:latin typeface="DejaVu Serif"/>
                <a:cs typeface="DejaVu Serif"/>
              </a:rPr>
              <a:t>.</a:t>
            </a:r>
            <a:r>
              <a:rPr sz="1671" spc="-269" dirty="0">
                <a:latin typeface="DejaVu Serif"/>
                <a:cs typeface="DejaVu Serif"/>
              </a:rPr>
              <a:t> </a:t>
            </a:r>
            <a:r>
              <a:rPr sz="1671" spc="-67" dirty="0">
                <a:latin typeface="DejaVu Serif"/>
                <a:cs typeface="DejaVu Serif"/>
              </a:rPr>
              <a:t>.</a:t>
            </a:r>
            <a:r>
              <a:rPr sz="1671" spc="-273" dirty="0">
                <a:latin typeface="DejaVu Serif"/>
                <a:cs typeface="DejaVu Serif"/>
              </a:rPr>
              <a:t> </a:t>
            </a:r>
            <a:r>
              <a:rPr sz="1671" spc="-67" dirty="0">
                <a:latin typeface="DejaVu Serif"/>
                <a:cs typeface="DejaVu Serif"/>
              </a:rPr>
              <a:t>.</a:t>
            </a:r>
            <a:endParaRPr sz="1671">
              <a:latin typeface="DejaVu Serif"/>
              <a:cs typeface="DejaVu Serif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 idx="4294967295"/>
          </p:nvPr>
        </p:nvSpPr>
        <p:spPr>
          <a:xfrm>
            <a:off x="635000" y="2065925"/>
            <a:ext cx="1443496" cy="262410"/>
          </a:xfrm>
          <a:prstGeom prst="rect">
            <a:avLst/>
          </a:prstGeom>
        </p:spPr>
        <p:txBody>
          <a:bodyPr vert="horz" wrap="square" lIns="0" tIns="5237" rIns="0" bIns="0" rtlCol="0" anchor="b" anchorCtr="0">
            <a:spAutoFit/>
          </a:bodyPr>
          <a:lstStyle/>
          <a:p>
            <a:pPr marL="5512">
              <a:spcBef>
                <a:spcPts val="41"/>
              </a:spcBef>
            </a:pPr>
            <a:r>
              <a:rPr sz="1671" spc="19" dirty="0">
                <a:solidFill>
                  <a:srgbClr val="ED1C24"/>
                </a:solidFill>
                <a:latin typeface="+mn-lt"/>
                <a:cs typeface="DejaVu Serif"/>
              </a:rPr>
              <a:t>h</a:t>
            </a:r>
            <a:r>
              <a:rPr sz="1671" spc="19" dirty="0">
                <a:solidFill>
                  <a:srgbClr val="ED1C24"/>
                </a:solidFill>
                <a:latin typeface="+mn-lt"/>
                <a:cs typeface="Arial"/>
              </a:rPr>
              <a:t>(</a:t>
            </a:r>
            <a:r>
              <a:rPr sz="1671" spc="19" dirty="0">
                <a:solidFill>
                  <a:srgbClr val="ED1C24"/>
                </a:solidFill>
                <a:latin typeface="+mn-lt"/>
                <a:cs typeface="DejaVu Serif"/>
              </a:rPr>
              <a:t>x</a:t>
            </a:r>
            <a:r>
              <a:rPr sz="1671" spc="19" dirty="0">
                <a:solidFill>
                  <a:srgbClr val="ED1C24"/>
                </a:solidFill>
                <a:latin typeface="+mn-lt"/>
                <a:cs typeface="Arial"/>
              </a:rPr>
              <a:t>) </a:t>
            </a:r>
            <a:r>
              <a:rPr sz="1671" spc="323" dirty="0">
                <a:solidFill>
                  <a:srgbClr val="ED1C24"/>
                </a:solidFill>
                <a:latin typeface="+mn-lt"/>
                <a:cs typeface="Arial"/>
              </a:rPr>
              <a:t>=</a:t>
            </a:r>
            <a:r>
              <a:rPr sz="1671" spc="-61" dirty="0">
                <a:solidFill>
                  <a:srgbClr val="ED1C24"/>
                </a:solidFill>
                <a:latin typeface="+mn-lt"/>
                <a:cs typeface="Arial"/>
              </a:rPr>
              <a:t> </a:t>
            </a:r>
            <a:r>
              <a:rPr sz="1671" spc="-97" dirty="0">
                <a:solidFill>
                  <a:srgbClr val="ED1C24"/>
                </a:solidFill>
                <a:latin typeface="+mn-lt"/>
                <a:cs typeface="DejaVu Sans"/>
              </a:rPr>
              <a:t>−</a:t>
            </a:r>
            <a:r>
              <a:rPr sz="1671" spc="-97" dirty="0">
                <a:solidFill>
                  <a:srgbClr val="ED1C24"/>
                </a:solidFill>
                <a:latin typeface="+mn-lt"/>
                <a:cs typeface="Arial"/>
              </a:rPr>
              <a:t>1</a:t>
            </a:r>
            <a:endParaRPr sz="1671" dirty="0">
              <a:latin typeface="+mn-lt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25348" y="2065529"/>
            <a:ext cx="1431601" cy="261833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>
              <a:spcBef>
                <a:spcPts val="41"/>
              </a:spcBef>
            </a:pPr>
            <a:r>
              <a:rPr sz="1667" spc="19" dirty="0">
                <a:solidFill>
                  <a:srgbClr val="0000FF"/>
                </a:solidFill>
                <a:latin typeface="+mn-lt"/>
                <a:cs typeface="DejaVu Serif"/>
              </a:rPr>
              <a:t>h</a:t>
            </a:r>
            <a:r>
              <a:rPr sz="1667" spc="19" dirty="0">
                <a:solidFill>
                  <a:srgbClr val="0000FF"/>
                </a:solidFill>
                <a:latin typeface="+mn-lt"/>
                <a:cs typeface="Arial"/>
              </a:rPr>
              <a:t>(</a:t>
            </a:r>
            <a:r>
              <a:rPr sz="1667" spc="19" dirty="0">
                <a:solidFill>
                  <a:srgbClr val="0000FF"/>
                </a:solidFill>
                <a:latin typeface="+mn-lt"/>
                <a:cs typeface="DejaVu Serif"/>
              </a:rPr>
              <a:t>x</a:t>
            </a:r>
            <a:r>
              <a:rPr sz="1667" spc="19" dirty="0">
                <a:solidFill>
                  <a:srgbClr val="0000FF"/>
                </a:solidFill>
                <a:latin typeface="+mn-lt"/>
                <a:cs typeface="Arial"/>
              </a:rPr>
              <a:t>) </a:t>
            </a:r>
            <a:r>
              <a:rPr sz="1667" spc="323" dirty="0">
                <a:solidFill>
                  <a:srgbClr val="0000FF"/>
                </a:solidFill>
                <a:latin typeface="+mn-lt"/>
                <a:cs typeface="Arial"/>
              </a:rPr>
              <a:t>=</a:t>
            </a:r>
            <a:r>
              <a:rPr sz="1667" spc="-56" dirty="0">
                <a:solidFill>
                  <a:srgbClr val="0000FF"/>
                </a:solidFill>
                <a:latin typeface="+mn-lt"/>
                <a:cs typeface="Arial"/>
              </a:rPr>
              <a:t> </a:t>
            </a:r>
            <a:r>
              <a:rPr sz="1667" spc="113" dirty="0">
                <a:solidFill>
                  <a:srgbClr val="0000FF"/>
                </a:solidFill>
                <a:latin typeface="+mn-lt"/>
                <a:cs typeface="Arial"/>
              </a:rPr>
              <a:t>+1</a:t>
            </a:r>
            <a:endParaRPr sz="1667" dirty="0">
              <a:latin typeface="+mn-lt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24159" y="2205762"/>
            <a:ext cx="123473" cy="262410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>
              <a:spcBef>
                <a:spcPts val="41"/>
              </a:spcBef>
            </a:pPr>
            <a:r>
              <a:rPr sz="1671" spc="-113" dirty="0">
                <a:solidFill>
                  <a:srgbClr val="0000FF"/>
                </a:solidFill>
                <a:latin typeface="DejaVu Serif"/>
                <a:cs typeface="DejaVu Serif"/>
              </a:rPr>
              <a:t>a</a:t>
            </a:r>
            <a:endParaRPr sz="1671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69660" y="3104949"/>
            <a:ext cx="4623340" cy="799675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244169" algn="l"/>
                <a:tab pos="829513" algn="l"/>
              </a:tabLst>
            </a:pPr>
            <a:r>
              <a:rPr sz="1667" spc="127" dirty="0">
                <a:latin typeface="+mn-lt"/>
                <a:cs typeface="DejaVu Sans"/>
              </a:rPr>
              <a:t>H	</a:t>
            </a:r>
            <a:r>
              <a:rPr sz="1667" i="1" spc="-31" dirty="0">
                <a:latin typeface="+mn-lt"/>
                <a:cs typeface="Times New Roman"/>
              </a:rPr>
              <a:t>is</a:t>
            </a:r>
            <a:r>
              <a:rPr sz="1667" i="1" spc="97" dirty="0">
                <a:latin typeface="+mn-lt"/>
                <a:cs typeface="Times New Roman"/>
              </a:rPr>
              <a:t> </a:t>
            </a:r>
            <a:r>
              <a:rPr sz="1667" i="1" spc="28" dirty="0">
                <a:latin typeface="+mn-lt"/>
                <a:cs typeface="Times New Roman"/>
              </a:rPr>
              <a:t>set</a:t>
            </a:r>
            <a:r>
              <a:rPr sz="1667" i="1" spc="93" dirty="0">
                <a:latin typeface="+mn-lt"/>
                <a:cs typeface="Times New Roman"/>
              </a:rPr>
              <a:t> </a:t>
            </a:r>
            <a:r>
              <a:rPr sz="1667" i="1" spc="15" dirty="0">
                <a:latin typeface="+mn-lt"/>
                <a:cs typeface="Times New Roman"/>
              </a:rPr>
              <a:t>of</a:t>
            </a:r>
            <a:r>
              <a:rPr lang="de-DE" sz="1667" i="1" spc="15" dirty="0">
                <a:latin typeface="+mn-lt"/>
                <a:cs typeface="Times New Roman"/>
              </a:rPr>
              <a:t>  </a:t>
            </a:r>
            <a:r>
              <a:rPr sz="1667" spc="-82" dirty="0">
                <a:latin typeface="+mn-lt"/>
                <a:cs typeface="DejaVu Serif"/>
              </a:rPr>
              <a:t>h</a:t>
            </a:r>
            <a:r>
              <a:rPr sz="1667" spc="-262" dirty="0">
                <a:latin typeface="+mn-lt"/>
                <a:cs typeface="DejaVu Serif"/>
              </a:rPr>
              <a:t> </a:t>
            </a:r>
            <a:r>
              <a:rPr sz="1667" spc="2" dirty="0">
                <a:latin typeface="+mn-lt"/>
                <a:cs typeface="Arial"/>
              </a:rPr>
              <a:t>:</a:t>
            </a:r>
            <a:r>
              <a:rPr sz="1667" spc="63" dirty="0">
                <a:latin typeface="+mn-lt"/>
                <a:cs typeface="Arial"/>
              </a:rPr>
              <a:t> </a:t>
            </a:r>
            <a:r>
              <a:rPr sz="1667" spc="37" dirty="0">
                <a:latin typeface="+mn-lt"/>
                <a:cs typeface="Verdana"/>
              </a:rPr>
              <a:t>R</a:t>
            </a:r>
            <a:r>
              <a:rPr sz="1667" spc="-22" dirty="0">
                <a:latin typeface="+mn-lt"/>
                <a:cs typeface="Verdana"/>
              </a:rPr>
              <a:t> </a:t>
            </a:r>
            <a:r>
              <a:rPr sz="1667" spc="217" dirty="0">
                <a:latin typeface="+mn-lt"/>
                <a:cs typeface="DejaVu Sans"/>
              </a:rPr>
              <a:t>→</a:t>
            </a:r>
            <a:r>
              <a:rPr sz="1667" spc="-54" dirty="0">
                <a:latin typeface="+mn-lt"/>
                <a:cs typeface="DejaVu Sans"/>
              </a:rPr>
              <a:t> </a:t>
            </a:r>
            <a:r>
              <a:rPr sz="1667" spc="-88" dirty="0">
                <a:latin typeface="+mn-lt"/>
                <a:cs typeface="DejaVu Sans"/>
              </a:rPr>
              <a:t>{−</a:t>
            </a:r>
            <a:r>
              <a:rPr sz="1667" spc="-88" dirty="0">
                <a:latin typeface="+mn-lt"/>
                <a:cs typeface="Arial"/>
              </a:rPr>
              <a:t>1</a:t>
            </a:r>
            <a:r>
              <a:rPr sz="1667" spc="-88" dirty="0">
                <a:latin typeface="+mn-lt"/>
                <a:cs typeface="DejaVu Serif"/>
              </a:rPr>
              <a:t>,</a:t>
            </a:r>
            <a:r>
              <a:rPr sz="1667" spc="-195" dirty="0">
                <a:latin typeface="+mn-lt"/>
                <a:cs typeface="DejaVu Serif"/>
              </a:rPr>
              <a:t> </a:t>
            </a:r>
            <a:r>
              <a:rPr sz="1667" spc="4" dirty="0">
                <a:latin typeface="+mn-lt"/>
                <a:cs typeface="Arial"/>
              </a:rPr>
              <a:t>+1</a:t>
            </a:r>
            <a:r>
              <a:rPr sz="1667" spc="4" dirty="0">
                <a:latin typeface="+mn-lt"/>
                <a:cs typeface="DejaVu Sans"/>
              </a:rPr>
              <a:t>}</a:t>
            </a:r>
            <a:endParaRPr sz="1667" dirty="0">
              <a:latin typeface="+mn-lt"/>
              <a:cs typeface="DejaVu Sans"/>
            </a:endParaRPr>
          </a:p>
          <a:p>
            <a:pPr marL="5512" marR="723412">
              <a:lnSpc>
                <a:spcPct val="208500"/>
              </a:lnSpc>
              <a:spcBef>
                <a:spcPts val="4"/>
              </a:spcBef>
            </a:pPr>
            <a:r>
              <a:rPr sz="1667" spc="19" dirty="0">
                <a:latin typeface="+mn-lt"/>
                <a:cs typeface="DejaVu Serif"/>
              </a:rPr>
              <a:t>h</a:t>
            </a:r>
            <a:r>
              <a:rPr sz="1667" spc="19" dirty="0">
                <a:latin typeface="+mn-lt"/>
                <a:cs typeface="Arial"/>
              </a:rPr>
              <a:t>(</a:t>
            </a:r>
            <a:r>
              <a:rPr sz="1667" spc="19" dirty="0">
                <a:latin typeface="+mn-lt"/>
                <a:cs typeface="DejaVu Serif"/>
              </a:rPr>
              <a:t>x</a:t>
            </a:r>
            <a:r>
              <a:rPr sz="1667" spc="19" dirty="0">
                <a:latin typeface="+mn-lt"/>
                <a:cs typeface="Arial"/>
              </a:rPr>
              <a:t>) </a:t>
            </a:r>
            <a:r>
              <a:rPr sz="1667" spc="256" dirty="0">
                <a:latin typeface="+mn-lt"/>
                <a:cs typeface="Arial"/>
              </a:rPr>
              <a:t>=</a:t>
            </a:r>
            <a:r>
              <a:rPr sz="1667" spc="-212" dirty="0">
                <a:latin typeface="+mn-lt"/>
                <a:cs typeface="Arial"/>
              </a:rPr>
              <a:t> </a:t>
            </a:r>
            <a:r>
              <a:rPr sz="1667" spc="-6" dirty="0">
                <a:latin typeface="+mn-lt"/>
                <a:cs typeface="Arial"/>
              </a:rPr>
              <a:t>sign(</a:t>
            </a:r>
            <a:r>
              <a:rPr sz="1667" spc="-6" dirty="0">
                <a:latin typeface="+mn-lt"/>
                <a:cs typeface="DejaVu Serif"/>
              </a:rPr>
              <a:t>x </a:t>
            </a:r>
            <a:r>
              <a:rPr sz="1667" spc="-69" dirty="0">
                <a:latin typeface="+mn-lt"/>
                <a:cs typeface="DejaVu Sans"/>
              </a:rPr>
              <a:t>− </a:t>
            </a:r>
            <a:r>
              <a:rPr sz="1667" spc="-4" dirty="0">
                <a:latin typeface="+mn-lt"/>
                <a:cs typeface="DejaVu Serif"/>
              </a:rPr>
              <a:t>a</a:t>
            </a:r>
            <a:r>
              <a:rPr sz="1667" spc="-4" dirty="0">
                <a:latin typeface="+mn-lt"/>
                <a:cs typeface="Arial"/>
              </a:rPr>
              <a:t>)  </a:t>
            </a:r>
            <a:r>
              <a:rPr sz="1667" spc="4" dirty="0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r>
              <a:rPr sz="1667" spc="6" baseline="-12195" dirty="0">
                <a:latin typeface="+mn-lt"/>
                <a:cs typeface="DejaVu Sans"/>
              </a:rPr>
              <a:t>H</a:t>
            </a:r>
            <a:r>
              <a:rPr sz="1667" spc="4" dirty="0">
                <a:latin typeface="+mn-lt"/>
                <a:cs typeface="Arial"/>
              </a:rPr>
              <a:t>(</a:t>
            </a:r>
            <a:r>
              <a:rPr sz="1667" spc="4" dirty="0">
                <a:latin typeface="+mn-lt"/>
                <a:cs typeface="DejaVu Serif"/>
              </a:rPr>
              <a:t>N</a:t>
            </a:r>
            <a:r>
              <a:rPr sz="1667" spc="-269" dirty="0">
                <a:latin typeface="+mn-lt"/>
                <a:cs typeface="DejaVu Serif"/>
              </a:rPr>
              <a:t> </a:t>
            </a:r>
            <a:r>
              <a:rPr sz="1667" spc="73" dirty="0">
                <a:latin typeface="+mn-lt"/>
                <a:cs typeface="Arial"/>
              </a:rPr>
              <a:t>)</a:t>
            </a:r>
            <a:r>
              <a:rPr sz="1667" spc="2" dirty="0">
                <a:latin typeface="+mn-lt"/>
                <a:cs typeface="Arial"/>
              </a:rPr>
              <a:t> </a:t>
            </a:r>
            <a:r>
              <a:rPr sz="1667" spc="256" dirty="0">
                <a:latin typeface="+mn-lt"/>
                <a:cs typeface="Arial"/>
              </a:rPr>
              <a:t>=</a:t>
            </a:r>
            <a:r>
              <a:rPr sz="1667" spc="-6" dirty="0">
                <a:latin typeface="+mn-lt"/>
                <a:cs typeface="Arial"/>
              </a:rPr>
              <a:t> </a:t>
            </a:r>
            <a:r>
              <a:rPr sz="1667" spc="-85" dirty="0">
                <a:latin typeface="+mn-lt"/>
                <a:cs typeface="DejaVu Serif"/>
              </a:rPr>
              <a:t>N</a:t>
            </a:r>
            <a:r>
              <a:rPr sz="1667" spc="19" dirty="0">
                <a:latin typeface="+mn-lt"/>
                <a:cs typeface="DejaVu Serif"/>
              </a:rPr>
              <a:t> </a:t>
            </a:r>
            <a:r>
              <a:rPr sz="1667" spc="256" dirty="0">
                <a:latin typeface="+mn-lt"/>
                <a:cs typeface="Arial"/>
              </a:rPr>
              <a:t>+</a:t>
            </a:r>
            <a:r>
              <a:rPr sz="1667" spc="-72" dirty="0">
                <a:latin typeface="+mn-lt"/>
                <a:cs typeface="Arial"/>
              </a:rPr>
              <a:t> </a:t>
            </a:r>
            <a:r>
              <a:rPr sz="1667" spc="-67" dirty="0">
                <a:latin typeface="+mn-lt"/>
                <a:cs typeface="Arial"/>
              </a:rPr>
              <a:t>1</a:t>
            </a:r>
            <a:endParaRPr sz="1667" dirty="0">
              <a:latin typeface="+mn-lt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0"/>
                </a:moveTo>
                <a:lnTo>
                  <a:pt x="175910" y="171980"/>
                </a:lnTo>
                <a:lnTo>
                  <a:pt x="175910" y="0"/>
                </a:lnTo>
                <a:lnTo>
                  <a:pt x="0" y="0"/>
                </a:lnTo>
                <a:lnTo>
                  <a:pt x="0" y="171980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" name="object 29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0"/>
                </a:moveTo>
                <a:lnTo>
                  <a:pt x="175910" y="171980"/>
                </a:lnTo>
                <a:lnTo>
                  <a:pt x="175910" y="0"/>
                </a:lnTo>
                <a:lnTo>
                  <a:pt x="0" y="0"/>
                </a:lnTo>
                <a:lnTo>
                  <a:pt x="0" y="171980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2" name="object 32"/>
          <p:cNvSpPr txBox="1"/>
          <p:nvPr/>
        </p:nvSpPr>
        <p:spPr>
          <a:xfrm>
            <a:off x="986675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127" dirty="0">
                <a:latin typeface="Courier New"/>
                <a:cs typeface="Courier New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sp>
        <p:nvSpPr>
          <p:cNvPr id="37" name="object 2"/>
          <p:cNvSpPr txBox="1">
            <a:spLocks/>
          </p:cNvSpPr>
          <p:nvPr/>
        </p:nvSpPr>
        <p:spPr>
          <a:xfrm>
            <a:off x="329035" y="825071"/>
            <a:ext cx="6973465" cy="314734"/>
          </a:xfrm>
          <a:prstGeom prst="rect">
            <a:avLst/>
          </a:prstGeom>
        </p:spPr>
        <p:txBody>
          <a:bodyPr vert="horz" wrap="square" lIns="0" tIns="689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54"/>
              </a:spcBef>
              <a:tabLst>
                <a:tab pos="787073" algn="l"/>
                <a:tab pos="2195866" algn="l"/>
                <a:tab pos="232566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Positive Rays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8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34031" y="2382860"/>
            <a:ext cx="4711237" cy="0"/>
          </a:xfrm>
          <a:custGeom>
            <a:avLst/>
            <a:gdLst/>
            <a:ahLst/>
            <a:cxnLst/>
            <a:rect l="l" t="t" r="r" b="b"/>
            <a:pathLst>
              <a:path w="10854690">
                <a:moveTo>
                  <a:pt x="0" y="0"/>
                </a:moveTo>
                <a:lnTo>
                  <a:pt x="10854080" y="0"/>
                </a:lnTo>
              </a:path>
            </a:pathLst>
          </a:custGeom>
          <a:ln w="6571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" name="object 4"/>
          <p:cNvSpPr/>
          <p:nvPr/>
        </p:nvSpPr>
        <p:spPr>
          <a:xfrm>
            <a:off x="3797840" y="2325814"/>
            <a:ext cx="114102" cy="114102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262864" y="131432"/>
                </a:moveTo>
                <a:lnTo>
                  <a:pt x="252534" y="182588"/>
                </a:lnTo>
                <a:lnTo>
                  <a:pt x="224366" y="224366"/>
                </a:lnTo>
                <a:lnTo>
                  <a:pt x="182588" y="252534"/>
                </a:lnTo>
                <a:lnTo>
                  <a:pt x="131432" y="262864"/>
                </a:lnTo>
                <a:lnTo>
                  <a:pt x="80276" y="252534"/>
                </a:lnTo>
                <a:lnTo>
                  <a:pt x="38498" y="224366"/>
                </a:lnTo>
                <a:lnTo>
                  <a:pt x="10329" y="182588"/>
                </a:lnTo>
                <a:lnTo>
                  <a:pt x="0" y="131432"/>
                </a:lnTo>
                <a:lnTo>
                  <a:pt x="10329" y="80276"/>
                </a:lnTo>
                <a:lnTo>
                  <a:pt x="38498" y="38498"/>
                </a:lnTo>
                <a:lnTo>
                  <a:pt x="80276" y="10329"/>
                </a:lnTo>
                <a:lnTo>
                  <a:pt x="131432" y="0"/>
                </a:lnTo>
                <a:lnTo>
                  <a:pt x="182588" y="10329"/>
                </a:lnTo>
                <a:lnTo>
                  <a:pt x="224366" y="38498"/>
                </a:lnTo>
                <a:lnTo>
                  <a:pt x="252534" y="80276"/>
                </a:lnTo>
                <a:lnTo>
                  <a:pt x="262864" y="131432"/>
                </a:lnTo>
              </a:path>
            </a:pathLst>
          </a:custGeom>
          <a:ln w="575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" name="object 5"/>
          <p:cNvSpPr/>
          <p:nvPr/>
        </p:nvSpPr>
        <p:spPr>
          <a:xfrm>
            <a:off x="4264896" y="2325814"/>
            <a:ext cx="114102" cy="114102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262864" y="131432"/>
                </a:moveTo>
                <a:lnTo>
                  <a:pt x="252534" y="182588"/>
                </a:lnTo>
                <a:lnTo>
                  <a:pt x="224366" y="224366"/>
                </a:lnTo>
                <a:lnTo>
                  <a:pt x="182588" y="252534"/>
                </a:lnTo>
                <a:lnTo>
                  <a:pt x="131432" y="262864"/>
                </a:lnTo>
                <a:lnTo>
                  <a:pt x="80276" y="252534"/>
                </a:lnTo>
                <a:lnTo>
                  <a:pt x="38498" y="224366"/>
                </a:lnTo>
                <a:lnTo>
                  <a:pt x="10329" y="182588"/>
                </a:lnTo>
                <a:lnTo>
                  <a:pt x="0" y="131432"/>
                </a:lnTo>
                <a:lnTo>
                  <a:pt x="10329" y="80276"/>
                </a:lnTo>
                <a:lnTo>
                  <a:pt x="38498" y="38498"/>
                </a:lnTo>
                <a:lnTo>
                  <a:pt x="80276" y="10329"/>
                </a:lnTo>
                <a:lnTo>
                  <a:pt x="131432" y="0"/>
                </a:lnTo>
                <a:lnTo>
                  <a:pt x="182588" y="10329"/>
                </a:lnTo>
                <a:lnTo>
                  <a:pt x="224366" y="38498"/>
                </a:lnTo>
                <a:lnTo>
                  <a:pt x="252534" y="80276"/>
                </a:lnTo>
                <a:lnTo>
                  <a:pt x="262864" y="131432"/>
                </a:lnTo>
              </a:path>
            </a:pathLst>
          </a:custGeom>
          <a:ln w="575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" name="object 6"/>
          <p:cNvSpPr/>
          <p:nvPr/>
        </p:nvSpPr>
        <p:spPr>
          <a:xfrm>
            <a:off x="4731952" y="2325814"/>
            <a:ext cx="114102" cy="114102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262864" y="131432"/>
                </a:moveTo>
                <a:lnTo>
                  <a:pt x="252534" y="182588"/>
                </a:lnTo>
                <a:lnTo>
                  <a:pt x="224366" y="224366"/>
                </a:lnTo>
                <a:lnTo>
                  <a:pt x="182588" y="252534"/>
                </a:lnTo>
                <a:lnTo>
                  <a:pt x="131432" y="262864"/>
                </a:lnTo>
                <a:lnTo>
                  <a:pt x="80276" y="252534"/>
                </a:lnTo>
                <a:lnTo>
                  <a:pt x="38498" y="224366"/>
                </a:lnTo>
                <a:lnTo>
                  <a:pt x="10329" y="182588"/>
                </a:lnTo>
                <a:lnTo>
                  <a:pt x="0" y="131432"/>
                </a:lnTo>
                <a:lnTo>
                  <a:pt x="10329" y="80276"/>
                </a:lnTo>
                <a:lnTo>
                  <a:pt x="38498" y="38498"/>
                </a:lnTo>
                <a:lnTo>
                  <a:pt x="80276" y="10329"/>
                </a:lnTo>
                <a:lnTo>
                  <a:pt x="131432" y="0"/>
                </a:lnTo>
                <a:lnTo>
                  <a:pt x="182588" y="10329"/>
                </a:lnTo>
                <a:lnTo>
                  <a:pt x="224366" y="38498"/>
                </a:lnTo>
                <a:lnTo>
                  <a:pt x="252534" y="80276"/>
                </a:lnTo>
                <a:lnTo>
                  <a:pt x="262864" y="131432"/>
                </a:lnTo>
              </a:path>
            </a:pathLst>
          </a:custGeom>
          <a:ln w="575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1935548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5" h="230505">
                <a:moveTo>
                  <a:pt x="0" y="0"/>
                </a:moveTo>
                <a:lnTo>
                  <a:pt x="230009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1935548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5" h="230505">
                <a:moveTo>
                  <a:pt x="230009" y="0"/>
                </a:moveTo>
                <a:lnTo>
                  <a:pt x="0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2402604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5">
                <a:moveTo>
                  <a:pt x="0" y="0"/>
                </a:moveTo>
                <a:lnTo>
                  <a:pt x="230009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2402604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5">
                <a:moveTo>
                  <a:pt x="230009" y="0"/>
                </a:moveTo>
                <a:lnTo>
                  <a:pt x="0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2869660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5">
                <a:moveTo>
                  <a:pt x="0" y="0"/>
                </a:moveTo>
                <a:lnTo>
                  <a:pt x="230009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2869660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5">
                <a:moveTo>
                  <a:pt x="230009" y="0"/>
                </a:moveTo>
                <a:lnTo>
                  <a:pt x="0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3336716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5">
                <a:moveTo>
                  <a:pt x="0" y="0"/>
                </a:moveTo>
                <a:lnTo>
                  <a:pt x="230009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3336716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5">
                <a:moveTo>
                  <a:pt x="230009" y="0"/>
                </a:moveTo>
                <a:lnTo>
                  <a:pt x="0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5206140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5">
                <a:moveTo>
                  <a:pt x="0" y="0"/>
                </a:moveTo>
                <a:lnTo>
                  <a:pt x="230009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5206140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5">
                <a:moveTo>
                  <a:pt x="230009" y="0"/>
                </a:moveTo>
                <a:lnTo>
                  <a:pt x="0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5674376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5">
                <a:moveTo>
                  <a:pt x="0" y="0"/>
                </a:moveTo>
                <a:lnTo>
                  <a:pt x="230009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/>
          <p:nvPr/>
        </p:nvSpPr>
        <p:spPr>
          <a:xfrm>
            <a:off x="5674376" y="2332943"/>
            <a:ext cx="100045" cy="100045"/>
          </a:xfrm>
          <a:custGeom>
            <a:avLst/>
            <a:gdLst/>
            <a:ahLst/>
            <a:cxnLst/>
            <a:rect l="l" t="t" r="r" b="b"/>
            <a:pathLst>
              <a:path w="230504" h="230505">
                <a:moveTo>
                  <a:pt x="230009" y="0"/>
                </a:moveTo>
                <a:lnTo>
                  <a:pt x="0" y="230009"/>
                </a:lnTo>
              </a:path>
            </a:pathLst>
          </a:custGeom>
          <a:ln w="6571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" name="object 19"/>
          <p:cNvSpPr/>
          <p:nvPr/>
        </p:nvSpPr>
        <p:spPr>
          <a:xfrm>
            <a:off x="3662357" y="1908671"/>
            <a:ext cx="1318232" cy="111897"/>
          </a:xfrm>
          <a:custGeom>
            <a:avLst/>
            <a:gdLst/>
            <a:ahLst/>
            <a:cxnLst/>
            <a:rect l="l" t="t" r="r" b="b"/>
            <a:pathLst>
              <a:path w="3037204" h="257810">
                <a:moveTo>
                  <a:pt x="350469" y="0"/>
                </a:moveTo>
                <a:lnTo>
                  <a:pt x="0" y="128701"/>
                </a:lnTo>
                <a:lnTo>
                  <a:pt x="350469" y="257403"/>
                </a:lnTo>
                <a:lnTo>
                  <a:pt x="350469" y="153339"/>
                </a:lnTo>
                <a:lnTo>
                  <a:pt x="2969516" y="153339"/>
                </a:lnTo>
                <a:lnTo>
                  <a:pt x="3036608" y="128701"/>
                </a:lnTo>
                <a:lnTo>
                  <a:pt x="2969481" y="104051"/>
                </a:lnTo>
                <a:lnTo>
                  <a:pt x="350469" y="104051"/>
                </a:lnTo>
                <a:lnTo>
                  <a:pt x="350469" y="0"/>
                </a:lnTo>
                <a:close/>
              </a:path>
              <a:path w="3037204" h="257810">
                <a:moveTo>
                  <a:pt x="2969516" y="153339"/>
                </a:moveTo>
                <a:lnTo>
                  <a:pt x="2686138" y="153339"/>
                </a:lnTo>
                <a:lnTo>
                  <a:pt x="2686138" y="257403"/>
                </a:lnTo>
                <a:lnTo>
                  <a:pt x="2969516" y="153339"/>
                </a:lnTo>
                <a:close/>
              </a:path>
              <a:path w="3037204" h="257810">
                <a:moveTo>
                  <a:pt x="2686138" y="0"/>
                </a:moveTo>
                <a:lnTo>
                  <a:pt x="2686138" y="104051"/>
                </a:lnTo>
                <a:lnTo>
                  <a:pt x="2969481" y="104051"/>
                </a:lnTo>
                <a:lnTo>
                  <a:pt x="2686138" y="0"/>
                </a:lnTo>
                <a:close/>
              </a:path>
            </a:pathLst>
          </a:custGeom>
          <a:solidFill>
            <a:srgbClr val="7F7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3662357" y="1908671"/>
            <a:ext cx="1318232" cy="111897"/>
          </a:xfrm>
          <a:custGeom>
            <a:avLst/>
            <a:gdLst/>
            <a:ahLst/>
            <a:cxnLst/>
            <a:rect l="l" t="t" r="r" b="b"/>
            <a:pathLst>
              <a:path w="3037204" h="257810">
                <a:moveTo>
                  <a:pt x="3036608" y="128701"/>
                </a:moveTo>
                <a:lnTo>
                  <a:pt x="2686138" y="0"/>
                </a:lnTo>
                <a:lnTo>
                  <a:pt x="2686138" y="104051"/>
                </a:lnTo>
                <a:lnTo>
                  <a:pt x="350469" y="104051"/>
                </a:lnTo>
                <a:lnTo>
                  <a:pt x="350469" y="0"/>
                </a:lnTo>
                <a:lnTo>
                  <a:pt x="0" y="128701"/>
                </a:lnTo>
                <a:lnTo>
                  <a:pt x="350469" y="257403"/>
                </a:lnTo>
                <a:lnTo>
                  <a:pt x="350469" y="153339"/>
                </a:lnTo>
                <a:lnTo>
                  <a:pt x="2686138" y="153339"/>
                </a:lnTo>
                <a:lnTo>
                  <a:pt x="2686138" y="257403"/>
                </a:lnTo>
                <a:lnTo>
                  <a:pt x="3036608" y="128701"/>
                </a:lnTo>
              </a:path>
            </a:pathLst>
          </a:custGeom>
          <a:ln w="16428">
            <a:solidFill>
              <a:srgbClr val="7F7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/>
          <p:nvPr/>
        </p:nvSpPr>
        <p:spPr>
          <a:xfrm>
            <a:off x="3573226" y="1916994"/>
            <a:ext cx="95063" cy="95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" name="object 22"/>
          <p:cNvSpPr/>
          <p:nvPr/>
        </p:nvSpPr>
        <p:spPr>
          <a:xfrm>
            <a:off x="3620757" y="1825481"/>
            <a:ext cx="0" cy="278364"/>
          </a:xfrm>
          <a:custGeom>
            <a:avLst/>
            <a:gdLst/>
            <a:ahLst/>
            <a:cxnLst/>
            <a:rect l="l" t="t" r="r" b="b"/>
            <a:pathLst>
              <a:path h="641350">
                <a:moveTo>
                  <a:pt x="0" y="640727"/>
                </a:moveTo>
                <a:lnTo>
                  <a:pt x="0" y="0"/>
                </a:lnTo>
              </a:path>
            </a:pathLst>
          </a:custGeom>
          <a:ln w="65715">
            <a:solidFill>
              <a:srgbClr val="7F7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" name="object 23"/>
          <p:cNvSpPr/>
          <p:nvPr/>
        </p:nvSpPr>
        <p:spPr>
          <a:xfrm>
            <a:off x="4975578" y="1916994"/>
            <a:ext cx="95079" cy="95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" name="object 24"/>
          <p:cNvSpPr/>
          <p:nvPr/>
        </p:nvSpPr>
        <p:spPr>
          <a:xfrm>
            <a:off x="5023109" y="1825481"/>
            <a:ext cx="0" cy="278364"/>
          </a:xfrm>
          <a:custGeom>
            <a:avLst/>
            <a:gdLst/>
            <a:ahLst/>
            <a:cxnLst/>
            <a:rect l="l" t="t" r="r" b="b"/>
            <a:pathLst>
              <a:path h="641350">
                <a:moveTo>
                  <a:pt x="0" y="640727"/>
                </a:moveTo>
                <a:lnTo>
                  <a:pt x="0" y="0"/>
                </a:lnTo>
              </a:path>
            </a:pathLst>
          </a:custGeom>
          <a:ln w="65715">
            <a:solidFill>
              <a:srgbClr val="7F7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" name="object 25"/>
          <p:cNvSpPr txBox="1"/>
          <p:nvPr/>
        </p:nvSpPr>
        <p:spPr>
          <a:xfrm>
            <a:off x="5659459" y="2413082"/>
            <a:ext cx="251078" cy="262410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>
              <a:spcBef>
                <a:spcPts val="41"/>
              </a:spcBef>
            </a:pPr>
            <a:r>
              <a:rPr sz="1671" spc="13" dirty="0">
                <a:latin typeface="DejaVu Serif"/>
                <a:cs typeface="DejaVu Serif"/>
              </a:rPr>
              <a:t>x</a:t>
            </a:r>
            <a:r>
              <a:rPr sz="1725" spc="-114" baseline="-11530" dirty="0">
                <a:latin typeface="DejaVu Serif"/>
                <a:cs typeface="DejaVu Serif"/>
              </a:rPr>
              <a:t>N</a:t>
            </a:r>
            <a:endParaRPr sz="1725" baseline="-1153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20628" y="2413082"/>
            <a:ext cx="1661638" cy="262410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>
              <a:spcBef>
                <a:spcPts val="41"/>
              </a:spcBef>
              <a:tabLst>
                <a:tab pos="473456" algn="l"/>
                <a:tab pos="940573" algn="l"/>
                <a:tab pos="1407691" algn="l"/>
              </a:tabLst>
            </a:pPr>
            <a:r>
              <a:rPr sz="1671" spc="-23" dirty="0">
                <a:latin typeface="DejaVu Serif"/>
                <a:cs typeface="DejaVu Serif"/>
              </a:rPr>
              <a:t>x</a:t>
            </a:r>
            <a:r>
              <a:rPr sz="1725" spc="-35" baseline="-11530" dirty="0">
                <a:latin typeface="Arial"/>
                <a:cs typeface="Arial"/>
              </a:rPr>
              <a:t>1	</a:t>
            </a:r>
            <a:r>
              <a:rPr sz="1671" spc="-23" dirty="0">
                <a:latin typeface="DejaVu Serif"/>
                <a:cs typeface="DejaVu Serif"/>
              </a:rPr>
              <a:t>x</a:t>
            </a:r>
            <a:r>
              <a:rPr sz="1725" spc="-35" baseline="-11530" dirty="0">
                <a:latin typeface="Arial"/>
                <a:cs typeface="Arial"/>
              </a:rPr>
              <a:t>2	</a:t>
            </a:r>
            <a:r>
              <a:rPr sz="1671" spc="-23" dirty="0">
                <a:latin typeface="DejaVu Serif"/>
                <a:cs typeface="DejaVu Serif"/>
              </a:rPr>
              <a:t>x</a:t>
            </a:r>
            <a:r>
              <a:rPr sz="1725" spc="-35" baseline="-12578" dirty="0">
                <a:latin typeface="Arial"/>
                <a:cs typeface="Arial"/>
              </a:rPr>
              <a:t>3	</a:t>
            </a:r>
            <a:r>
              <a:rPr sz="1671" spc="-67" dirty="0">
                <a:latin typeface="DejaVu Serif"/>
                <a:cs typeface="DejaVu Serif"/>
              </a:rPr>
              <a:t>.</a:t>
            </a:r>
            <a:r>
              <a:rPr sz="1671" spc="-269" dirty="0">
                <a:latin typeface="DejaVu Serif"/>
                <a:cs typeface="DejaVu Serif"/>
              </a:rPr>
              <a:t> </a:t>
            </a:r>
            <a:r>
              <a:rPr sz="1671" spc="-67" dirty="0">
                <a:latin typeface="DejaVu Serif"/>
                <a:cs typeface="DejaVu Serif"/>
              </a:rPr>
              <a:t>.</a:t>
            </a:r>
            <a:r>
              <a:rPr sz="1671" spc="-273" dirty="0">
                <a:latin typeface="DejaVu Serif"/>
                <a:cs typeface="DejaVu Serif"/>
              </a:rPr>
              <a:t> </a:t>
            </a:r>
            <a:r>
              <a:rPr sz="1671" spc="-67" dirty="0">
                <a:latin typeface="DejaVu Serif"/>
                <a:cs typeface="DejaVu Serif"/>
              </a:rPr>
              <a:t>.</a:t>
            </a:r>
            <a:endParaRPr sz="1671">
              <a:latin typeface="DejaVu Serif"/>
              <a:cs typeface="DejaVu Serif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 idx="4294967295"/>
          </p:nvPr>
        </p:nvSpPr>
        <p:spPr>
          <a:xfrm>
            <a:off x="635000" y="1994267"/>
            <a:ext cx="973447" cy="262410"/>
          </a:xfrm>
          <a:prstGeom prst="rect">
            <a:avLst/>
          </a:prstGeom>
        </p:spPr>
        <p:txBody>
          <a:bodyPr vert="horz" wrap="square" lIns="0" tIns="5237" rIns="0" bIns="0" rtlCol="0" anchor="b" anchorCtr="0">
            <a:spAutoFit/>
          </a:bodyPr>
          <a:lstStyle/>
          <a:p>
            <a:pPr marL="5512">
              <a:spcBef>
                <a:spcPts val="41"/>
              </a:spcBef>
            </a:pPr>
            <a:r>
              <a:rPr sz="1671" spc="19" dirty="0">
                <a:solidFill>
                  <a:srgbClr val="ED1C24"/>
                </a:solidFill>
                <a:latin typeface="DejaVu Serif"/>
                <a:cs typeface="DejaVu Serif"/>
              </a:rPr>
              <a:t>h</a:t>
            </a:r>
            <a:r>
              <a:rPr sz="1671" spc="19" dirty="0">
                <a:solidFill>
                  <a:srgbClr val="ED1C24"/>
                </a:solidFill>
                <a:latin typeface="Arial"/>
                <a:cs typeface="Arial"/>
              </a:rPr>
              <a:t>(</a:t>
            </a:r>
            <a:r>
              <a:rPr sz="1671" spc="19" dirty="0">
                <a:solidFill>
                  <a:srgbClr val="ED1C24"/>
                </a:solidFill>
                <a:latin typeface="DejaVu Serif"/>
                <a:cs typeface="DejaVu Serif"/>
              </a:rPr>
              <a:t>x</a:t>
            </a:r>
            <a:r>
              <a:rPr sz="1671" spc="19" dirty="0">
                <a:solidFill>
                  <a:srgbClr val="ED1C24"/>
                </a:solidFill>
                <a:latin typeface="Arial"/>
                <a:cs typeface="Arial"/>
              </a:rPr>
              <a:t>) </a:t>
            </a:r>
            <a:r>
              <a:rPr sz="1671" spc="323" dirty="0">
                <a:solidFill>
                  <a:srgbClr val="ED1C24"/>
                </a:solidFill>
                <a:latin typeface="Arial"/>
                <a:cs typeface="Arial"/>
              </a:rPr>
              <a:t>=</a:t>
            </a:r>
            <a:r>
              <a:rPr sz="1671" spc="-61" dirty="0">
                <a:solidFill>
                  <a:srgbClr val="ED1C24"/>
                </a:solidFill>
                <a:latin typeface="Arial"/>
                <a:cs typeface="Arial"/>
              </a:rPr>
              <a:t> </a:t>
            </a:r>
            <a:r>
              <a:rPr sz="1671" spc="-97" dirty="0">
                <a:solidFill>
                  <a:srgbClr val="ED1C24"/>
                </a:solidFill>
                <a:latin typeface="DejaVu Sans"/>
                <a:cs typeface="DejaVu Sans"/>
              </a:rPr>
              <a:t>−</a:t>
            </a:r>
            <a:r>
              <a:rPr sz="1671" spc="-97" dirty="0">
                <a:solidFill>
                  <a:srgbClr val="ED1C24"/>
                </a:solidFill>
                <a:latin typeface="Arial"/>
                <a:cs typeface="Arial"/>
              </a:rPr>
              <a:t>1</a:t>
            </a:r>
            <a:endParaRPr sz="1671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92412" y="1994754"/>
            <a:ext cx="973722" cy="262410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>
              <a:spcBef>
                <a:spcPts val="41"/>
              </a:spcBef>
            </a:pPr>
            <a:r>
              <a:rPr sz="1671" spc="19" dirty="0">
                <a:solidFill>
                  <a:srgbClr val="ED1C24"/>
                </a:solidFill>
                <a:latin typeface="DejaVu Serif"/>
                <a:cs typeface="DejaVu Serif"/>
              </a:rPr>
              <a:t>h</a:t>
            </a:r>
            <a:r>
              <a:rPr sz="1671" spc="19" dirty="0">
                <a:solidFill>
                  <a:srgbClr val="ED1C24"/>
                </a:solidFill>
                <a:latin typeface="Arial"/>
                <a:cs typeface="Arial"/>
              </a:rPr>
              <a:t>(</a:t>
            </a:r>
            <a:r>
              <a:rPr sz="1671" spc="19" dirty="0">
                <a:solidFill>
                  <a:srgbClr val="ED1C24"/>
                </a:solidFill>
                <a:latin typeface="DejaVu Serif"/>
                <a:cs typeface="DejaVu Serif"/>
              </a:rPr>
              <a:t>x</a:t>
            </a:r>
            <a:r>
              <a:rPr sz="1671" spc="19" dirty="0">
                <a:solidFill>
                  <a:srgbClr val="ED1C24"/>
                </a:solidFill>
                <a:latin typeface="Arial"/>
                <a:cs typeface="Arial"/>
              </a:rPr>
              <a:t>) </a:t>
            </a:r>
            <a:r>
              <a:rPr sz="1671" spc="323" dirty="0">
                <a:solidFill>
                  <a:srgbClr val="ED1C24"/>
                </a:solidFill>
                <a:latin typeface="Arial"/>
                <a:cs typeface="Arial"/>
              </a:rPr>
              <a:t>=</a:t>
            </a:r>
            <a:r>
              <a:rPr sz="1671" spc="-61" dirty="0">
                <a:solidFill>
                  <a:srgbClr val="ED1C24"/>
                </a:solidFill>
                <a:latin typeface="Arial"/>
                <a:cs typeface="Arial"/>
              </a:rPr>
              <a:t> </a:t>
            </a:r>
            <a:r>
              <a:rPr sz="1671" spc="-97" dirty="0">
                <a:solidFill>
                  <a:srgbClr val="ED1C24"/>
                </a:solidFill>
                <a:latin typeface="DejaVu Sans"/>
                <a:cs typeface="DejaVu Sans"/>
              </a:rPr>
              <a:t>−</a:t>
            </a:r>
            <a:r>
              <a:rPr sz="1671" spc="-97" dirty="0">
                <a:solidFill>
                  <a:srgbClr val="ED1C24"/>
                </a:solidFill>
                <a:latin typeface="Arial"/>
                <a:cs typeface="Arial"/>
              </a:rPr>
              <a:t>1</a:t>
            </a:r>
            <a:endParaRPr sz="1671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17212" y="1994754"/>
            <a:ext cx="973998" cy="262410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>
              <a:spcBef>
                <a:spcPts val="41"/>
              </a:spcBef>
            </a:pPr>
            <a:r>
              <a:rPr sz="1671" spc="19" dirty="0">
                <a:solidFill>
                  <a:srgbClr val="0000FF"/>
                </a:solidFill>
                <a:latin typeface="DejaVu Serif"/>
                <a:cs typeface="DejaVu Serif"/>
              </a:rPr>
              <a:t>h</a:t>
            </a:r>
            <a:r>
              <a:rPr sz="1671" spc="19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1671" spc="19" dirty="0">
                <a:solidFill>
                  <a:srgbClr val="0000FF"/>
                </a:solidFill>
                <a:latin typeface="DejaVu Serif"/>
                <a:cs typeface="DejaVu Serif"/>
              </a:rPr>
              <a:t>x</a:t>
            </a:r>
            <a:r>
              <a:rPr sz="1671" spc="19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r>
              <a:rPr sz="1671" spc="323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71" spc="-5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71" spc="113" dirty="0">
                <a:solidFill>
                  <a:srgbClr val="0000FF"/>
                </a:solidFill>
                <a:latin typeface="Arial"/>
                <a:cs typeface="Arial"/>
              </a:rPr>
              <a:t>+1</a:t>
            </a:r>
            <a:endParaRPr sz="1671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22500" y="3022267"/>
            <a:ext cx="4168290" cy="1033136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244169" algn="l"/>
                <a:tab pos="829513" algn="l"/>
              </a:tabLst>
            </a:pPr>
            <a:r>
              <a:rPr sz="1667" spc="127" dirty="0">
                <a:latin typeface="+mn-lt"/>
                <a:cs typeface="DejaVu Sans"/>
              </a:rPr>
              <a:t>H	</a:t>
            </a:r>
            <a:r>
              <a:rPr sz="1667" i="1" spc="-31" dirty="0">
                <a:latin typeface="+mn-lt"/>
                <a:cs typeface="Times New Roman"/>
              </a:rPr>
              <a:t>is</a:t>
            </a:r>
            <a:r>
              <a:rPr sz="1667" i="1" spc="97" dirty="0">
                <a:latin typeface="+mn-lt"/>
                <a:cs typeface="Times New Roman"/>
              </a:rPr>
              <a:t> </a:t>
            </a:r>
            <a:r>
              <a:rPr sz="1667" i="1" spc="28" dirty="0">
                <a:latin typeface="+mn-lt"/>
                <a:cs typeface="Times New Roman"/>
              </a:rPr>
              <a:t>set</a:t>
            </a:r>
            <a:r>
              <a:rPr sz="1667" i="1" spc="93" dirty="0">
                <a:latin typeface="+mn-lt"/>
                <a:cs typeface="Times New Roman"/>
              </a:rPr>
              <a:t> </a:t>
            </a:r>
            <a:r>
              <a:rPr sz="1667" i="1" spc="15" dirty="0">
                <a:latin typeface="+mn-lt"/>
                <a:cs typeface="Times New Roman"/>
              </a:rPr>
              <a:t>of</a:t>
            </a:r>
            <a:r>
              <a:rPr lang="de-DE" sz="1667" i="1" spc="15" dirty="0">
                <a:latin typeface="+mn-lt"/>
                <a:cs typeface="Times New Roman"/>
              </a:rPr>
              <a:t>   </a:t>
            </a:r>
            <a:r>
              <a:rPr sz="1667" spc="-82" dirty="0">
                <a:latin typeface="+mn-lt"/>
                <a:cs typeface="DejaVu Serif"/>
              </a:rPr>
              <a:t>h</a:t>
            </a:r>
            <a:r>
              <a:rPr sz="1667" spc="-260" dirty="0">
                <a:latin typeface="+mn-lt"/>
                <a:cs typeface="DejaVu Serif"/>
              </a:rPr>
              <a:t> </a:t>
            </a:r>
            <a:r>
              <a:rPr sz="1667" spc="2" dirty="0">
                <a:latin typeface="+mn-lt"/>
                <a:cs typeface="Arial"/>
              </a:rPr>
              <a:t>:</a:t>
            </a:r>
            <a:r>
              <a:rPr sz="1667" spc="69" dirty="0">
                <a:latin typeface="+mn-lt"/>
                <a:cs typeface="Arial"/>
              </a:rPr>
              <a:t> </a:t>
            </a:r>
            <a:r>
              <a:rPr sz="1667" spc="37" dirty="0">
                <a:latin typeface="+mn-lt"/>
                <a:cs typeface="Verdana"/>
              </a:rPr>
              <a:t>R</a:t>
            </a:r>
            <a:r>
              <a:rPr sz="1667" spc="-17" dirty="0">
                <a:latin typeface="+mn-lt"/>
                <a:cs typeface="Verdana"/>
              </a:rPr>
              <a:t> </a:t>
            </a:r>
            <a:r>
              <a:rPr sz="1667" spc="217" dirty="0">
                <a:latin typeface="+mn-lt"/>
                <a:cs typeface="DejaVu Sans"/>
              </a:rPr>
              <a:t>→</a:t>
            </a:r>
            <a:r>
              <a:rPr sz="1667" spc="-47" dirty="0">
                <a:latin typeface="+mn-lt"/>
                <a:cs typeface="DejaVu Sans"/>
              </a:rPr>
              <a:t> </a:t>
            </a:r>
            <a:r>
              <a:rPr sz="1667" spc="-88" dirty="0">
                <a:latin typeface="+mn-lt"/>
                <a:cs typeface="DejaVu Sans"/>
              </a:rPr>
              <a:t>{−</a:t>
            </a:r>
            <a:r>
              <a:rPr sz="1667" spc="-88" dirty="0">
                <a:latin typeface="+mn-lt"/>
                <a:cs typeface="Arial"/>
              </a:rPr>
              <a:t>1</a:t>
            </a:r>
            <a:r>
              <a:rPr sz="1667" spc="-88" dirty="0">
                <a:latin typeface="+mn-lt"/>
                <a:cs typeface="DejaVu Serif"/>
              </a:rPr>
              <a:t>,</a:t>
            </a:r>
            <a:r>
              <a:rPr sz="1667" spc="-195" dirty="0">
                <a:latin typeface="+mn-lt"/>
                <a:cs typeface="DejaVu Serif"/>
              </a:rPr>
              <a:t> </a:t>
            </a:r>
            <a:r>
              <a:rPr sz="1667" spc="4" dirty="0">
                <a:latin typeface="+mn-lt"/>
                <a:cs typeface="Arial"/>
              </a:rPr>
              <a:t>+1</a:t>
            </a:r>
            <a:r>
              <a:rPr sz="1667" spc="4" dirty="0">
                <a:latin typeface="+mn-lt"/>
                <a:cs typeface="DejaVu Sans"/>
              </a:rPr>
              <a:t>}</a:t>
            </a:r>
            <a:endParaRPr sz="1667" dirty="0">
              <a:latin typeface="+mn-lt"/>
              <a:cs typeface="DejaVu Sans"/>
            </a:endParaRPr>
          </a:p>
          <a:p>
            <a:pPr>
              <a:spcBef>
                <a:spcPts val="19"/>
              </a:spcBef>
            </a:pPr>
            <a:endParaRPr sz="1667" dirty="0">
              <a:latin typeface="+mn-lt"/>
              <a:cs typeface="Times New Roman"/>
            </a:endParaRPr>
          </a:p>
          <a:p>
            <a:pPr marL="5512"/>
            <a:r>
              <a:rPr sz="1667" i="1" spc="39" dirty="0" err="1">
                <a:latin typeface="+mn-lt"/>
                <a:cs typeface="Times New Roman"/>
              </a:rPr>
              <a:t>Pla</a:t>
            </a:r>
            <a:r>
              <a:rPr lang="de-DE" sz="1667" i="1" spc="39" dirty="0">
                <a:latin typeface="+mn-lt"/>
                <a:cs typeface="Times New Roman"/>
              </a:rPr>
              <a:t>c</a:t>
            </a:r>
            <a:r>
              <a:rPr sz="1667" i="1" spc="39" dirty="0">
                <a:latin typeface="+mn-lt"/>
                <a:cs typeface="Times New Roman"/>
              </a:rPr>
              <a:t>e </a:t>
            </a:r>
            <a:r>
              <a:rPr sz="1667" i="1" spc="-9" dirty="0">
                <a:latin typeface="+mn-lt"/>
                <a:cs typeface="Times New Roman"/>
              </a:rPr>
              <a:t>interval </a:t>
            </a:r>
            <a:r>
              <a:rPr sz="1667" i="1" spc="4" dirty="0">
                <a:latin typeface="+mn-lt"/>
                <a:cs typeface="Times New Roman"/>
              </a:rPr>
              <a:t>ends </a:t>
            </a:r>
            <a:r>
              <a:rPr sz="1667" i="1" spc="-19" dirty="0">
                <a:latin typeface="+mn-lt"/>
                <a:cs typeface="Times New Roman"/>
              </a:rPr>
              <a:t>in </a:t>
            </a:r>
            <a:r>
              <a:rPr sz="1667" i="1" spc="13" dirty="0">
                <a:latin typeface="+mn-lt"/>
                <a:cs typeface="Times New Roman"/>
              </a:rPr>
              <a:t>two </a:t>
            </a:r>
            <a:r>
              <a:rPr sz="1667" i="1" spc="15" dirty="0">
                <a:latin typeface="+mn-lt"/>
                <a:cs typeface="Times New Roman"/>
              </a:rPr>
              <a:t>of </a:t>
            </a:r>
            <a:r>
              <a:rPr sz="1667" spc="-85" dirty="0">
                <a:latin typeface="+mn-lt"/>
                <a:cs typeface="DejaVu Serif"/>
              </a:rPr>
              <a:t>N </a:t>
            </a:r>
            <a:r>
              <a:rPr sz="1667" spc="256" dirty="0">
                <a:latin typeface="+mn-lt"/>
                <a:cs typeface="Arial"/>
              </a:rPr>
              <a:t>+ </a:t>
            </a:r>
            <a:r>
              <a:rPr sz="1667" spc="-67" dirty="0">
                <a:latin typeface="+mn-lt"/>
                <a:cs typeface="Arial"/>
              </a:rPr>
              <a:t>1</a:t>
            </a:r>
            <a:r>
              <a:rPr sz="1667" spc="32" dirty="0">
                <a:latin typeface="+mn-lt"/>
                <a:cs typeface="Arial"/>
              </a:rPr>
              <a:t> </a:t>
            </a:r>
            <a:r>
              <a:rPr sz="1667" i="1" spc="23" dirty="0">
                <a:latin typeface="+mn-lt"/>
                <a:cs typeface="Times New Roman"/>
              </a:rPr>
              <a:t>spots</a:t>
            </a:r>
            <a:endParaRPr sz="1667" dirty="0">
              <a:latin typeface="+mn-lt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92625" y="3838980"/>
            <a:ext cx="108933" cy="262946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49"/>
              </a:spcBef>
            </a:pPr>
            <a:r>
              <a:rPr sz="1667" u="heavy" spc="-226" dirty="0">
                <a:uFill>
                  <a:solidFill>
                    <a:srgbClr val="000000"/>
                  </a:solidFill>
                </a:uFill>
                <a:latin typeface="+mn-lt"/>
                <a:cs typeface="Times New Roman"/>
              </a:rPr>
              <a:t> </a:t>
            </a:r>
            <a:endParaRPr sz="1667" dirty="0">
              <a:latin typeface="+mn-lt"/>
              <a:cs typeface="Arial"/>
            </a:endParaRPr>
          </a:p>
        </p:txBody>
      </p:sp>
      <p:sp>
        <p:nvSpPr>
          <p:cNvPr id="50" name="object 2"/>
          <p:cNvSpPr txBox="1">
            <a:spLocks/>
          </p:cNvSpPr>
          <p:nvPr/>
        </p:nvSpPr>
        <p:spPr>
          <a:xfrm>
            <a:off x="329035" y="825071"/>
            <a:ext cx="6973465" cy="314734"/>
          </a:xfrm>
          <a:prstGeom prst="rect">
            <a:avLst/>
          </a:prstGeom>
        </p:spPr>
        <p:txBody>
          <a:bodyPr vert="horz" wrap="square" lIns="0" tIns="689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54"/>
              </a:spcBef>
              <a:tabLst>
                <a:tab pos="787073" algn="l"/>
                <a:tab pos="2195866" algn="l"/>
                <a:tab pos="232566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Positive Intervals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18" y="4090561"/>
            <a:ext cx="3951956" cy="6791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0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03436" y="793698"/>
            <a:ext cx="4573249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/>
          <a:p>
            <a:pPr marL="5512">
              <a:spcBef>
                <a:spcPts val="47"/>
              </a:spcBef>
              <a:tabLst>
                <a:tab pos="763924" algn="l"/>
                <a:tab pos="1002856" algn="l"/>
                <a:tab pos="1620444" algn="l"/>
              </a:tabLst>
            </a:pPr>
            <a:r>
              <a:rPr lang="de-DE" sz="2000" dirty="0">
                <a:latin typeface="Arial" charset="0"/>
                <a:ea typeface="+mn-ea"/>
                <a:cs typeface="+mn-cs"/>
              </a:rPr>
              <a:t>C</a:t>
            </a:r>
            <a:r>
              <a:rPr sz="2000" dirty="0" err="1">
                <a:latin typeface="Arial" charset="0"/>
                <a:ea typeface="+mn-ea"/>
                <a:cs typeface="+mn-cs"/>
              </a:rPr>
              <a:t>onvex</a:t>
            </a:r>
            <a:r>
              <a:rPr sz="2000" dirty="0">
                <a:latin typeface="Arial" charset="0"/>
                <a:ea typeface="+mn-ea"/>
                <a:cs typeface="+mn-cs"/>
              </a:rPr>
              <a:t>	sets</a:t>
            </a:r>
          </a:p>
        </p:txBody>
      </p:sp>
      <p:sp>
        <p:nvSpPr>
          <p:cNvPr id="3" name="object 3"/>
          <p:cNvSpPr/>
          <p:nvPr/>
        </p:nvSpPr>
        <p:spPr>
          <a:xfrm>
            <a:off x="4672212" y="1906367"/>
            <a:ext cx="1476430" cy="1819562"/>
          </a:xfrm>
          <a:custGeom>
            <a:avLst/>
            <a:gdLst/>
            <a:ahLst/>
            <a:cxnLst/>
            <a:rect l="l" t="t" r="r" b="b"/>
            <a:pathLst>
              <a:path w="3401695" h="4192270">
                <a:moveTo>
                  <a:pt x="1909470" y="0"/>
                </a:moveTo>
                <a:lnTo>
                  <a:pt x="0" y="895057"/>
                </a:lnTo>
                <a:lnTo>
                  <a:pt x="14922" y="924890"/>
                </a:lnTo>
                <a:lnTo>
                  <a:pt x="462457" y="3848760"/>
                </a:lnTo>
                <a:lnTo>
                  <a:pt x="2386838" y="4191863"/>
                </a:lnTo>
                <a:lnTo>
                  <a:pt x="3401187" y="716051"/>
                </a:lnTo>
                <a:lnTo>
                  <a:pt x="1909470" y="0"/>
                </a:lnTo>
                <a:close/>
              </a:path>
            </a:pathLst>
          </a:custGeom>
          <a:solidFill>
            <a:srgbClr val="86CE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" name="object 4"/>
          <p:cNvSpPr/>
          <p:nvPr/>
        </p:nvSpPr>
        <p:spPr>
          <a:xfrm>
            <a:off x="4672212" y="1906367"/>
            <a:ext cx="1476430" cy="1819562"/>
          </a:xfrm>
          <a:custGeom>
            <a:avLst/>
            <a:gdLst/>
            <a:ahLst/>
            <a:cxnLst/>
            <a:rect l="l" t="t" r="r" b="b"/>
            <a:pathLst>
              <a:path w="3401695" h="4192270">
                <a:moveTo>
                  <a:pt x="14922" y="924890"/>
                </a:moveTo>
                <a:lnTo>
                  <a:pt x="462457" y="3848760"/>
                </a:lnTo>
                <a:lnTo>
                  <a:pt x="2386838" y="4191863"/>
                </a:lnTo>
                <a:lnTo>
                  <a:pt x="3401187" y="716051"/>
                </a:lnTo>
                <a:lnTo>
                  <a:pt x="1909470" y="0"/>
                </a:lnTo>
                <a:lnTo>
                  <a:pt x="0" y="895057"/>
                </a:lnTo>
              </a:path>
            </a:pathLst>
          </a:custGeom>
          <a:ln w="745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" name="object 5"/>
          <p:cNvSpPr/>
          <p:nvPr/>
        </p:nvSpPr>
        <p:spPr>
          <a:xfrm>
            <a:off x="4504306" y="1906798"/>
            <a:ext cx="1863935" cy="1863935"/>
          </a:xfrm>
          <a:custGeom>
            <a:avLst/>
            <a:gdLst/>
            <a:ahLst/>
            <a:cxnLst/>
            <a:rect l="l" t="t" r="r" b="b"/>
            <a:pathLst>
              <a:path w="4294505" h="4294505">
                <a:moveTo>
                  <a:pt x="4294263" y="2147150"/>
                </a:moveTo>
                <a:lnTo>
                  <a:pt x="4293724" y="2195755"/>
                </a:lnTo>
                <a:lnTo>
                  <a:pt x="4292114" y="2244096"/>
                </a:lnTo>
                <a:lnTo>
                  <a:pt x="4289444" y="2292161"/>
                </a:lnTo>
                <a:lnTo>
                  <a:pt x="4285726" y="2339939"/>
                </a:lnTo>
                <a:lnTo>
                  <a:pt x="4280971" y="2387419"/>
                </a:lnTo>
                <a:lnTo>
                  <a:pt x="4275191" y="2434589"/>
                </a:lnTo>
                <a:lnTo>
                  <a:pt x="4268396" y="2481439"/>
                </a:lnTo>
                <a:lnTo>
                  <a:pt x="4260599" y="2527956"/>
                </a:lnTo>
                <a:lnTo>
                  <a:pt x="4251810" y="2574129"/>
                </a:lnTo>
                <a:lnTo>
                  <a:pt x="4242041" y="2619948"/>
                </a:lnTo>
                <a:lnTo>
                  <a:pt x="4231304" y="2665400"/>
                </a:lnTo>
                <a:lnTo>
                  <a:pt x="4219609" y="2710474"/>
                </a:lnTo>
                <a:lnTo>
                  <a:pt x="4206968" y="2755159"/>
                </a:lnTo>
                <a:lnTo>
                  <a:pt x="4193393" y="2799443"/>
                </a:lnTo>
                <a:lnTo>
                  <a:pt x="4178894" y="2843316"/>
                </a:lnTo>
                <a:lnTo>
                  <a:pt x="4163484" y="2886765"/>
                </a:lnTo>
                <a:lnTo>
                  <a:pt x="4147173" y="2929780"/>
                </a:lnTo>
                <a:lnTo>
                  <a:pt x="4129973" y="2972349"/>
                </a:lnTo>
                <a:lnTo>
                  <a:pt x="4111895" y="3014460"/>
                </a:lnTo>
                <a:lnTo>
                  <a:pt x="4092951" y="3056103"/>
                </a:lnTo>
                <a:lnTo>
                  <a:pt x="4073151" y="3097265"/>
                </a:lnTo>
                <a:lnTo>
                  <a:pt x="4052508" y="3137937"/>
                </a:lnTo>
                <a:lnTo>
                  <a:pt x="4031033" y="3178105"/>
                </a:lnTo>
                <a:lnTo>
                  <a:pt x="4008736" y="3217759"/>
                </a:lnTo>
                <a:lnTo>
                  <a:pt x="3985630" y="3256888"/>
                </a:lnTo>
                <a:lnTo>
                  <a:pt x="3961726" y="3295480"/>
                </a:lnTo>
                <a:lnTo>
                  <a:pt x="3937035" y="3333524"/>
                </a:lnTo>
                <a:lnTo>
                  <a:pt x="3911568" y="3371008"/>
                </a:lnTo>
                <a:lnTo>
                  <a:pt x="3885337" y="3407921"/>
                </a:lnTo>
                <a:lnTo>
                  <a:pt x="3858354" y="3444251"/>
                </a:lnTo>
                <a:lnTo>
                  <a:pt x="3830629" y="3479988"/>
                </a:lnTo>
                <a:lnTo>
                  <a:pt x="3802174" y="3515120"/>
                </a:lnTo>
                <a:lnTo>
                  <a:pt x="3773000" y="3549636"/>
                </a:lnTo>
                <a:lnTo>
                  <a:pt x="3743119" y="3583523"/>
                </a:lnTo>
                <a:lnTo>
                  <a:pt x="3712542" y="3616772"/>
                </a:lnTo>
                <a:lnTo>
                  <a:pt x="3681280" y="3649370"/>
                </a:lnTo>
                <a:lnTo>
                  <a:pt x="3649345" y="3681306"/>
                </a:lnTo>
                <a:lnTo>
                  <a:pt x="3616748" y="3712569"/>
                </a:lnTo>
                <a:lnTo>
                  <a:pt x="3583500" y="3743147"/>
                </a:lnTo>
                <a:lnTo>
                  <a:pt x="3549614" y="3773029"/>
                </a:lnTo>
                <a:lnTo>
                  <a:pt x="3515099" y="3802204"/>
                </a:lnTo>
                <a:lnTo>
                  <a:pt x="3479969" y="3830660"/>
                </a:lnTo>
                <a:lnTo>
                  <a:pt x="3444233" y="3858386"/>
                </a:lnTo>
                <a:lnTo>
                  <a:pt x="3407903" y="3885371"/>
                </a:lnTo>
                <a:lnTo>
                  <a:pt x="3370991" y="3911602"/>
                </a:lnTo>
                <a:lnTo>
                  <a:pt x="3333508" y="3937070"/>
                </a:lnTo>
                <a:lnTo>
                  <a:pt x="3295465" y="3961762"/>
                </a:lnTo>
                <a:lnTo>
                  <a:pt x="3256874" y="3985667"/>
                </a:lnTo>
                <a:lnTo>
                  <a:pt x="3217746" y="4008774"/>
                </a:lnTo>
                <a:lnTo>
                  <a:pt x="3178093" y="4031072"/>
                </a:lnTo>
                <a:lnTo>
                  <a:pt x="3137926" y="4052548"/>
                </a:lnTo>
                <a:lnTo>
                  <a:pt x="3097255" y="4073192"/>
                </a:lnTo>
                <a:lnTo>
                  <a:pt x="3056093" y="4092992"/>
                </a:lnTo>
                <a:lnTo>
                  <a:pt x="3014451" y="4111937"/>
                </a:lnTo>
                <a:lnTo>
                  <a:pt x="2972341" y="4130016"/>
                </a:lnTo>
                <a:lnTo>
                  <a:pt x="2929773" y="4147217"/>
                </a:lnTo>
                <a:lnTo>
                  <a:pt x="2886759" y="4163528"/>
                </a:lnTo>
                <a:lnTo>
                  <a:pt x="2843310" y="4178940"/>
                </a:lnTo>
                <a:lnTo>
                  <a:pt x="2799438" y="4193439"/>
                </a:lnTo>
                <a:lnTo>
                  <a:pt x="2755154" y="4207015"/>
                </a:lnTo>
                <a:lnTo>
                  <a:pt x="2710470" y="4219656"/>
                </a:lnTo>
                <a:lnTo>
                  <a:pt x="2665397" y="4231352"/>
                </a:lnTo>
                <a:lnTo>
                  <a:pt x="2619945" y="4242090"/>
                </a:lnTo>
                <a:lnTo>
                  <a:pt x="2574127" y="4251859"/>
                </a:lnTo>
                <a:lnTo>
                  <a:pt x="2527954" y="4260648"/>
                </a:lnTo>
                <a:lnTo>
                  <a:pt x="2481438" y="4268446"/>
                </a:lnTo>
                <a:lnTo>
                  <a:pt x="2434589" y="4275240"/>
                </a:lnTo>
                <a:lnTo>
                  <a:pt x="2387418" y="4281021"/>
                </a:lnTo>
                <a:lnTo>
                  <a:pt x="2339939" y="4285776"/>
                </a:lnTo>
                <a:lnTo>
                  <a:pt x="2292161" y="4289495"/>
                </a:lnTo>
                <a:lnTo>
                  <a:pt x="2244096" y="4292164"/>
                </a:lnTo>
                <a:lnTo>
                  <a:pt x="2195755" y="4293775"/>
                </a:lnTo>
                <a:lnTo>
                  <a:pt x="2147150" y="4294314"/>
                </a:lnTo>
                <a:lnTo>
                  <a:pt x="2098546" y="4293775"/>
                </a:lnTo>
                <a:lnTo>
                  <a:pt x="2050205" y="4292164"/>
                </a:lnTo>
                <a:lnTo>
                  <a:pt x="2002140" y="4289495"/>
                </a:lnTo>
                <a:lnTo>
                  <a:pt x="1954362" y="4285776"/>
                </a:lnTo>
                <a:lnTo>
                  <a:pt x="1906882" y="4281021"/>
                </a:lnTo>
                <a:lnTo>
                  <a:pt x="1859712" y="4275240"/>
                </a:lnTo>
                <a:lnTo>
                  <a:pt x="1812862" y="4268446"/>
                </a:lnTo>
                <a:lnTo>
                  <a:pt x="1766345" y="4260648"/>
                </a:lnTo>
                <a:lnTo>
                  <a:pt x="1720172" y="4251859"/>
                </a:lnTo>
                <a:lnTo>
                  <a:pt x="1674354" y="4242090"/>
                </a:lnTo>
                <a:lnTo>
                  <a:pt x="1628902" y="4231352"/>
                </a:lnTo>
                <a:lnTo>
                  <a:pt x="1583828" y="4219656"/>
                </a:lnTo>
                <a:lnTo>
                  <a:pt x="1539143" y="4207015"/>
                </a:lnTo>
                <a:lnTo>
                  <a:pt x="1494859" y="4193439"/>
                </a:lnTo>
                <a:lnTo>
                  <a:pt x="1450986" y="4178940"/>
                </a:lnTo>
                <a:lnTo>
                  <a:pt x="1407537" y="4163528"/>
                </a:lnTo>
                <a:lnTo>
                  <a:pt x="1364523" y="4147217"/>
                </a:lnTo>
                <a:lnTo>
                  <a:pt x="1321954" y="4130016"/>
                </a:lnTo>
                <a:lnTo>
                  <a:pt x="1279843" y="4111937"/>
                </a:lnTo>
                <a:lnTo>
                  <a:pt x="1238200" y="4092992"/>
                </a:lnTo>
                <a:lnTo>
                  <a:pt x="1197038" y="4073192"/>
                </a:lnTo>
                <a:lnTo>
                  <a:pt x="1156367" y="4052548"/>
                </a:lnTo>
                <a:lnTo>
                  <a:pt x="1116199" y="4031072"/>
                </a:lnTo>
                <a:lnTo>
                  <a:pt x="1076545" y="4008774"/>
                </a:lnTo>
                <a:lnTo>
                  <a:pt x="1037416" y="3985667"/>
                </a:lnTo>
                <a:lnTo>
                  <a:pt x="998825" y="3961762"/>
                </a:lnTo>
                <a:lnTo>
                  <a:pt x="960781" y="3937070"/>
                </a:lnTo>
                <a:lnTo>
                  <a:pt x="923297" y="3911602"/>
                </a:lnTo>
                <a:lnTo>
                  <a:pt x="886385" y="3885371"/>
                </a:lnTo>
                <a:lnTo>
                  <a:pt x="850054" y="3858386"/>
                </a:lnTo>
                <a:lnTo>
                  <a:pt x="814318" y="3830660"/>
                </a:lnTo>
                <a:lnTo>
                  <a:pt x="779186" y="3802204"/>
                </a:lnTo>
                <a:lnTo>
                  <a:pt x="744671" y="3773029"/>
                </a:lnTo>
                <a:lnTo>
                  <a:pt x="710783" y="3743147"/>
                </a:lnTo>
                <a:lnTo>
                  <a:pt x="677535" y="3712569"/>
                </a:lnTo>
                <a:lnTo>
                  <a:pt x="644937" y="3681306"/>
                </a:lnTo>
                <a:lnTo>
                  <a:pt x="613002" y="3649370"/>
                </a:lnTo>
                <a:lnTo>
                  <a:pt x="581739" y="3616772"/>
                </a:lnTo>
                <a:lnTo>
                  <a:pt x="551161" y="3583523"/>
                </a:lnTo>
                <a:lnTo>
                  <a:pt x="521279" y="3549636"/>
                </a:lnTo>
                <a:lnTo>
                  <a:pt x="492105" y="3515120"/>
                </a:lnTo>
                <a:lnTo>
                  <a:pt x="463649" y="3479988"/>
                </a:lnTo>
                <a:lnTo>
                  <a:pt x="435923" y="3444251"/>
                </a:lnTo>
                <a:lnTo>
                  <a:pt x="408939" y="3407921"/>
                </a:lnTo>
                <a:lnTo>
                  <a:pt x="382707" y="3371008"/>
                </a:lnTo>
                <a:lnTo>
                  <a:pt x="357240" y="3333524"/>
                </a:lnTo>
                <a:lnTo>
                  <a:pt x="332548" y="3295480"/>
                </a:lnTo>
                <a:lnTo>
                  <a:pt x="308643" y="3256888"/>
                </a:lnTo>
                <a:lnTo>
                  <a:pt x="285536" y="3217759"/>
                </a:lnTo>
                <a:lnTo>
                  <a:pt x="263239" y="3178105"/>
                </a:lnTo>
                <a:lnTo>
                  <a:pt x="241763" y="3137937"/>
                </a:lnTo>
                <a:lnTo>
                  <a:pt x="221119" y="3097265"/>
                </a:lnTo>
                <a:lnTo>
                  <a:pt x="201319" y="3056103"/>
                </a:lnTo>
                <a:lnTo>
                  <a:pt x="182374" y="3014460"/>
                </a:lnTo>
                <a:lnTo>
                  <a:pt x="164296" y="2972349"/>
                </a:lnTo>
                <a:lnTo>
                  <a:pt x="147095" y="2929780"/>
                </a:lnTo>
                <a:lnTo>
                  <a:pt x="130784" y="2886765"/>
                </a:lnTo>
                <a:lnTo>
                  <a:pt x="115373" y="2843316"/>
                </a:lnTo>
                <a:lnTo>
                  <a:pt x="100873" y="2799443"/>
                </a:lnTo>
                <a:lnTo>
                  <a:pt x="87298" y="2755159"/>
                </a:lnTo>
                <a:lnTo>
                  <a:pt x="74656" y="2710474"/>
                </a:lnTo>
                <a:lnTo>
                  <a:pt x="62961" y="2665400"/>
                </a:lnTo>
                <a:lnTo>
                  <a:pt x="52223" y="2619948"/>
                </a:lnTo>
                <a:lnTo>
                  <a:pt x="42454" y="2574129"/>
                </a:lnTo>
                <a:lnTo>
                  <a:pt x="33665" y="2527956"/>
                </a:lnTo>
                <a:lnTo>
                  <a:pt x="25868" y="2481439"/>
                </a:lnTo>
                <a:lnTo>
                  <a:pt x="19073" y="2434589"/>
                </a:lnTo>
                <a:lnTo>
                  <a:pt x="13292" y="2387419"/>
                </a:lnTo>
                <a:lnTo>
                  <a:pt x="8537" y="2339939"/>
                </a:lnTo>
                <a:lnTo>
                  <a:pt x="4819" y="2292161"/>
                </a:lnTo>
                <a:lnTo>
                  <a:pt x="2149" y="2244096"/>
                </a:lnTo>
                <a:lnTo>
                  <a:pt x="539" y="2195755"/>
                </a:lnTo>
                <a:lnTo>
                  <a:pt x="0" y="2147150"/>
                </a:lnTo>
                <a:lnTo>
                  <a:pt x="539" y="2098546"/>
                </a:lnTo>
                <a:lnTo>
                  <a:pt x="2149" y="2050205"/>
                </a:lnTo>
                <a:lnTo>
                  <a:pt x="4819" y="2002140"/>
                </a:lnTo>
                <a:lnTo>
                  <a:pt x="8537" y="1954362"/>
                </a:lnTo>
                <a:lnTo>
                  <a:pt x="13292" y="1906882"/>
                </a:lnTo>
                <a:lnTo>
                  <a:pt x="19073" y="1859712"/>
                </a:lnTo>
                <a:lnTo>
                  <a:pt x="25868" y="1812862"/>
                </a:lnTo>
                <a:lnTo>
                  <a:pt x="33665" y="1766345"/>
                </a:lnTo>
                <a:lnTo>
                  <a:pt x="42454" y="1720172"/>
                </a:lnTo>
                <a:lnTo>
                  <a:pt x="52223" y="1674354"/>
                </a:lnTo>
                <a:lnTo>
                  <a:pt x="62961" y="1628902"/>
                </a:lnTo>
                <a:lnTo>
                  <a:pt x="74656" y="1583828"/>
                </a:lnTo>
                <a:lnTo>
                  <a:pt x="87298" y="1539143"/>
                </a:lnTo>
                <a:lnTo>
                  <a:pt x="100873" y="1494859"/>
                </a:lnTo>
                <a:lnTo>
                  <a:pt x="115373" y="1450986"/>
                </a:lnTo>
                <a:lnTo>
                  <a:pt x="130784" y="1407537"/>
                </a:lnTo>
                <a:lnTo>
                  <a:pt x="147095" y="1364523"/>
                </a:lnTo>
                <a:lnTo>
                  <a:pt x="164296" y="1321954"/>
                </a:lnTo>
                <a:lnTo>
                  <a:pt x="182374" y="1279843"/>
                </a:lnTo>
                <a:lnTo>
                  <a:pt x="201319" y="1238200"/>
                </a:lnTo>
                <a:lnTo>
                  <a:pt x="221119" y="1197038"/>
                </a:lnTo>
                <a:lnTo>
                  <a:pt x="241763" y="1156367"/>
                </a:lnTo>
                <a:lnTo>
                  <a:pt x="263239" y="1116199"/>
                </a:lnTo>
                <a:lnTo>
                  <a:pt x="285536" y="1076545"/>
                </a:lnTo>
                <a:lnTo>
                  <a:pt x="308643" y="1037416"/>
                </a:lnTo>
                <a:lnTo>
                  <a:pt x="332548" y="998825"/>
                </a:lnTo>
                <a:lnTo>
                  <a:pt x="357240" y="960781"/>
                </a:lnTo>
                <a:lnTo>
                  <a:pt x="382707" y="923297"/>
                </a:lnTo>
                <a:lnTo>
                  <a:pt x="408939" y="886385"/>
                </a:lnTo>
                <a:lnTo>
                  <a:pt x="435923" y="850054"/>
                </a:lnTo>
                <a:lnTo>
                  <a:pt x="463649" y="814318"/>
                </a:lnTo>
                <a:lnTo>
                  <a:pt x="492105" y="779186"/>
                </a:lnTo>
                <a:lnTo>
                  <a:pt x="521279" y="744671"/>
                </a:lnTo>
                <a:lnTo>
                  <a:pt x="551161" y="710783"/>
                </a:lnTo>
                <a:lnTo>
                  <a:pt x="581739" y="677535"/>
                </a:lnTo>
                <a:lnTo>
                  <a:pt x="613002" y="644937"/>
                </a:lnTo>
                <a:lnTo>
                  <a:pt x="644937" y="613002"/>
                </a:lnTo>
                <a:lnTo>
                  <a:pt x="677535" y="581739"/>
                </a:lnTo>
                <a:lnTo>
                  <a:pt x="710783" y="551161"/>
                </a:lnTo>
                <a:lnTo>
                  <a:pt x="744671" y="521279"/>
                </a:lnTo>
                <a:lnTo>
                  <a:pt x="779186" y="492105"/>
                </a:lnTo>
                <a:lnTo>
                  <a:pt x="814318" y="463649"/>
                </a:lnTo>
                <a:lnTo>
                  <a:pt x="850054" y="435923"/>
                </a:lnTo>
                <a:lnTo>
                  <a:pt x="886385" y="408939"/>
                </a:lnTo>
                <a:lnTo>
                  <a:pt x="923297" y="382707"/>
                </a:lnTo>
                <a:lnTo>
                  <a:pt x="960781" y="357240"/>
                </a:lnTo>
                <a:lnTo>
                  <a:pt x="998825" y="332548"/>
                </a:lnTo>
                <a:lnTo>
                  <a:pt x="1037416" y="308643"/>
                </a:lnTo>
                <a:lnTo>
                  <a:pt x="1076545" y="285536"/>
                </a:lnTo>
                <a:lnTo>
                  <a:pt x="1116199" y="263239"/>
                </a:lnTo>
                <a:lnTo>
                  <a:pt x="1156367" y="241763"/>
                </a:lnTo>
                <a:lnTo>
                  <a:pt x="1197038" y="221119"/>
                </a:lnTo>
                <a:lnTo>
                  <a:pt x="1238200" y="201319"/>
                </a:lnTo>
                <a:lnTo>
                  <a:pt x="1279843" y="182374"/>
                </a:lnTo>
                <a:lnTo>
                  <a:pt x="1321954" y="164296"/>
                </a:lnTo>
                <a:lnTo>
                  <a:pt x="1364523" y="147095"/>
                </a:lnTo>
                <a:lnTo>
                  <a:pt x="1407537" y="130784"/>
                </a:lnTo>
                <a:lnTo>
                  <a:pt x="1450986" y="115373"/>
                </a:lnTo>
                <a:lnTo>
                  <a:pt x="1494859" y="100873"/>
                </a:lnTo>
                <a:lnTo>
                  <a:pt x="1539143" y="87298"/>
                </a:lnTo>
                <a:lnTo>
                  <a:pt x="1583828" y="74656"/>
                </a:lnTo>
                <a:lnTo>
                  <a:pt x="1628902" y="62961"/>
                </a:lnTo>
                <a:lnTo>
                  <a:pt x="1674354" y="52223"/>
                </a:lnTo>
                <a:lnTo>
                  <a:pt x="1720172" y="42454"/>
                </a:lnTo>
                <a:lnTo>
                  <a:pt x="1766345" y="33665"/>
                </a:lnTo>
                <a:lnTo>
                  <a:pt x="1812862" y="25868"/>
                </a:lnTo>
                <a:lnTo>
                  <a:pt x="1859712" y="19073"/>
                </a:lnTo>
                <a:lnTo>
                  <a:pt x="1906882" y="13292"/>
                </a:lnTo>
                <a:lnTo>
                  <a:pt x="1954362" y="8537"/>
                </a:lnTo>
                <a:lnTo>
                  <a:pt x="2002140" y="4819"/>
                </a:lnTo>
                <a:lnTo>
                  <a:pt x="2050205" y="2149"/>
                </a:lnTo>
                <a:lnTo>
                  <a:pt x="2098546" y="539"/>
                </a:lnTo>
                <a:lnTo>
                  <a:pt x="2147150" y="0"/>
                </a:lnTo>
                <a:lnTo>
                  <a:pt x="2195755" y="539"/>
                </a:lnTo>
                <a:lnTo>
                  <a:pt x="2244096" y="2149"/>
                </a:lnTo>
                <a:lnTo>
                  <a:pt x="2292161" y="4819"/>
                </a:lnTo>
                <a:lnTo>
                  <a:pt x="2339939" y="8537"/>
                </a:lnTo>
                <a:lnTo>
                  <a:pt x="2387418" y="13292"/>
                </a:lnTo>
                <a:lnTo>
                  <a:pt x="2434589" y="19073"/>
                </a:lnTo>
                <a:lnTo>
                  <a:pt x="2481438" y="25868"/>
                </a:lnTo>
                <a:lnTo>
                  <a:pt x="2527954" y="33665"/>
                </a:lnTo>
                <a:lnTo>
                  <a:pt x="2574127" y="42454"/>
                </a:lnTo>
                <a:lnTo>
                  <a:pt x="2619945" y="52223"/>
                </a:lnTo>
                <a:lnTo>
                  <a:pt x="2665397" y="62961"/>
                </a:lnTo>
                <a:lnTo>
                  <a:pt x="2710470" y="74656"/>
                </a:lnTo>
                <a:lnTo>
                  <a:pt x="2755154" y="87298"/>
                </a:lnTo>
                <a:lnTo>
                  <a:pt x="2799438" y="100873"/>
                </a:lnTo>
                <a:lnTo>
                  <a:pt x="2843310" y="115373"/>
                </a:lnTo>
                <a:lnTo>
                  <a:pt x="2886759" y="130784"/>
                </a:lnTo>
                <a:lnTo>
                  <a:pt x="2929773" y="147095"/>
                </a:lnTo>
                <a:lnTo>
                  <a:pt x="2972341" y="164296"/>
                </a:lnTo>
                <a:lnTo>
                  <a:pt x="3014451" y="182374"/>
                </a:lnTo>
                <a:lnTo>
                  <a:pt x="3056093" y="201319"/>
                </a:lnTo>
                <a:lnTo>
                  <a:pt x="3097255" y="221119"/>
                </a:lnTo>
                <a:lnTo>
                  <a:pt x="3137926" y="241763"/>
                </a:lnTo>
                <a:lnTo>
                  <a:pt x="3178093" y="263239"/>
                </a:lnTo>
                <a:lnTo>
                  <a:pt x="3217746" y="285536"/>
                </a:lnTo>
                <a:lnTo>
                  <a:pt x="3256874" y="308643"/>
                </a:lnTo>
                <a:lnTo>
                  <a:pt x="3295465" y="332548"/>
                </a:lnTo>
                <a:lnTo>
                  <a:pt x="3333508" y="357240"/>
                </a:lnTo>
                <a:lnTo>
                  <a:pt x="3370991" y="382707"/>
                </a:lnTo>
                <a:lnTo>
                  <a:pt x="3407903" y="408939"/>
                </a:lnTo>
                <a:lnTo>
                  <a:pt x="3444233" y="435923"/>
                </a:lnTo>
                <a:lnTo>
                  <a:pt x="3479969" y="463649"/>
                </a:lnTo>
                <a:lnTo>
                  <a:pt x="3515099" y="492105"/>
                </a:lnTo>
                <a:lnTo>
                  <a:pt x="3549614" y="521279"/>
                </a:lnTo>
                <a:lnTo>
                  <a:pt x="3583500" y="551161"/>
                </a:lnTo>
                <a:lnTo>
                  <a:pt x="3616748" y="581739"/>
                </a:lnTo>
                <a:lnTo>
                  <a:pt x="3649345" y="613002"/>
                </a:lnTo>
                <a:lnTo>
                  <a:pt x="3681280" y="644937"/>
                </a:lnTo>
                <a:lnTo>
                  <a:pt x="3712542" y="677535"/>
                </a:lnTo>
                <a:lnTo>
                  <a:pt x="3743119" y="710783"/>
                </a:lnTo>
                <a:lnTo>
                  <a:pt x="3773000" y="744671"/>
                </a:lnTo>
                <a:lnTo>
                  <a:pt x="3802174" y="779186"/>
                </a:lnTo>
                <a:lnTo>
                  <a:pt x="3830629" y="814318"/>
                </a:lnTo>
                <a:lnTo>
                  <a:pt x="3858354" y="850054"/>
                </a:lnTo>
                <a:lnTo>
                  <a:pt x="3885337" y="886385"/>
                </a:lnTo>
                <a:lnTo>
                  <a:pt x="3911568" y="923297"/>
                </a:lnTo>
                <a:lnTo>
                  <a:pt x="3937035" y="960781"/>
                </a:lnTo>
                <a:lnTo>
                  <a:pt x="3961726" y="998825"/>
                </a:lnTo>
                <a:lnTo>
                  <a:pt x="3985630" y="1037416"/>
                </a:lnTo>
                <a:lnTo>
                  <a:pt x="4008736" y="1076545"/>
                </a:lnTo>
                <a:lnTo>
                  <a:pt x="4031033" y="1116199"/>
                </a:lnTo>
                <a:lnTo>
                  <a:pt x="4052508" y="1156367"/>
                </a:lnTo>
                <a:lnTo>
                  <a:pt x="4073151" y="1197038"/>
                </a:lnTo>
                <a:lnTo>
                  <a:pt x="4092951" y="1238200"/>
                </a:lnTo>
                <a:lnTo>
                  <a:pt x="4111895" y="1279843"/>
                </a:lnTo>
                <a:lnTo>
                  <a:pt x="4129973" y="1321954"/>
                </a:lnTo>
                <a:lnTo>
                  <a:pt x="4147173" y="1364523"/>
                </a:lnTo>
                <a:lnTo>
                  <a:pt x="4163484" y="1407537"/>
                </a:lnTo>
                <a:lnTo>
                  <a:pt x="4178894" y="1450986"/>
                </a:lnTo>
                <a:lnTo>
                  <a:pt x="4193393" y="1494859"/>
                </a:lnTo>
                <a:lnTo>
                  <a:pt x="4206968" y="1539143"/>
                </a:lnTo>
                <a:lnTo>
                  <a:pt x="4219609" y="1583828"/>
                </a:lnTo>
                <a:lnTo>
                  <a:pt x="4231304" y="1628902"/>
                </a:lnTo>
                <a:lnTo>
                  <a:pt x="4242041" y="1674354"/>
                </a:lnTo>
                <a:lnTo>
                  <a:pt x="4251810" y="1720172"/>
                </a:lnTo>
                <a:lnTo>
                  <a:pt x="4260599" y="1766345"/>
                </a:lnTo>
                <a:lnTo>
                  <a:pt x="4268396" y="1812862"/>
                </a:lnTo>
                <a:lnTo>
                  <a:pt x="4275191" y="1859712"/>
                </a:lnTo>
                <a:lnTo>
                  <a:pt x="4280971" y="1906882"/>
                </a:lnTo>
                <a:lnTo>
                  <a:pt x="4285726" y="1954362"/>
                </a:lnTo>
                <a:lnTo>
                  <a:pt x="4289444" y="2002140"/>
                </a:lnTo>
                <a:lnTo>
                  <a:pt x="4292114" y="2050205"/>
                </a:lnTo>
                <a:lnTo>
                  <a:pt x="4293724" y="2098546"/>
                </a:lnTo>
                <a:lnTo>
                  <a:pt x="4294263" y="2147150"/>
                </a:lnTo>
                <a:close/>
              </a:path>
            </a:pathLst>
          </a:custGeom>
          <a:ln w="74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" name="object 6"/>
          <p:cNvSpPr/>
          <p:nvPr/>
        </p:nvSpPr>
        <p:spPr>
          <a:xfrm>
            <a:off x="4649013" y="2271649"/>
            <a:ext cx="46403" cy="46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4966276" y="1993235"/>
            <a:ext cx="46398" cy="46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5471299" y="1883163"/>
            <a:ext cx="46403" cy="46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6105819" y="2187472"/>
            <a:ext cx="46425" cy="46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6274189" y="3152204"/>
            <a:ext cx="46398" cy="46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5678490" y="3696082"/>
            <a:ext cx="46403" cy="463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4493619" y="2983863"/>
            <a:ext cx="46403" cy="46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4849726" y="3553638"/>
            <a:ext cx="46403" cy="464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5179937" y="3709030"/>
            <a:ext cx="46403" cy="464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6332452" y="2679554"/>
            <a:ext cx="46398" cy="464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5274358" y="2806348"/>
            <a:ext cx="259072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709" y="0"/>
                </a:lnTo>
              </a:path>
            </a:pathLst>
          </a:custGeom>
          <a:ln w="2983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5403856" y="2676856"/>
            <a:ext cx="0" cy="259072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696"/>
                </a:lnTo>
              </a:path>
            </a:pathLst>
          </a:custGeom>
          <a:ln w="2983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 txBox="1"/>
          <p:nvPr/>
        </p:nvSpPr>
        <p:spPr>
          <a:xfrm>
            <a:off x="4796196" y="3538950"/>
            <a:ext cx="76894" cy="146760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50"/>
              </a:spcBef>
            </a:pPr>
            <a:r>
              <a:rPr sz="912" spc="2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endParaRPr sz="912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02654" y="3694344"/>
            <a:ext cx="76894" cy="146760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50"/>
              </a:spcBef>
            </a:pPr>
            <a:r>
              <a:rPr sz="912" spc="2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endParaRPr sz="912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62356" y="2075672"/>
            <a:ext cx="76894" cy="146760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50"/>
              </a:spcBef>
            </a:pPr>
            <a:r>
              <a:rPr sz="912" spc="2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endParaRPr sz="912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6613" y="1738987"/>
            <a:ext cx="76894" cy="146760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50"/>
              </a:spcBef>
            </a:pPr>
            <a:r>
              <a:rPr sz="912" spc="2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endParaRPr sz="912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63104" y="2172791"/>
            <a:ext cx="76894" cy="146760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50"/>
              </a:spcBef>
            </a:pPr>
            <a:r>
              <a:rPr sz="912" spc="2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endParaRPr sz="912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45833" y="3726716"/>
            <a:ext cx="76894" cy="146760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50"/>
              </a:spcBef>
            </a:pPr>
            <a:r>
              <a:rPr sz="912" spc="2" dirty="0">
                <a:solidFill>
                  <a:srgbClr val="FF0000"/>
                </a:solidFill>
                <a:latin typeface="Times New Roman"/>
                <a:cs typeface="Times New Roman"/>
              </a:rPr>
              <a:t>−</a:t>
            </a:r>
            <a:endParaRPr sz="912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37175" y="3105144"/>
            <a:ext cx="76894" cy="146760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50"/>
              </a:spcBef>
            </a:pPr>
            <a:r>
              <a:rPr sz="912" spc="2" dirty="0">
                <a:solidFill>
                  <a:srgbClr val="FF0000"/>
                </a:solidFill>
                <a:latin typeface="Times New Roman"/>
                <a:cs typeface="Times New Roman"/>
              </a:rPr>
              <a:t>−</a:t>
            </a:r>
            <a:endParaRPr sz="912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01921" y="2600116"/>
            <a:ext cx="76894" cy="146760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50"/>
              </a:spcBef>
            </a:pPr>
            <a:r>
              <a:rPr sz="912" spc="2" dirty="0">
                <a:solidFill>
                  <a:srgbClr val="FF0000"/>
                </a:solidFill>
                <a:latin typeface="Times New Roman"/>
                <a:cs typeface="Times New Roman"/>
              </a:rPr>
              <a:t>−</a:t>
            </a:r>
            <a:endParaRPr sz="912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99792" y="1868478"/>
            <a:ext cx="76894" cy="146760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50"/>
              </a:spcBef>
            </a:pPr>
            <a:r>
              <a:rPr sz="912" spc="2" dirty="0">
                <a:solidFill>
                  <a:srgbClr val="FF0000"/>
                </a:solidFill>
                <a:latin typeface="Times New Roman"/>
                <a:cs typeface="Times New Roman"/>
              </a:rPr>
              <a:t>−</a:t>
            </a:r>
            <a:endParaRPr sz="912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14189" y="2930328"/>
            <a:ext cx="76894" cy="146760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5512">
              <a:spcBef>
                <a:spcPts val="50"/>
              </a:spcBef>
            </a:pPr>
            <a:r>
              <a:rPr sz="912" spc="2" dirty="0">
                <a:solidFill>
                  <a:srgbClr val="FF0000"/>
                </a:solidFill>
                <a:latin typeface="Times New Roman"/>
                <a:cs typeface="Times New Roman"/>
              </a:rPr>
              <a:t>−</a:t>
            </a:r>
            <a:endParaRPr sz="912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68153" y="1751936"/>
            <a:ext cx="88746" cy="99546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607" dirty="0">
                <a:solidFill>
                  <a:srgbClr val="E6F3E6"/>
                </a:solidFill>
                <a:latin typeface="Times New Roman"/>
                <a:cs typeface="Times New Roman"/>
              </a:rPr>
              <a:t>up</a:t>
            </a:r>
            <a:endParaRPr sz="607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72427" y="3920957"/>
            <a:ext cx="231235" cy="99546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607" dirty="0">
                <a:solidFill>
                  <a:srgbClr val="E6F3E6"/>
                </a:solidFill>
                <a:latin typeface="Times New Roman"/>
                <a:cs typeface="Times New Roman"/>
              </a:rPr>
              <a:t>bottom</a:t>
            </a:r>
            <a:endParaRPr sz="607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86674" y="1750283"/>
            <a:ext cx="2686866" cy="1045960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244169" algn="l"/>
                <a:tab pos="829513" algn="l"/>
              </a:tabLst>
            </a:pPr>
            <a:r>
              <a:rPr sz="1667" i="1" spc="-9" dirty="0">
                <a:latin typeface="+mn-lt"/>
                <a:cs typeface="Times New Roman"/>
              </a:rPr>
              <a:t>H	is set of	</a:t>
            </a:r>
            <a:endParaRPr lang="de-DE" sz="1667" i="1" spc="-9" dirty="0">
              <a:latin typeface="+mn-lt"/>
              <a:cs typeface="Times New Roman"/>
            </a:endParaRPr>
          </a:p>
          <a:p>
            <a:pPr marL="5512">
              <a:spcBef>
                <a:spcPts val="54"/>
              </a:spcBef>
              <a:tabLst>
                <a:tab pos="244169" algn="l"/>
                <a:tab pos="829513" algn="l"/>
              </a:tabLst>
            </a:pPr>
            <a:r>
              <a:rPr sz="1667" i="1" spc="-9" dirty="0">
                <a:latin typeface="+mn-lt"/>
                <a:cs typeface="Times New Roman"/>
              </a:rPr>
              <a:t>h : R</a:t>
            </a:r>
            <a:r>
              <a:rPr sz="1667" i="1" spc="-9" baseline="30000" dirty="0">
                <a:latin typeface="+mn-lt"/>
                <a:cs typeface="Times New Roman"/>
              </a:rPr>
              <a:t>2</a:t>
            </a:r>
            <a:r>
              <a:rPr sz="1667" i="1" spc="-9" dirty="0">
                <a:latin typeface="+mn-lt"/>
                <a:cs typeface="Times New Roman"/>
              </a:rPr>
              <a:t> → {−1, +1}</a:t>
            </a:r>
          </a:p>
          <a:p>
            <a:pPr>
              <a:spcBef>
                <a:spcPts val="23"/>
              </a:spcBef>
            </a:pPr>
            <a:endParaRPr sz="1667" i="1" spc="-9" dirty="0">
              <a:latin typeface="+mn-lt"/>
              <a:cs typeface="Times New Roman"/>
            </a:endParaRPr>
          </a:p>
          <a:p>
            <a:pPr marL="5512"/>
            <a:r>
              <a:rPr sz="1667" i="1" spc="-9" dirty="0">
                <a:latin typeface="+mn-lt"/>
                <a:cs typeface="Times New Roman"/>
              </a:rPr>
              <a:t>h(x) = +1 is </a:t>
            </a:r>
            <a:r>
              <a:rPr lang="de-DE" sz="1667" i="1" spc="-9" dirty="0">
                <a:latin typeface="+mn-lt"/>
                <a:cs typeface="Times New Roman"/>
              </a:rPr>
              <a:t>c</a:t>
            </a:r>
            <a:r>
              <a:rPr sz="1667" i="1" spc="-9" dirty="0" err="1">
                <a:latin typeface="+mn-lt"/>
                <a:cs typeface="Times New Roman"/>
              </a:rPr>
              <a:t>onvex</a:t>
            </a:r>
            <a:endParaRPr sz="1667" i="1" spc="-9" dirty="0">
              <a:latin typeface="+mn-lt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0071" y="3080663"/>
            <a:ext cx="1320268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4" dirty="0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r>
              <a:rPr sz="1667" spc="6" baseline="-12195" dirty="0">
                <a:latin typeface="+mn-lt"/>
                <a:cs typeface="DejaVu Sans"/>
              </a:rPr>
              <a:t>H</a:t>
            </a:r>
            <a:r>
              <a:rPr sz="1667" spc="4" dirty="0">
                <a:latin typeface="+mn-lt"/>
                <a:cs typeface="Arial"/>
              </a:rPr>
              <a:t>(</a:t>
            </a:r>
            <a:r>
              <a:rPr sz="1667" spc="4" dirty="0">
                <a:latin typeface="+mn-lt"/>
                <a:cs typeface="DejaVu Serif"/>
              </a:rPr>
              <a:t>N</a:t>
            </a:r>
            <a:r>
              <a:rPr sz="1667" spc="-272" dirty="0">
                <a:latin typeface="+mn-lt"/>
                <a:cs typeface="DejaVu Serif"/>
              </a:rPr>
              <a:t> </a:t>
            </a:r>
            <a:r>
              <a:rPr sz="1667" spc="73" dirty="0">
                <a:latin typeface="+mn-lt"/>
                <a:cs typeface="Arial"/>
              </a:rPr>
              <a:t>)</a:t>
            </a:r>
            <a:r>
              <a:rPr sz="1667" spc="-6" dirty="0">
                <a:latin typeface="+mn-lt"/>
                <a:cs typeface="Arial"/>
              </a:rPr>
              <a:t> </a:t>
            </a:r>
            <a:r>
              <a:rPr sz="1667" spc="256" dirty="0">
                <a:latin typeface="+mn-lt"/>
                <a:cs typeface="Arial"/>
              </a:rPr>
              <a:t>=</a:t>
            </a:r>
            <a:r>
              <a:rPr sz="1667" spc="63" dirty="0">
                <a:latin typeface="+mn-lt"/>
                <a:cs typeface="Arial"/>
              </a:rPr>
              <a:t> </a:t>
            </a:r>
            <a:r>
              <a:rPr sz="1667" spc="-65" dirty="0">
                <a:latin typeface="+mn-lt"/>
                <a:cs typeface="Arial"/>
              </a:rPr>
              <a:t>2</a:t>
            </a:r>
            <a:r>
              <a:rPr sz="1667" spc="-97" baseline="29810" dirty="0">
                <a:latin typeface="+mn-lt"/>
                <a:cs typeface="DejaVu Serif"/>
              </a:rPr>
              <a:t>N</a:t>
            </a:r>
            <a:endParaRPr sz="1667" baseline="29810">
              <a:latin typeface="+mn-lt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0071" y="3488121"/>
            <a:ext cx="3893019" cy="520046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52" dirty="0">
                <a:latin typeface="+mn-lt"/>
                <a:cs typeface="Times New Roman"/>
              </a:rPr>
              <a:t>The </a:t>
            </a:r>
            <a:r>
              <a:rPr sz="1667" spc="-85" dirty="0">
                <a:latin typeface="+mn-lt"/>
                <a:cs typeface="DejaVu Serif"/>
              </a:rPr>
              <a:t>N </a:t>
            </a:r>
            <a:r>
              <a:rPr sz="1667" i="1" spc="15" dirty="0">
                <a:latin typeface="+mn-lt"/>
                <a:cs typeface="Times New Roman"/>
              </a:rPr>
              <a:t>points </a:t>
            </a:r>
            <a:r>
              <a:rPr sz="1667" i="1" spc="-39" dirty="0">
                <a:latin typeface="+mn-lt"/>
                <a:cs typeface="Times New Roman"/>
              </a:rPr>
              <a:t>are </a:t>
            </a:r>
            <a:r>
              <a:rPr lang="de-DE" sz="1667" i="1" spc="11" dirty="0">
                <a:latin typeface="+mn-lt"/>
                <a:cs typeface="Times New Roman"/>
              </a:rPr>
              <a:t>'</a:t>
            </a:r>
            <a:r>
              <a:rPr sz="1667" i="1" spc="11" dirty="0">
                <a:latin typeface="+mn-lt"/>
                <a:cs typeface="Times New Roman"/>
              </a:rPr>
              <a:t>shattered</a:t>
            </a:r>
            <a:r>
              <a:rPr lang="de-DE" sz="1667" i="1" spc="11" dirty="0">
                <a:latin typeface="+mn-lt"/>
                <a:cs typeface="Times New Roman"/>
              </a:rPr>
              <a:t>'</a:t>
            </a:r>
            <a:r>
              <a:rPr sz="1667" i="1" spc="11" dirty="0">
                <a:latin typeface="+mn-lt"/>
                <a:cs typeface="Times New Roman"/>
              </a:rPr>
              <a:t> </a:t>
            </a:r>
            <a:r>
              <a:rPr sz="1667" i="1" spc="-2" dirty="0">
                <a:latin typeface="+mn-lt"/>
                <a:cs typeface="Times New Roman"/>
              </a:rPr>
              <a:t>by </a:t>
            </a:r>
            <a:r>
              <a:rPr lang="de-DE" sz="1667" i="1" spc="-2" dirty="0">
                <a:latin typeface="+mn-lt"/>
                <a:cs typeface="Times New Roman"/>
              </a:rPr>
              <a:t>c</a:t>
            </a:r>
            <a:r>
              <a:rPr sz="1667" i="1" spc="47" dirty="0" err="1">
                <a:latin typeface="+mn-lt"/>
                <a:cs typeface="Times New Roman"/>
              </a:rPr>
              <a:t>onvex</a:t>
            </a:r>
            <a:r>
              <a:rPr sz="1667" i="1" spc="-110" dirty="0">
                <a:latin typeface="+mn-lt"/>
                <a:cs typeface="Times New Roman"/>
              </a:rPr>
              <a:t> </a:t>
            </a:r>
            <a:r>
              <a:rPr sz="1667" i="1" spc="19" dirty="0">
                <a:latin typeface="+mn-lt"/>
                <a:cs typeface="Times New Roman"/>
              </a:rPr>
              <a:t>sets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73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29035" y="698500"/>
            <a:ext cx="3619500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/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sz="2000" dirty="0">
                <a:latin typeface="Arial" charset="0"/>
                <a:ea typeface="+mn-ea"/>
                <a:cs typeface="+mn-cs"/>
              </a:rPr>
              <a:t>The	3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 </a:t>
            </a:r>
            <a:r>
              <a:rPr sz="2000" dirty="0">
                <a:latin typeface="Arial" charset="0"/>
                <a:ea typeface="+mn-ea"/>
                <a:cs typeface="+mn-cs"/>
              </a:rPr>
              <a:t>growth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 </a:t>
            </a:r>
            <a:r>
              <a:rPr sz="2000" dirty="0">
                <a:latin typeface="Arial" charset="0"/>
                <a:ea typeface="+mn-ea"/>
                <a:cs typeface="+mn-cs"/>
              </a:rPr>
              <a:t>fun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c</a:t>
            </a:r>
            <a:r>
              <a:rPr sz="2000" dirty="0" err="1">
                <a:latin typeface="Arial" charset="0"/>
                <a:ea typeface="+mn-ea"/>
                <a:cs typeface="+mn-cs"/>
              </a:rPr>
              <a:t>tions</a:t>
            </a:r>
            <a:endParaRPr sz="2000" dirty="0"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86672" y="1809474"/>
                <a:ext cx="5172828" cy="2527528"/>
              </a:xfrm>
              <a:prstGeom prst="rect">
                <a:avLst/>
              </a:prstGeom>
            </p:spPr>
            <p:txBody>
              <a:bodyPr vert="horz" wrap="square" lIns="0" tIns="51539" rIns="0" bIns="0" rtlCol="0">
                <a:spAutoFit/>
              </a:bodyPr>
              <a:lstStyle/>
              <a:p>
                <a:pPr marL="136966" indent="-131454">
                  <a:spcBef>
                    <a:spcPts val="406"/>
                  </a:spcBef>
                  <a:buChar char="•"/>
                  <a:tabLst>
                    <a:tab pos="137242" algn="l"/>
                  </a:tabLst>
                </a:pPr>
                <a:r>
                  <a:rPr sz="1667" spc="127" dirty="0">
                    <a:latin typeface="+mn-lt"/>
                    <a:cs typeface="DejaVu Sans"/>
                  </a:rPr>
                  <a:t>H </a:t>
                </a:r>
                <a:r>
                  <a:rPr sz="1667" i="1" spc="-31" dirty="0">
                    <a:latin typeface="+mn-lt"/>
                    <a:cs typeface="Times New Roman"/>
                  </a:rPr>
                  <a:t>is </a:t>
                </a:r>
                <a:r>
                  <a:rPr sz="1667" i="1" spc="4" dirty="0">
                    <a:latin typeface="+mn-lt"/>
                    <a:cs typeface="Times New Roman"/>
                  </a:rPr>
                  <a:t>positive</a:t>
                </a:r>
                <a:r>
                  <a:rPr sz="1667" i="1" spc="-176" dirty="0">
                    <a:latin typeface="+mn-lt"/>
                    <a:cs typeface="Times New Roman"/>
                  </a:rPr>
                  <a:t> </a:t>
                </a:r>
                <a:r>
                  <a:rPr sz="1667" i="1" spc="-37" dirty="0">
                    <a:latin typeface="+mn-lt"/>
                    <a:cs typeface="Times New Roman"/>
                  </a:rPr>
                  <a:t>rays:</a:t>
                </a:r>
                <a:endParaRPr sz="1667" dirty="0">
                  <a:latin typeface="+mn-lt"/>
                  <a:cs typeface="Times New Roman"/>
                </a:endParaRPr>
              </a:p>
              <a:p>
                <a:pPr marL="1989728">
                  <a:spcBef>
                    <a:spcPts val="364"/>
                  </a:spcBef>
                </a:pPr>
                <a:r>
                  <a:rPr sz="1667" spc="4" dirty="0">
                    <a:solidFill>
                      <a:srgbClr val="E51919"/>
                    </a:solidFill>
                    <a:latin typeface="+mn-lt"/>
                    <a:cs typeface="DejaVu Serif"/>
                  </a:rPr>
                  <a:t>m</a:t>
                </a:r>
                <a:r>
                  <a:rPr sz="1667" spc="6" baseline="-12195" dirty="0">
                    <a:latin typeface="+mn-lt"/>
                    <a:cs typeface="DejaVu Sans"/>
                  </a:rPr>
                  <a:t>H</a:t>
                </a:r>
                <a:r>
                  <a:rPr sz="1667" spc="4" dirty="0">
                    <a:latin typeface="+mn-lt"/>
                    <a:cs typeface="Arial"/>
                  </a:rPr>
                  <a:t>(</a:t>
                </a:r>
                <a:r>
                  <a:rPr sz="1667" spc="4" dirty="0">
                    <a:latin typeface="+mn-lt"/>
                    <a:cs typeface="DejaVu Serif"/>
                  </a:rPr>
                  <a:t>N</a:t>
                </a:r>
                <a:r>
                  <a:rPr sz="1667" spc="-269" dirty="0">
                    <a:latin typeface="+mn-lt"/>
                    <a:cs typeface="DejaVu Serif"/>
                  </a:rPr>
                  <a:t> </a:t>
                </a:r>
                <a:r>
                  <a:rPr sz="1667" spc="73" dirty="0">
                    <a:latin typeface="+mn-lt"/>
                    <a:cs typeface="Arial"/>
                  </a:rPr>
                  <a:t>)</a:t>
                </a:r>
                <a:r>
                  <a:rPr sz="1667" spc="4" dirty="0">
                    <a:latin typeface="+mn-lt"/>
                    <a:cs typeface="Arial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=</a:t>
                </a:r>
                <a:r>
                  <a:rPr sz="1667" spc="-4" dirty="0">
                    <a:latin typeface="+mn-lt"/>
                    <a:cs typeface="Arial"/>
                  </a:rPr>
                  <a:t> </a:t>
                </a:r>
                <a:r>
                  <a:rPr sz="1667" spc="-85" dirty="0">
                    <a:latin typeface="+mn-lt"/>
                    <a:cs typeface="DejaVu Serif"/>
                  </a:rPr>
                  <a:t>N</a:t>
                </a:r>
                <a:r>
                  <a:rPr sz="1667" spc="22" dirty="0">
                    <a:latin typeface="+mn-lt"/>
                    <a:cs typeface="DejaVu Serif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+</a:t>
                </a:r>
                <a:r>
                  <a:rPr sz="1667" spc="-69" dirty="0">
                    <a:latin typeface="+mn-lt"/>
                    <a:cs typeface="Arial"/>
                  </a:rPr>
                  <a:t> </a:t>
                </a:r>
                <a:r>
                  <a:rPr sz="1667" spc="-67" dirty="0">
                    <a:latin typeface="+mn-lt"/>
                    <a:cs typeface="Arial"/>
                  </a:rPr>
                  <a:t>1</a:t>
                </a:r>
                <a:endParaRPr sz="1667" dirty="0">
                  <a:latin typeface="+mn-lt"/>
                  <a:cs typeface="Arial"/>
                </a:endParaRPr>
              </a:p>
              <a:p>
                <a:pPr>
                  <a:spcBef>
                    <a:spcPts val="4"/>
                  </a:spcBef>
                </a:pPr>
                <a:endParaRPr sz="1667" dirty="0">
                  <a:latin typeface="+mn-lt"/>
                  <a:cs typeface="Times New Roman"/>
                </a:endParaRPr>
              </a:p>
              <a:p>
                <a:pPr marL="136966" indent="-131454">
                  <a:buChar char="•"/>
                  <a:tabLst>
                    <a:tab pos="137242" algn="l"/>
                  </a:tabLst>
                </a:pPr>
                <a:r>
                  <a:rPr sz="1667" spc="127" dirty="0">
                    <a:latin typeface="+mn-lt"/>
                    <a:cs typeface="DejaVu Sans"/>
                  </a:rPr>
                  <a:t>H </a:t>
                </a:r>
                <a:r>
                  <a:rPr sz="1667" i="1" spc="-31" dirty="0">
                    <a:latin typeface="+mn-lt"/>
                    <a:cs typeface="Times New Roman"/>
                  </a:rPr>
                  <a:t>is </a:t>
                </a:r>
                <a:r>
                  <a:rPr sz="1667" i="1" spc="4" dirty="0">
                    <a:latin typeface="+mn-lt"/>
                    <a:cs typeface="Times New Roman"/>
                  </a:rPr>
                  <a:t>positive</a:t>
                </a:r>
                <a:r>
                  <a:rPr sz="1667" i="1" spc="-176" dirty="0">
                    <a:latin typeface="+mn-lt"/>
                    <a:cs typeface="Times New Roman"/>
                  </a:rPr>
                  <a:t> </a:t>
                </a:r>
                <a:r>
                  <a:rPr sz="1667" i="1" spc="-15" dirty="0">
                    <a:latin typeface="+mn-lt"/>
                    <a:cs typeface="Times New Roman"/>
                  </a:rPr>
                  <a:t>intervals:</a:t>
                </a:r>
                <a:endParaRPr lang="de-DE" sz="1667" i="1" spc="-15" dirty="0">
                  <a:latin typeface="+mn-lt"/>
                  <a:cs typeface="Times New Roman"/>
                </a:endParaRPr>
              </a:p>
              <a:p>
                <a:pPr marL="1989728">
                  <a:lnSpc>
                    <a:spcPts val="1187"/>
                  </a:lnSpc>
                  <a:spcBef>
                    <a:spcPts val="364"/>
                  </a:spcBef>
                </a:pPr>
                <a:endParaRPr lang="de-DE" sz="1667" spc="4" dirty="0">
                  <a:solidFill>
                    <a:srgbClr val="E51919"/>
                  </a:solidFill>
                  <a:latin typeface="+mn-lt"/>
                  <a:cs typeface="DejaVu Serif"/>
                </a:endParaRPr>
              </a:p>
              <a:p>
                <a:pPr marL="1989728">
                  <a:lnSpc>
                    <a:spcPts val="1187"/>
                  </a:lnSpc>
                  <a:spcBef>
                    <a:spcPts val="364"/>
                  </a:spcBef>
                </a:pPr>
                <a:r>
                  <a:rPr sz="1667" spc="4" dirty="0" err="1">
                    <a:solidFill>
                      <a:srgbClr val="E51919"/>
                    </a:solidFill>
                    <a:latin typeface="+mn-lt"/>
                    <a:cs typeface="DejaVu Serif"/>
                  </a:rPr>
                  <a:t>m</a:t>
                </a:r>
                <a:r>
                  <a:rPr sz="1667" spc="6" baseline="-12195" dirty="0" err="1">
                    <a:latin typeface="+mn-lt"/>
                    <a:cs typeface="DejaVu Sans"/>
                  </a:rPr>
                  <a:t>H</a:t>
                </a:r>
                <a:r>
                  <a:rPr sz="1667" spc="4" dirty="0">
                    <a:latin typeface="+mn-lt"/>
                    <a:cs typeface="Arial"/>
                  </a:rPr>
                  <a:t>(</a:t>
                </a:r>
                <a:r>
                  <a:rPr sz="1667" spc="4" dirty="0">
                    <a:latin typeface="+mn-lt"/>
                    <a:cs typeface="DejaVu Serif"/>
                  </a:rPr>
                  <a:t>N</a:t>
                </a:r>
                <a:r>
                  <a:rPr sz="1667" spc="-269" dirty="0">
                    <a:latin typeface="+mn-lt"/>
                    <a:cs typeface="DejaVu Serif"/>
                  </a:rPr>
                  <a:t> </a:t>
                </a:r>
                <a:r>
                  <a:rPr sz="1667" spc="73" dirty="0">
                    <a:latin typeface="+mn-lt"/>
                    <a:cs typeface="Arial"/>
                  </a:rPr>
                  <a:t>)</a:t>
                </a:r>
                <a:r>
                  <a:rPr sz="1667" spc="2" dirty="0">
                    <a:latin typeface="+mn-lt"/>
                    <a:cs typeface="Arial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=</a:t>
                </a:r>
                <a:r>
                  <a:rPr lang="de-DE" sz="1667" spc="256" dirty="0">
                    <a:latin typeface="+mn-lt"/>
                    <a:cs typeface="Arial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67" i="1" spc="-4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67" spc="-4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67" spc="-4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sz="1667" spc="-41" dirty="0">
                    <a:latin typeface="+mn-lt"/>
                    <a:cs typeface="DejaVu Serif"/>
                  </a:rPr>
                  <a:t>N</a:t>
                </a:r>
                <a:r>
                  <a:rPr sz="1667" spc="-267" dirty="0">
                    <a:latin typeface="+mn-lt"/>
                    <a:cs typeface="DejaVu Serif"/>
                  </a:rPr>
                  <a:t> </a:t>
                </a:r>
                <a:r>
                  <a:rPr sz="1667" spc="-72" baseline="29810" dirty="0">
                    <a:latin typeface="+mn-lt"/>
                    <a:cs typeface="Arial"/>
                  </a:rPr>
                  <a:t>2</a:t>
                </a:r>
                <a:r>
                  <a:rPr sz="1667" spc="87" baseline="29810" dirty="0">
                    <a:latin typeface="+mn-lt"/>
                    <a:cs typeface="Arial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67" i="1" spc="-4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67" spc="-4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67" spc="-4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sz="1667" spc="-41" dirty="0">
                    <a:latin typeface="+mn-lt"/>
                    <a:cs typeface="DejaVu Serif"/>
                  </a:rPr>
                  <a:t>N</a:t>
                </a:r>
                <a:r>
                  <a:rPr sz="1667" spc="15" dirty="0">
                    <a:latin typeface="+mn-lt"/>
                    <a:cs typeface="DejaVu Serif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+</a:t>
                </a:r>
                <a:r>
                  <a:rPr sz="1667" spc="-73" dirty="0">
                    <a:latin typeface="+mn-lt"/>
                    <a:cs typeface="Arial"/>
                  </a:rPr>
                  <a:t> </a:t>
                </a:r>
                <a:r>
                  <a:rPr sz="1667" spc="-67" dirty="0">
                    <a:latin typeface="+mn-lt"/>
                    <a:cs typeface="Arial"/>
                  </a:rPr>
                  <a:t>1</a:t>
                </a:r>
                <a:endParaRPr sz="1667" dirty="0">
                  <a:latin typeface="+mn-lt"/>
                  <a:cs typeface="Arial"/>
                </a:endParaRPr>
              </a:p>
              <a:p>
                <a:pPr marR="440937" algn="r">
                  <a:lnSpc>
                    <a:spcPts val="718"/>
                  </a:lnSpc>
                  <a:tabLst>
                    <a:tab pos="480070" algn="l"/>
                  </a:tabLst>
                </a:pPr>
                <a:r>
                  <a:rPr sz="1667" spc="-47" dirty="0">
                    <a:latin typeface="+mn-lt"/>
                    <a:cs typeface="Arial"/>
                  </a:rPr>
                  <a:t>	</a:t>
                </a:r>
                <a:endParaRPr sz="1667" dirty="0">
                  <a:latin typeface="+mn-lt"/>
                  <a:cs typeface="Arial"/>
                </a:endParaRPr>
              </a:p>
              <a:p>
                <a:pPr>
                  <a:lnSpc>
                    <a:spcPct val="100000"/>
                  </a:lnSpc>
                </a:pPr>
                <a:endParaRPr sz="1667" dirty="0">
                  <a:latin typeface="+mn-lt"/>
                  <a:cs typeface="Times New Roman"/>
                </a:endParaRPr>
              </a:p>
              <a:p>
                <a:pPr marL="136966" indent="-131454">
                  <a:spcBef>
                    <a:spcPts val="564"/>
                  </a:spcBef>
                  <a:buChar char="•"/>
                  <a:tabLst>
                    <a:tab pos="137242" algn="l"/>
                  </a:tabLst>
                </a:pPr>
                <a:r>
                  <a:rPr sz="1667" spc="127" dirty="0">
                    <a:latin typeface="+mn-lt"/>
                    <a:cs typeface="DejaVu Sans"/>
                  </a:rPr>
                  <a:t>H </a:t>
                </a:r>
                <a:r>
                  <a:rPr sz="1667" i="1" spc="-31" dirty="0">
                    <a:latin typeface="+mn-lt"/>
                    <a:cs typeface="Times New Roman"/>
                  </a:rPr>
                  <a:t>is </a:t>
                </a:r>
                <a:r>
                  <a:rPr lang="de-DE" sz="1667" i="1" spc="-31" dirty="0">
                    <a:latin typeface="+mn-lt"/>
                    <a:cs typeface="Times New Roman"/>
                  </a:rPr>
                  <a:t>c</a:t>
                </a:r>
                <a:r>
                  <a:rPr sz="1667" i="1" spc="47" dirty="0" err="1">
                    <a:latin typeface="+mn-lt"/>
                    <a:cs typeface="Times New Roman"/>
                  </a:rPr>
                  <a:t>onvex</a:t>
                </a:r>
                <a:r>
                  <a:rPr sz="1667" i="1" spc="-126" dirty="0">
                    <a:latin typeface="+mn-lt"/>
                    <a:cs typeface="Times New Roman"/>
                  </a:rPr>
                  <a:t> </a:t>
                </a:r>
                <a:r>
                  <a:rPr sz="1667" i="1" spc="2" dirty="0">
                    <a:latin typeface="+mn-lt"/>
                    <a:cs typeface="Times New Roman"/>
                  </a:rPr>
                  <a:t>sets:</a:t>
                </a:r>
                <a:endParaRPr sz="1667" dirty="0">
                  <a:latin typeface="+mn-lt"/>
                  <a:cs typeface="Times New Roman"/>
                </a:endParaRPr>
              </a:p>
              <a:p>
                <a:pPr marL="1989728">
                  <a:spcBef>
                    <a:spcPts val="364"/>
                  </a:spcBef>
                </a:pPr>
                <a:r>
                  <a:rPr sz="1667" spc="4" dirty="0">
                    <a:solidFill>
                      <a:srgbClr val="E51919"/>
                    </a:solidFill>
                    <a:latin typeface="+mn-lt"/>
                    <a:cs typeface="DejaVu Serif"/>
                  </a:rPr>
                  <a:t>m</a:t>
                </a:r>
                <a:r>
                  <a:rPr sz="1667" spc="6" baseline="-12195" dirty="0">
                    <a:latin typeface="+mn-lt"/>
                    <a:cs typeface="DejaVu Sans"/>
                  </a:rPr>
                  <a:t>H</a:t>
                </a:r>
                <a:r>
                  <a:rPr sz="1667" spc="4" dirty="0">
                    <a:latin typeface="+mn-lt"/>
                    <a:cs typeface="Arial"/>
                  </a:rPr>
                  <a:t>(</a:t>
                </a:r>
                <a:r>
                  <a:rPr sz="1667" spc="4" dirty="0">
                    <a:latin typeface="+mn-lt"/>
                    <a:cs typeface="DejaVu Serif"/>
                  </a:rPr>
                  <a:t>N</a:t>
                </a:r>
                <a:r>
                  <a:rPr sz="1667" spc="-269" dirty="0">
                    <a:latin typeface="+mn-lt"/>
                    <a:cs typeface="DejaVu Serif"/>
                  </a:rPr>
                  <a:t> </a:t>
                </a:r>
                <a:r>
                  <a:rPr sz="1667" spc="73" dirty="0">
                    <a:latin typeface="+mn-lt"/>
                    <a:cs typeface="Arial"/>
                  </a:rPr>
                  <a:t>)</a:t>
                </a:r>
                <a:r>
                  <a:rPr sz="1667" spc="6" dirty="0">
                    <a:latin typeface="+mn-lt"/>
                    <a:cs typeface="Arial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=</a:t>
                </a:r>
                <a:r>
                  <a:rPr sz="1667" spc="73" dirty="0">
                    <a:latin typeface="+mn-lt"/>
                    <a:cs typeface="Arial"/>
                  </a:rPr>
                  <a:t> </a:t>
                </a:r>
                <a:r>
                  <a:rPr sz="1667" spc="-65" dirty="0">
                    <a:latin typeface="+mn-lt"/>
                    <a:cs typeface="Arial"/>
                  </a:rPr>
                  <a:t>2</a:t>
                </a:r>
                <a:r>
                  <a:rPr sz="1667" spc="-97" baseline="29810" dirty="0">
                    <a:latin typeface="+mn-lt"/>
                    <a:cs typeface="DejaVu Serif"/>
                  </a:rPr>
                  <a:t>N</a:t>
                </a:r>
                <a:endParaRPr sz="1667" baseline="29810" dirty="0">
                  <a:latin typeface="+mn-lt"/>
                  <a:cs typeface="DejaVu Serif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72" y="1809474"/>
                <a:ext cx="5172828" cy="2527528"/>
              </a:xfrm>
              <a:prstGeom prst="rect">
                <a:avLst/>
              </a:prstGeom>
              <a:blipFill>
                <a:blip r:embed="rId3"/>
                <a:stretch>
                  <a:fillRect l="-2476" t="-966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0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6676" y="1312335"/>
            <a:ext cx="4430944" cy="262414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72" dirty="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1410" dirty="0">
              <a:latin typeface="Times New Roman"/>
              <a:cs typeface="Times New Roman"/>
            </a:endParaRPr>
          </a:p>
          <a:p>
            <a:pPr marL="5512"/>
            <a:r>
              <a:rPr sz="1667" i="1" spc="4" dirty="0">
                <a:latin typeface="+mn-lt"/>
                <a:cs typeface="Times New Roman"/>
              </a:rPr>
              <a:t>Remember this inequality?</a:t>
            </a:r>
            <a:endParaRPr lang="de-DE" sz="1667" i="1" spc="4" dirty="0">
              <a:latin typeface="+mn-lt"/>
              <a:cs typeface="Times New Roman"/>
            </a:endParaRPr>
          </a:p>
          <a:p>
            <a:pPr marL="5512"/>
            <a:endParaRPr sz="1172" dirty="0">
              <a:latin typeface="Times New Roman"/>
              <a:cs typeface="Times New Roman"/>
            </a:endParaRPr>
          </a:p>
          <a:p>
            <a:pPr>
              <a:spcBef>
                <a:spcPts val="2"/>
              </a:spcBef>
            </a:pPr>
            <a:endParaRPr sz="1085" dirty="0">
              <a:latin typeface="Times New Roman"/>
              <a:cs typeface="Times New Roman"/>
            </a:endParaRPr>
          </a:p>
          <a:p>
            <a:pPr marL="1218089" algn="ctr">
              <a:lnSpc>
                <a:spcPts val="1757"/>
              </a:lnSpc>
              <a:tabLst>
                <a:tab pos="1917248" algn="l"/>
              </a:tabLst>
            </a:pPr>
            <a:endParaRPr sz="1921" baseline="29190" dirty="0">
              <a:latin typeface="DejaVu Serif"/>
              <a:cs typeface="DejaVu Serif"/>
            </a:endParaRPr>
          </a:p>
          <a:p>
            <a:pPr marL="5512">
              <a:spcBef>
                <a:spcPts val="1814"/>
              </a:spcBef>
            </a:pPr>
            <a:endParaRPr lang="de-DE" sz="1172" i="1" spc="52" dirty="0">
              <a:latin typeface="Times New Roman"/>
              <a:cs typeface="Times New Roman"/>
            </a:endParaRPr>
          </a:p>
          <a:p>
            <a:pPr marL="5512">
              <a:spcBef>
                <a:spcPts val="1814"/>
              </a:spcBef>
            </a:pPr>
            <a:r>
              <a:rPr sz="1667" i="1" spc="52" dirty="0">
                <a:latin typeface="+mn-lt"/>
                <a:cs typeface="Times New Roman"/>
              </a:rPr>
              <a:t>What </a:t>
            </a:r>
            <a:r>
              <a:rPr sz="1667" i="1" spc="6" dirty="0">
                <a:latin typeface="+mn-lt"/>
                <a:cs typeface="Times New Roman"/>
              </a:rPr>
              <a:t>happens </a:t>
            </a:r>
            <a:r>
              <a:rPr sz="1667" i="1" spc="-9" dirty="0">
                <a:latin typeface="+mn-lt"/>
                <a:cs typeface="Times New Roman"/>
              </a:rPr>
              <a:t>if </a:t>
            </a:r>
            <a:r>
              <a:rPr sz="1667" spc="4" dirty="0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r>
              <a:rPr sz="1667" spc="6" baseline="-12195" dirty="0">
                <a:latin typeface="+mn-lt"/>
                <a:cs typeface="DejaVu Sans"/>
              </a:rPr>
              <a:t>H</a:t>
            </a:r>
            <a:r>
              <a:rPr sz="1667" spc="4" dirty="0">
                <a:latin typeface="+mn-lt"/>
                <a:cs typeface="Arial"/>
              </a:rPr>
              <a:t>(</a:t>
            </a:r>
            <a:r>
              <a:rPr sz="1667" spc="4" dirty="0">
                <a:latin typeface="+mn-lt"/>
                <a:cs typeface="DejaVu Serif"/>
              </a:rPr>
              <a:t>N </a:t>
            </a:r>
            <a:r>
              <a:rPr sz="1667" spc="73" dirty="0">
                <a:latin typeface="+mn-lt"/>
                <a:cs typeface="Arial"/>
              </a:rPr>
              <a:t>) </a:t>
            </a:r>
            <a:r>
              <a:rPr sz="1667" i="1" spc="13" dirty="0" err="1">
                <a:latin typeface="+mn-lt"/>
                <a:cs typeface="Times New Roman"/>
              </a:rPr>
              <a:t>repla</a:t>
            </a:r>
            <a:r>
              <a:rPr lang="de-DE" sz="1667" i="1" spc="13" dirty="0">
                <a:latin typeface="+mn-lt"/>
                <a:cs typeface="Times New Roman"/>
              </a:rPr>
              <a:t>c</a:t>
            </a:r>
            <a:r>
              <a:rPr sz="1667" i="1" spc="13" dirty="0" err="1">
                <a:latin typeface="+mn-lt"/>
                <a:cs typeface="Times New Roman"/>
              </a:rPr>
              <a:t>es</a:t>
            </a:r>
            <a:r>
              <a:rPr sz="1667" i="1" spc="13" dirty="0">
                <a:latin typeface="+mn-lt"/>
                <a:cs typeface="Times New Roman"/>
              </a:rPr>
              <a:t> </a:t>
            </a:r>
            <a:r>
              <a:rPr sz="1667" spc="-58" dirty="0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r>
              <a:rPr sz="1667" spc="-267" dirty="0">
                <a:solidFill>
                  <a:srgbClr val="E51919"/>
                </a:solidFill>
                <a:latin typeface="+mn-lt"/>
                <a:cs typeface="DejaVu Serif"/>
              </a:rPr>
              <a:t> </a:t>
            </a:r>
            <a:r>
              <a:rPr sz="1667" i="1" spc="-35" dirty="0">
                <a:latin typeface="+mn-lt"/>
                <a:cs typeface="Times New Roman"/>
              </a:rPr>
              <a:t>?</a:t>
            </a:r>
            <a:endParaRPr lang="de-DE" sz="1667" i="1" spc="-35" dirty="0">
              <a:latin typeface="+mn-lt"/>
              <a:cs typeface="Times New Roman"/>
            </a:endParaRPr>
          </a:p>
          <a:p>
            <a:pPr marL="5512">
              <a:spcBef>
                <a:spcPts val="1814"/>
              </a:spcBef>
            </a:pPr>
            <a:endParaRPr sz="1667" dirty="0">
              <a:latin typeface="+mn-lt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6190" y="3769623"/>
            <a:ext cx="3513469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1490918" algn="l"/>
              </a:tabLst>
            </a:pPr>
            <a:r>
              <a:rPr sz="1667" spc="-82" dirty="0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r>
              <a:rPr sz="1667" spc="172" baseline="-12195" dirty="0">
                <a:latin typeface="+mn-lt"/>
                <a:cs typeface="DejaVu Sans"/>
              </a:rPr>
              <a:t>H</a:t>
            </a:r>
            <a:r>
              <a:rPr sz="1667" spc="69" dirty="0">
                <a:latin typeface="+mn-lt"/>
                <a:cs typeface="Arial"/>
              </a:rPr>
              <a:t>(</a:t>
            </a:r>
            <a:r>
              <a:rPr sz="1667" spc="-85" dirty="0">
                <a:latin typeface="+mn-lt"/>
                <a:cs typeface="DejaVu Serif"/>
              </a:rPr>
              <a:t>N</a:t>
            </a:r>
            <a:r>
              <a:rPr sz="1667" spc="-267" dirty="0">
                <a:latin typeface="+mn-lt"/>
                <a:cs typeface="DejaVu Serif"/>
              </a:rPr>
              <a:t> </a:t>
            </a:r>
            <a:r>
              <a:rPr sz="1667" spc="73" dirty="0">
                <a:latin typeface="+mn-lt"/>
                <a:cs typeface="Arial"/>
              </a:rPr>
              <a:t>)</a:t>
            </a:r>
            <a:r>
              <a:rPr sz="1667" spc="37" dirty="0">
                <a:latin typeface="+mn-lt"/>
                <a:cs typeface="Arial"/>
              </a:rPr>
              <a:t> </a:t>
            </a:r>
            <a:r>
              <a:rPr sz="1667" i="1" spc="43" dirty="0">
                <a:latin typeface="+mn-lt"/>
                <a:cs typeface="Times New Roman"/>
              </a:rPr>
              <a:t>p</a:t>
            </a:r>
            <a:r>
              <a:rPr sz="1667" i="1" spc="-9" dirty="0">
                <a:latin typeface="+mn-lt"/>
                <a:cs typeface="Times New Roman"/>
              </a:rPr>
              <a:t>olynomial</a:t>
            </a:r>
            <a:r>
              <a:rPr sz="1667" i="1" dirty="0">
                <a:latin typeface="+mn-lt"/>
                <a:cs typeface="Times New Roman"/>
              </a:rPr>
              <a:t>	</a:t>
            </a:r>
            <a:r>
              <a:rPr sz="1667" spc="217" dirty="0">
                <a:latin typeface="+mn-lt"/>
                <a:cs typeface="DejaVu Sans"/>
              </a:rPr>
              <a:t>⇒</a:t>
            </a:r>
            <a:endParaRPr sz="1667" dirty="0">
              <a:latin typeface="+mn-lt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6839" y="3750096"/>
            <a:ext cx="776800" cy="26266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667" i="1" spc="-43" dirty="0">
                <a:latin typeface="+mn-lt"/>
                <a:cs typeface="Times New Roman"/>
              </a:rPr>
              <a:t>G</a:t>
            </a:r>
            <a:r>
              <a:rPr sz="1667" i="1" dirty="0">
                <a:latin typeface="+mn-lt"/>
                <a:cs typeface="Times New Roman"/>
              </a:rPr>
              <a:t>o</a:t>
            </a:r>
            <a:r>
              <a:rPr sz="1667" i="1" spc="27" dirty="0">
                <a:latin typeface="+mn-lt"/>
                <a:cs typeface="Times New Roman"/>
              </a:rPr>
              <a:t>o</a:t>
            </a:r>
            <a:r>
              <a:rPr sz="1667" i="1" spc="-2" dirty="0">
                <a:latin typeface="+mn-lt"/>
                <a:cs typeface="Times New Roman"/>
              </a:rPr>
              <a:t>d!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4232500"/>
            <a:ext cx="4889500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32" dirty="0">
                <a:latin typeface="+mn-lt"/>
                <a:cs typeface="Times New Roman"/>
              </a:rPr>
              <a:t>Just </a:t>
            </a:r>
            <a:r>
              <a:rPr sz="1667" i="1" spc="-15" dirty="0">
                <a:latin typeface="+mn-lt"/>
                <a:cs typeface="Times New Roman"/>
              </a:rPr>
              <a:t>prove </a:t>
            </a:r>
            <a:r>
              <a:rPr sz="1667" i="1" spc="43" dirty="0">
                <a:latin typeface="+mn-lt"/>
                <a:cs typeface="Times New Roman"/>
              </a:rPr>
              <a:t>that </a:t>
            </a:r>
            <a:r>
              <a:rPr sz="1667" spc="4" dirty="0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r>
              <a:rPr sz="1667" spc="6" baseline="-12195" dirty="0">
                <a:latin typeface="+mn-lt"/>
                <a:cs typeface="DejaVu Sans"/>
              </a:rPr>
              <a:t>H</a:t>
            </a:r>
            <a:r>
              <a:rPr sz="1667" spc="4" dirty="0">
                <a:latin typeface="+mn-lt"/>
                <a:cs typeface="Arial"/>
              </a:rPr>
              <a:t>(</a:t>
            </a:r>
            <a:r>
              <a:rPr sz="1667" spc="4" dirty="0">
                <a:latin typeface="+mn-lt"/>
                <a:cs typeface="DejaVu Serif"/>
              </a:rPr>
              <a:t>N </a:t>
            </a:r>
            <a:r>
              <a:rPr sz="1667" spc="73" dirty="0">
                <a:latin typeface="+mn-lt"/>
                <a:cs typeface="Arial"/>
              </a:rPr>
              <a:t>) </a:t>
            </a:r>
            <a:r>
              <a:rPr sz="1667" i="1" spc="-31" dirty="0">
                <a:latin typeface="+mn-lt"/>
                <a:cs typeface="Times New Roman"/>
              </a:rPr>
              <a:t>is</a:t>
            </a:r>
            <a:r>
              <a:rPr sz="1667" i="1" spc="23" dirty="0">
                <a:latin typeface="+mn-lt"/>
                <a:cs typeface="Times New Roman"/>
              </a:rPr>
              <a:t> </a:t>
            </a:r>
            <a:r>
              <a:rPr sz="1667" i="1" spc="-6" dirty="0">
                <a:latin typeface="+mn-lt"/>
                <a:cs typeface="Times New Roman"/>
              </a:rPr>
              <a:t>polynomial?</a:t>
            </a:r>
            <a:endParaRPr sz="1667">
              <a:latin typeface="+mn-lt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2267309"/>
            <a:ext cx="4127500" cy="689672"/>
          </a:xfrm>
          <a:prstGeom prst="rect">
            <a:avLst/>
          </a:prstGeom>
        </p:spPr>
      </p:pic>
      <p:sp>
        <p:nvSpPr>
          <p:cNvPr id="17" name="object 2"/>
          <p:cNvSpPr txBox="1">
            <a:spLocks/>
          </p:cNvSpPr>
          <p:nvPr/>
        </p:nvSpPr>
        <p:spPr>
          <a:xfrm>
            <a:off x="329035" y="698500"/>
            <a:ext cx="3619500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Back to the big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6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4450588" y="1962691"/>
            <a:ext cx="2668112" cy="2349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5621" y="1246393"/>
            <a:ext cx="4541132" cy="3010214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667" i="1" spc="272" dirty="0">
                <a:latin typeface="+mn-lt"/>
                <a:cs typeface="Times New Roman"/>
              </a:rPr>
              <a:t>De</a:t>
            </a:r>
            <a:r>
              <a:rPr lang="de-DE" sz="1667" i="1" spc="115" dirty="0">
                <a:latin typeface="+mn-lt"/>
                <a:cs typeface="Times New Roman"/>
              </a:rPr>
              <a:t>fi</a:t>
            </a:r>
            <a:r>
              <a:rPr sz="1667" i="1" spc="177" dirty="0" err="1">
                <a:latin typeface="+mn-lt"/>
                <a:cs typeface="Times New Roman"/>
              </a:rPr>
              <a:t>nition</a:t>
            </a:r>
            <a:r>
              <a:rPr sz="1667" i="1" spc="177" dirty="0">
                <a:latin typeface="+mn-lt"/>
                <a:cs typeface="Times New Roman"/>
              </a:rPr>
              <a:t>:</a:t>
            </a:r>
            <a:endParaRPr sz="1667" dirty="0">
              <a:latin typeface="+mn-lt"/>
              <a:cs typeface="Times New Roman"/>
            </a:endParaRPr>
          </a:p>
          <a:p>
            <a:pPr marL="5512" marR="2205">
              <a:lnSpc>
                <a:spcPct val="106800"/>
              </a:lnSpc>
              <a:spcBef>
                <a:spcPts val="964"/>
              </a:spcBef>
              <a:tabLst>
                <a:tab pos="158186" algn="l"/>
                <a:tab pos="375072" algn="l"/>
                <a:tab pos="713766" algn="l"/>
                <a:tab pos="956558" algn="l"/>
                <a:tab pos="1142303" algn="l"/>
                <a:tab pos="1430564" algn="l"/>
                <a:tab pos="1490091" algn="l"/>
                <a:tab pos="1867919" algn="l"/>
                <a:tab pos="2080120" algn="l"/>
                <a:tab pos="2716447" algn="l"/>
                <a:tab pos="2923412" algn="l"/>
              </a:tabLst>
            </a:pPr>
            <a:r>
              <a:rPr sz="1667" i="1" spc="-17" dirty="0">
                <a:latin typeface="+mn-lt"/>
                <a:cs typeface="Times New Roman"/>
              </a:rPr>
              <a:t>If	</a:t>
            </a:r>
            <a:r>
              <a:rPr sz="1667" i="1" spc="4" dirty="0">
                <a:latin typeface="+mn-lt"/>
                <a:cs typeface="Times New Roman"/>
              </a:rPr>
              <a:t>no	</a:t>
            </a:r>
            <a:r>
              <a:rPr sz="1667" i="1" spc="15" dirty="0">
                <a:latin typeface="+mn-lt"/>
                <a:cs typeface="Times New Roman"/>
              </a:rPr>
              <a:t>data	</a:t>
            </a:r>
            <a:r>
              <a:rPr sz="1667" i="1" spc="28" dirty="0">
                <a:latin typeface="+mn-lt"/>
                <a:cs typeface="Times New Roman"/>
              </a:rPr>
              <a:t>set	</a:t>
            </a:r>
            <a:r>
              <a:rPr sz="1667" i="1" spc="15" dirty="0">
                <a:latin typeface="+mn-lt"/>
                <a:cs typeface="Times New Roman"/>
              </a:rPr>
              <a:t>of	</a:t>
            </a:r>
            <a:r>
              <a:rPr lang="de-DE" sz="1667" i="1" spc="15" dirty="0">
                <a:latin typeface="+mn-lt"/>
                <a:cs typeface="Times New Roman"/>
              </a:rPr>
              <a:t> </a:t>
            </a:r>
            <a:r>
              <a:rPr sz="1667" i="1" spc="-2" dirty="0">
                <a:latin typeface="+mn-lt"/>
                <a:cs typeface="Times New Roman"/>
              </a:rPr>
              <a:t>size	</a:t>
            </a:r>
            <a:r>
              <a:rPr sz="1667" spc="-104" dirty="0">
                <a:latin typeface="+mn-lt"/>
                <a:cs typeface="DejaVu Serif"/>
              </a:rPr>
              <a:t>k</a:t>
            </a:r>
            <a:r>
              <a:rPr sz="1667" spc="158" dirty="0">
                <a:latin typeface="+mn-lt"/>
                <a:cs typeface="DejaVu Serif"/>
              </a:rPr>
              <a:t> </a:t>
            </a:r>
            <a:r>
              <a:rPr sz="1667" i="1" spc="72" dirty="0">
                <a:latin typeface="+mn-lt"/>
                <a:cs typeface="Times New Roman"/>
              </a:rPr>
              <a:t> </a:t>
            </a:r>
            <a:r>
              <a:rPr lang="de-DE" sz="1667" i="1" spc="72" dirty="0">
                <a:latin typeface="+mn-lt"/>
                <a:cs typeface="Times New Roman"/>
              </a:rPr>
              <a:t>c</a:t>
            </a:r>
            <a:r>
              <a:rPr sz="1667" i="1" spc="72" dirty="0">
                <a:latin typeface="+mn-lt"/>
                <a:cs typeface="Times New Roman"/>
              </a:rPr>
              <a:t>an</a:t>
            </a:r>
            <a:r>
              <a:rPr lang="de-DE" sz="1667" i="1" dirty="0">
                <a:latin typeface="+mn-lt"/>
                <a:cs typeface="Times New Roman"/>
              </a:rPr>
              <a:t> </a:t>
            </a:r>
            <a:r>
              <a:rPr sz="1667" i="1" spc="43" dirty="0">
                <a:latin typeface="+mn-lt"/>
                <a:cs typeface="Times New Roman"/>
              </a:rPr>
              <a:t>b</a:t>
            </a:r>
            <a:r>
              <a:rPr sz="1667" i="1" dirty="0">
                <a:latin typeface="+mn-lt"/>
                <a:cs typeface="Times New Roman"/>
              </a:rPr>
              <a:t>e	</a:t>
            </a:r>
            <a:r>
              <a:rPr sz="1667" i="1" spc="13" dirty="0">
                <a:latin typeface="+mn-lt"/>
                <a:cs typeface="Times New Roman"/>
              </a:rPr>
              <a:t>shattered</a:t>
            </a:r>
            <a:r>
              <a:rPr sz="1667" i="1" dirty="0">
                <a:latin typeface="+mn-lt"/>
                <a:cs typeface="Times New Roman"/>
              </a:rPr>
              <a:t>	</a:t>
            </a:r>
            <a:r>
              <a:rPr sz="1667" i="1" spc="-19" dirty="0">
                <a:latin typeface="+mn-lt"/>
                <a:cs typeface="Times New Roman"/>
              </a:rPr>
              <a:t>b</a:t>
            </a:r>
            <a:r>
              <a:rPr sz="1667" i="1" spc="15" dirty="0">
                <a:latin typeface="+mn-lt"/>
                <a:cs typeface="Times New Roman"/>
              </a:rPr>
              <a:t>y</a:t>
            </a:r>
            <a:r>
              <a:rPr sz="1667" i="1" dirty="0">
                <a:latin typeface="+mn-lt"/>
                <a:cs typeface="Times New Roman"/>
              </a:rPr>
              <a:t>	</a:t>
            </a:r>
            <a:r>
              <a:rPr sz="1667" spc="135" dirty="0">
                <a:latin typeface="+mn-lt"/>
                <a:cs typeface="DejaVu Sans"/>
              </a:rPr>
              <a:t>H</a:t>
            </a:r>
            <a:r>
              <a:rPr sz="1667" i="1" spc="28" dirty="0">
                <a:latin typeface="+mn-lt"/>
                <a:cs typeface="Times New Roman"/>
              </a:rPr>
              <a:t>,  </a:t>
            </a:r>
            <a:r>
              <a:rPr sz="1667" i="1" spc="31" dirty="0">
                <a:latin typeface="+mn-lt"/>
                <a:cs typeface="Times New Roman"/>
              </a:rPr>
              <a:t>then </a:t>
            </a:r>
            <a:r>
              <a:rPr sz="1667" spc="-104" dirty="0">
                <a:latin typeface="+mn-lt"/>
                <a:cs typeface="DejaVu Serif"/>
              </a:rPr>
              <a:t>k  </a:t>
            </a:r>
            <a:r>
              <a:rPr sz="1667" i="1" spc="-31" dirty="0">
                <a:latin typeface="+mn-lt"/>
                <a:cs typeface="Times New Roman"/>
              </a:rPr>
              <a:t>is  </a:t>
            </a:r>
            <a:r>
              <a:rPr sz="1667" i="1" spc="-23" dirty="0">
                <a:latin typeface="+mn-lt"/>
                <a:cs typeface="Times New Roman"/>
              </a:rPr>
              <a:t>a</a:t>
            </a:r>
            <a:r>
              <a:rPr sz="1667" i="1" spc="-139" dirty="0">
                <a:latin typeface="+mn-lt"/>
                <a:cs typeface="Times New Roman"/>
              </a:rPr>
              <a:t> </a:t>
            </a:r>
            <a:r>
              <a:rPr sz="1667" i="1" spc="-2" dirty="0">
                <a:latin typeface="+mn-lt"/>
                <a:cs typeface="Times New Roman"/>
              </a:rPr>
              <a:t>break</a:t>
            </a:r>
            <a:r>
              <a:rPr sz="1667" i="1" spc="99" dirty="0">
                <a:latin typeface="+mn-lt"/>
                <a:cs typeface="Times New Roman"/>
              </a:rPr>
              <a:t> </a:t>
            </a:r>
            <a:r>
              <a:rPr sz="1667" i="1" spc="28" dirty="0">
                <a:latin typeface="+mn-lt"/>
                <a:cs typeface="Times New Roman"/>
              </a:rPr>
              <a:t>point	</a:t>
            </a:r>
            <a:r>
              <a:rPr sz="1667" i="1" spc="-22" dirty="0">
                <a:latin typeface="+mn-lt"/>
                <a:cs typeface="Times New Roman"/>
              </a:rPr>
              <a:t>for</a:t>
            </a:r>
            <a:r>
              <a:rPr sz="1667" i="1" spc="96" dirty="0">
                <a:latin typeface="+mn-lt"/>
                <a:cs typeface="Times New Roman"/>
              </a:rPr>
              <a:t> </a:t>
            </a:r>
            <a:r>
              <a:rPr sz="1667" spc="127" dirty="0">
                <a:latin typeface="+mn-lt"/>
                <a:cs typeface="DejaVu Sans"/>
              </a:rPr>
              <a:t>H</a:t>
            </a:r>
            <a:endParaRPr sz="1667" dirty="0">
              <a:latin typeface="+mn-lt"/>
              <a:cs typeface="DejaVu Sans"/>
            </a:endParaRPr>
          </a:p>
          <a:p>
            <a:pPr>
              <a:lnSpc>
                <a:spcPct val="100000"/>
              </a:lnSpc>
            </a:pPr>
            <a:endParaRPr sz="1667" dirty="0">
              <a:latin typeface="+mn-lt"/>
              <a:cs typeface="Times New Roman"/>
            </a:endParaRPr>
          </a:p>
          <a:p>
            <a:pPr marR="1929" algn="ctr">
              <a:tabLst>
                <a:tab pos="556684" algn="l"/>
                <a:tab pos="779631" algn="l"/>
              </a:tabLst>
            </a:pPr>
            <a:r>
              <a:rPr sz="1667" spc="23" dirty="0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r>
              <a:rPr sz="1667" spc="35" baseline="-12195" dirty="0">
                <a:latin typeface="+mn-lt"/>
                <a:cs typeface="DejaVu Sans"/>
              </a:rPr>
              <a:t>H</a:t>
            </a:r>
            <a:r>
              <a:rPr sz="1667" spc="23" dirty="0">
                <a:latin typeface="+mn-lt"/>
                <a:cs typeface="Arial"/>
              </a:rPr>
              <a:t>(</a:t>
            </a:r>
            <a:r>
              <a:rPr sz="1667" spc="23" dirty="0">
                <a:latin typeface="+mn-lt"/>
                <a:cs typeface="DejaVu Serif"/>
              </a:rPr>
              <a:t>k</a:t>
            </a:r>
            <a:r>
              <a:rPr sz="1667" spc="23" dirty="0">
                <a:latin typeface="+mn-lt"/>
                <a:cs typeface="Arial"/>
              </a:rPr>
              <a:t>)	</a:t>
            </a:r>
            <a:r>
              <a:rPr sz="1667" spc="-69" dirty="0">
                <a:latin typeface="+mn-lt"/>
                <a:cs typeface="DejaVu Serif"/>
              </a:rPr>
              <a:t>&lt;</a:t>
            </a:r>
            <a:r>
              <a:rPr lang="de-DE" sz="1667" spc="-69" dirty="0">
                <a:latin typeface="+mn-lt"/>
                <a:cs typeface="DejaVu Serif"/>
              </a:rPr>
              <a:t>  </a:t>
            </a:r>
            <a:r>
              <a:rPr sz="1667" spc="-69" dirty="0">
                <a:latin typeface="+mn-lt"/>
                <a:cs typeface="Arial"/>
              </a:rPr>
              <a:t>2</a:t>
            </a:r>
            <a:r>
              <a:rPr sz="1667" spc="-104" baseline="29810" dirty="0">
                <a:latin typeface="+mn-lt"/>
                <a:cs typeface="DejaVu Serif"/>
              </a:rPr>
              <a:t>k</a:t>
            </a:r>
            <a:endParaRPr sz="1667" baseline="29810" dirty="0">
              <a:latin typeface="+mn-lt"/>
              <a:cs typeface="DejaVu Serif"/>
            </a:endParaRPr>
          </a:p>
          <a:p>
            <a:pPr>
              <a:spcBef>
                <a:spcPts val="9"/>
              </a:spcBef>
            </a:pPr>
            <a:endParaRPr sz="1667" dirty="0">
              <a:latin typeface="+mn-lt"/>
              <a:cs typeface="Times New Roman"/>
            </a:endParaRPr>
          </a:p>
          <a:p>
            <a:pPr marL="5512"/>
            <a:r>
              <a:rPr sz="1667" i="1" spc="-61" dirty="0">
                <a:latin typeface="+mn-lt"/>
                <a:cs typeface="Times New Roman"/>
              </a:rPr>
              <a:t>For </a:t>
            </a:r>
            <a:r>
              <a:rPr sz="1667" i="1" spc="-4" dirty="0">
                <a:latin typeface="+mn-lt"/>
                <a:cs typeface="Times New Roman"/>
              </a:rPr>
              <a:t>2D </a:t>
            </a:r>
            <a:r>
              <a:rPr sz="1667" i="1" spc="31" dirty="0">
                <a:latin typeface="+mn-lt"/>
                <a:cs typeface="Times New Roman"/>
              </a:rPr>
              <a:t>per</a:t>
            </a:r>
            <a:r>
              <a:rPr lang="de-DE" sz="1667" i="1" spc="31" dirty="0">
                <a:latin typeface="+mn-lt"/>
                <a:cs typeface="Times New Roman"/>
              </a:rPr>
              <a:t>c</a:t>
            </a:r>
            <a:r>
              <a:rPr sz="1667" i="1" spc="22" dirty="0" err="1">
                <a:latin typeface="+mn-lt"/>
                <a:cs typeface="Times New Roman"/>
              </a:rPr>
              <a:t>eptrons</a:t>
            </a:r>
            <a:r>
              <a:rPr sz="1667" i="1" spc="22" dirty="0">
                <a:latin typeface="+mn-lt"/>
                <a:cs typeface="Times New Roman"/>
              </a:rPr>
              <a:t>, </a:t>
            </a:r>
            <a:r>
              <a:rPr sz="1667" spc="-104" dirty="0">
                <a:latin typeface="+mn-lt"/>
                <a:cs typeface="DejaVu Serif"/>
              </a:rPr>
              <a:t>k </a:t>
            </a:r>
            <a:r>
              <a:rPr sz="1667" spc="256" dirty="0">
                <a:latin typeface="+mn-lt"/>
                <a:cs typeface="Arial"/>
              </a:rPr>
              <a:t>=</a:t>
            </a:r>
            <a:r>
              <a:rPr sz="1667" spc="176" dirty="0">
                <a:latin typeface="+mn-lt"/>
                <a:cs typeface="Arial"/>
              </a:rPr>
              <a:t> </a:t>
            </a:r>
            <a:r>
              <a:rPr sz="1667" spc="-67" dirty="0">
                <a:latin typeface="+mn-lt"/>
                <a:cs typeface="Arial"/>
              </a:rPr>
              <a:t>4</a:t>
            </a:r>
            <a:endParaRPr sz="1667" dirty="0">
              <a:latin typeface="+mn-lt"/>
              <a:cs typeface="Arial"/>
            </a:endParaRPr>
          </a:p>
          <a:p>
            <a:pPr>
              <a:spcBef>
                <a:spcPts val="23"/>
              </a:spcBef>
            </a:pPr>
            <a:endParaRPr sz="1667" dirty="0">
              <a:latin typeface="+mn-lt"/>
              <a:cs typeface="Times New Roman"/>
            </a:endParaRPr>
          </a:p>
          <a:p>
            <a:pPr marL="5512"/>
            <a:r>
              <a:rPr sz="1667" i="1" spc="58" dirty="0">
                <a:latin typeface="+mn-lt"/>
                <a:cs typeface="Times New Roman"/>
              </a:rPr>
              <a:t>A </a:t>
            </a:r>
            <a:r>
              <a:rPr sz="1667" i="1" spc="-17" dirty="0">
                <a:latin typeface="+mn-lt"/>
                <a:cs typeface="Times New Roman"/>
              </a:rPr>
              <a:t>bigger </a:t>
            </a:r>
            <a:r>
              <a:rPr sz="1667" i="1" spc="15" dirty="0">
                <a:latin typeface="+mn-lt"/>
                <a:cs typeface="Times New Roman"/>
              </a:rPr>
              <a:t>data </a:t>
            </a:r>
            <a:r>
              <a:rPr sz="1667" i="1" spc="28" dirty="0">
                <a:latin typeface="+mn-lt"/>
                <a:cs typeface="Times New Roman"/>
              </a:rPr>
              <a:t>set </a:t>
            </a:r>
            <a:r>
              <a:rPr lang="de-DE" sz="1667" i="1" spc="28" dirty="0">
                <a:latin typeface="+mn-lt"/>
                <a:cs typeface="Times New Roman"/>
              </a:rPr>
              <a:t>c</a:t>
            </a:r>
            <a:r>
              <a:rPr sz="1667" i="1" spc="56" dirty="0" err="1">
                <a:latin typeface="+mn-lt"/>
                <a:cs typeface="Times New Roman"/>
              </a:rPr>
              <a:t>annot</a:t>
            </a:r>
            <a:r>
              <a:rPr sz="1667" i="1" spc="56" dirty="0">
                <a:latin typeface="+mn-lt"/>
                <a:cs typeface="Times New Roman"/>
              </a:rPr>
              <a:t> </a:t>
            </a:r>
            <a:r>
              <a:rPr sz="1667" i="1" spc="22" dirty="0">
                <a:latin typeface="+mn-lt"/>
                <a:cs typeface="Times New Roman"/>
              </a:rPr>
              <a:t>be </a:t>
            </a:r>
            <a:r>
              <a:rPr sz="1667" i="1" spc="13" dirty="0">
                <a:latin typeface="+mn-lt"/>
                <a:cs typeface="Times New Roman"/>
              </a:rPr>
              <a:t>shattered</a:t>
            </a:r>
            <a:r>
              <a:rPr sz="1667" i="1" spc="230" dirty="0">
                <a:latin typeface="+mn-lt"/>
                <a:cs typeface="Times New Roman"/>
              </a:rPr>
              <a:t> </a:t>
            </a:r>
            <a:r>
              <a:rPr sz="1667" i="1" dirty="0">
                <a:latin typeface="+mn-lt"/>
                <a:cs typeface="Times New Roman"/>
              </a:rPr>
              <a:t>either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3" name="object 13"/>
          <p:cNvSpPr/>
          <p:nvPr/>
        </p:nvSpPr>
        <p:spPr>
          <a:xfrm>
            <a:off x="5604385" y="2752057"/>
            <a:ext cx="127331" cy="127331"/>
          </a:xfrm>
          <a:custGeom>
            <a:avLst/>
            <a:gdLst/>
            <a:ahLst/>
            <a:cxnLst/>
            <a:rect l="l" t="t" r="r" b="b"/>
            <a:pathLst>
              <a:path w="244475" h="244475">
                <a:moveTo>
                  <a:pt x="244208" y="122097"/>
                </a:moveTo>
                <a:lnTo>
                  <a:pt x="234613" y="169622"/>
                </a:lnTo>
                <a:lnTo>
                  <a:pt x="208448" y="208437"/>
                </a:lnTo>
                <a:lnTo>
                  <a:pt x="169638" y="234610"/>
                </a:lnTo>
                <a:lnTo>
                  <a:pt x="122110" y="244208"/>
                </a:lnTo>
                <a:lnTo>
                  <a:pt x="74580" y="234610"/>
                </a:lnTo>
                <a:lnTo>
                  <a:pt x="35766" y="208437"/>
                </a:lnTo>
                <a:lnTo>
                  <a:pt x="9596" y="169622"/>
                </a:lnTo>
                <a:lnTo>
                  <a:pt x="0" y="122097"/>
                </a:lnTo>
                <a:lnTo>
                  <a:pt x="9596" y="74564"/>
                </a:lnTo>
                <a:lnTo>
                  <a:pt x="35766" y="35755"/>
                </a:lnTo>
                <a:lnTo>
                  <a:pt x="74580" y="9592"/>
                </a:lnTo>
                <a:lnTo>
                  <a:pt x="122110" y="0"/>
                </a:lnTo>
                <a:lnTo>
                  <a:pt x="169638" y="9592"/>
                </a:lnTo>
                <a:lnTo>
                  <a:pt x="208448" y="35755"/>
                </a:lnTo>
                <a:lnTo>
                  <a:pt x="234613" y="74564"/>
                </a:lnTo>
                <a:lnTo>
                  <a:pt x="244208" y="122097"/>
                </a:lnTo>
              </a:path>
            </a:pathLst>
          </a:custGeom>
          <a:ln w="5426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657"/>
          </a:p>
        </p:txBody>
      </p:sp>
      <p:sp>
        <p:nvSpPr>
          <p:cNvPr id="34" name="object 14"/>
          <p:cNvSpPr/>
          <p:nvPr/>
        </p:nvSpPr>
        <p:spPr>
          <a:xfrm>
            <a:off x="5720980" y="3765458"/>
            <a:ext cx="127331" cy="127331"/>
          </a:xfrm>
          <a:custGeom>
            <a:avLst/>
            <a:gdLst/>
            <a:ahLst/>
            <a:cxnLst/>
            <a:rect l="l" t="t" r="r" b="b"/>
            <a:pathLst>
              <a:path w="244475" h="244475">
                <a:moveTo>
                  <a:pt x="244195" y="122097"/>
                </a:moveTo>
                <a:lnTo>
                  <a:pt x="234602" y="169622"/>
                </a:lnTo>
                <a:lnTo>
                  <a:pt x="208440" y="208437"/>
                </a:lnTo>
                <a:lnTo>
                  <a:pt x="169630" y="234610"/>
                </a:lnTo>
                <a:lnTo>
                  <a:pt x="122097" y="244208"/>
                </a:lnTo>
                <a:lnTo>
                  <a:pt x="74575" y="234610"/>
                </a:lnTo>
                <a:lnTo>
                  <a:pt x="35764" y="208437"/>
                </a:lnTo>
                <a:lnTo>
                  <a:pt x="9596" y="169622"/>
                </a:lnTo>
                <a:lnTo>
                  <a:pt x="0" y="122097"/>
                </a:lnTo>
                <a:lnTo>
                  <a:pt x="9596" y="74570"/>
                </a:lnTo>
                <a:lnTo>
                  <a:pt x="35764" y="35760"/>
                </a:lnTo>
                <a:lnTo>
                  <a:pt x="74575" y="9594"/>
                </a:lnTo>
                <a:lnTo>
                  <a:pt x="122097" y="0"/>
                </a:lnTo>
                <a:lnTo>
                  <a:pt x="169630" y="9594"/>
                </a:lnTo>
                <a:lnTo>
                  <a:pt x="208440" y="35760"/>
                </a:lnTo>
                <a:lnTo>
                  <a:pt x="234602" y="74570"/>
                </a:lnTo>
                <a:lnTo>
                  <a:pt x="244195" y="122097"/>
                </a:lnTo>
              </a:path>
            </a:pathLst>
          </a:custGeom>
          <a:ln w="5426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657"/>
          </a:p>
        </p:txBody>
      </p:sp>
      <p:sp>
        <p:nvSpPr>
          <p:cNvPr id="35" name="object 15"/>
          <p:cNvSpPr/>
          <p:nvPr/>
        </p:nvSpPr>
        <p:spPr>
          <a:xfrm>
            <a:off x="5029676" y="3681842"/>
            <a:ext cx="109803" cy="109803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0" y="0"/>
                </a:moveTo>
                <a:lnTo>
                  <a:pt x="210286" y="210286"/>
                </a:lnTo>
              </a:path>
            </a:pathLst>
          </a:custGeom>
          <a:ln w="5426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657"/>
          </a:p>
        </p:txBody>
      </p:sp>
      <p:sp>
        <p:nvSpPr>
          <p:cNvPr id="36" name="object 16"/>
          <p:cNvSpPr/>
          <p:nvPr/>
        </p:nvSpPr>
        <p:spPr>
          <a:xfrm>
            <a:off x="5029676" y="3681842"/>
            <a:ext cx="109803" cy="109803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286" y="0"/>
                </a:moveTo>
                <a:lnTo>
                  <a:pt x="0" y="210286"/>
                </a:lnTo>
              </a:path>
            </a:pathLst>
          </a:custGeom>
          <a:ln w="5426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657"/>
          </a:p>
        </p:txBody>
      </p:sp>
      <p:sp>
        <p:nvSpPr>
          <p:cNvPr id="37" name="object 17"/>
          <p:cNvSpPr/>
          <p:nvPr/>
        </p:nvSpPr>
        <p:spPr>
          <a:xfrm>
            <a:off x="6196766" y="3221362"/>
            <a:ext cx="109803" cy="109803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0" y="0"/>
                </a:moveTo>
                <a:lnTo>
                  <a:pt x="210299" y="210286"/>
                </a:lnTo>
              </a:path>
            </a:pathLst>
          </a:custGeom>
          <a:ln w="5426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657"/>
          </a:p>
        </p:txBody>
      </p:sp>
      <p:sp>
        <p:nvSpPr>
          <p:cNvPr id="38" name="object 18"/>
          <p:cNvSpPr/>
          <p:nvPr/>
        </p:nvSpPr>
        <p:spPr>
          <a:xfrm>
            <a:off x="6196766" y="3221362"/>
            <a:ext cx="109803" cy="109803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299" y="0"/>
                </a:moveTo>
                <a:lnTo>
                  <a:pt x="0" y="210286"/>
                </a:lnTo>
              </a:path>
            </a:pathLst>
          </a:custGeom>
          <a:ln w="5426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657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329035" y="698500"/>
            <a:ext cx="3619500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Breakpoint of H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5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9050" y="1302358"/>
            <a:ext cx="1736990" cy="26556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6615">
              <a:spcBef>
                <a:spcPts val="70"/>
              </a:spcBef>
            </a:pPr>
            <a:r>
              <a:rPr sz="1667" i="1" spc="104" dirty="0">
                <a:solidFill>
                  <a:srgbClr val="1919CC"/>
                </a:solidFill>
                <a:latin typeface="+mn-lt"/>
                <a:cs typeface="Times New Roman"/>
              </a:rPr>
              <a:t>Formalization: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385" y="1847926"/>
            <a:ext cx="1784615" cy="264894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164366" indent="-157751">
              <a:spcBef>
                <a:spcPts val="65"/>
              </a:spcBef>
              <a:buFont typeface="DejaVu Sans"/>
              <a:buChar char="•"/>
              <a:tabLst>
                <a:tab pos="164697" algn="l"/>
                <a:tab pos="680944" algn="l"/>
              </a:tabLst>
            </a:pPr>
            <a:r>
              <a:rPr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Input:</a:t>
            </a:r>
            <a:r>
              <a:rPr lang="de-DE"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sz="1667" b="1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01573" y="1848644"/>
            <a:ext cx="2824427" cy="263892"/>
          </a:xfrm>
          <a:prstGeom prst="rect">
            <a:avLst/>
          </a:prstGeom>
        </p:spPr>
        <p:txBody>
          <a:bodyPr vert="horz" wrap="square" lIns="0" tIns="7276" rIns="0" bIns="0" rtlCol="0">
            <a:spAutoFit/>
          </a:bodyPr>
          <a:lstStyle/>
          <a:p>
            <a:pPr marL="6615">
              <a:spcBef>
                <a:spcPts val="57"/>
              </a:spcBef>
            </a:pPr>
            <a:r>
              <a:rPr lang="de-DE" sz="1667" i="1" spc="32" dirty="0">
                <a:solidFill>
                  <a:srgbClr val="197F1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sz="1667" i="1" spc="32" dirty="0">
                <a:solidFill>
                  <a:srgbClr val="197F1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1667" i="1" spc="32" dirty="0">
                <a:solidFill>
                  <a:srgbClr val="197F1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667" i="1" spc="-5" dirty="0" err="1">
                <a:solidFill>
                  <a:srgbClr val="197F1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ustomer</a:t>
            </a:r>
            <a:r>
              <a:rPr sz="1667" i="1" spc="-5" dirty="0">
                <a:solidFill>
                  <a:srgbClr val="197F1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i="1" spc="-37" dirty="0" err="1">
                <a:solidFill>
                  <a:srgbClr val="197F1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</a:t>
            </a:r>
            <a:r>
              <a:rPr lang="de-DE" sz="1667" i="1" spc="-2" dirty="0">
                <a:solidFill>
                  <a:srgbClr val="197F1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667" i="1" spc="-23" dirty="0" err="1">
                <a:solidFill>
                  <a:srgbClr val="197F1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ation</a:t>
            </a:r>
            <a:r>
              <a:rPr sz="1667" i="1" spc="-23" dirty="0">
                <a:solidFill>
                  <a:srgbClr val="197F1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sz="166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385" y="2280519"/>
            <a:ext cx="6928115" cy="2245243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164366" indent="-157751">
              <a:spcBef>
                <a:spcPts val="65"/>
              </a:spcBef>
              <a:buFont typeface="DejaVu Sans"/>
              <a:buChar char="•"/>
              <a:tabLst>
                <a:tab pos="164697" algn="l"/>
                <a:tab pos="827120" algn="l"/>
                <a:tab pos="1382723" algn="l"/>
              </a:tabLst>
            </a:pPr>
            <a:r>
              <a:rPr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  <a:r>
              <a:rPr sz="153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de-DE" sz="1533" i="1" spc="-28" dirty="0">
                <a:latin typeface="+mj-lt"/>
                <a:cs typeface="Times New Roman"/>
              </a:rPr>
              <a:t>  </a:t>
            </a:r>
            <a:r>
              <a:rPr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1533" i="1" spc="76" dirty="0">
                <a:latin typeface="+mj-lt"/>
                <a:cs typeface="Times New Roman"/>
              </a:rPr>
              <a:t>	</a:t>
            </a:r>
            <a:r>
              <a:rPr sz="1667" i="1" spc="-7" dirty="0">
                <a:solidFill>
                  <a:srgbClr val="197F19"/>
                </a:solidFill>
                <a:latin typeface="+mj-lt"/>
                <a:cs typeface="Times New Roman"/>
              </a:rPr>
              <a:t>(good/bad </a:t>
            </a:r>
            <a:r>
              <a:rPr lang="de-DE" sz="1667" i="1" spc="-7" dirty="0">
                <a:solidFill>
                  <a:srgbClr val="197F19"/>
                </a:solidFill>
                <a:latin typeface="+mj-lt"/>
                <a:cs typeface="Times New Roman"/>
              </a:rPr>
              <a:t>c</a:t>
            </a:r>
            <a:r>
              <a:rPr sz="1667" i="1" spc="-18" dirty="0" err="1">
                <a:solidFill>
                  <a:srgbClr val="197F19"/>
                </a:solidFill>
                <a:latin typeface="+mj-lt"/>
                <a:cs typeface="Times New Roman"/>
              </a:rPr>
              <a:t>ustomer</a:t>
            </a:r>
            <a:r>
              <a:rPr sz="1667" i="1" spc="-18" dirty="0">
                <a:solidFill>
                  <a:srgbClr val="197F19"/>
                </a:solidFill>
                <a:latin typeface="+mj-lt"/>
                <a:cs typeface="Times New Roman"/>
              </a:rPr>
              <a:t>?</a:t>
            </a:r>
            <a:r>
              <a:rPr sz="1667" i="1" spc="-104" dirty="0">
                <a:solidFill>
                  <a:srgbClr val="197F19"/>
                </a:solidFill>
                <a:latin typeface="+mj-lt"/>
                <a:cs typeface="Times New Roman"/>
              </a:rPr>
              <a:t> </a:t>
            </a:r>
            <a:r>
              <a:rPr sz="1667" i="1" spc="32" dirty="0">
                <a:solidFill>
                  <a:srgbClr val="197F19"/>
                </a:solidFill>
                <a:latin typeface="+mj-lt"/>
                <a:cs typeface="Times New Roman"/>
              </a:rPr>
              <a:t>)</a:t>
            </a:r>
            <a:endParaRPr sz="1667" dirty="0">
              <a:latin typeface="+mj-lt"/>
              <a:cs typeface="Times New Roman"/>
            </a:endParaRPr>
          </a:p>
          <a:p>
            <a:pPr>
              <a:spcBef>
                <a:spcPts val="5"/>
              </a:spcBef>
              <a:buFont typeface="DejaVu Sans"/>
              <a:buChar char="•"/>
            </a:pPr>
            <a:endParaRPr sz="1533" dirty="0">
              <a:latin typeface="+mj-lt"/>
              <a:cs typeface="Times New Roman"/>
            </a:endParaRPr>
          </a:p>
          <a:p>
            <a:pPr marL="164366" indent="-157751">
              <a:buFont typeface="DejaVu Sans"/>
              <a:buChar char="•"/>
              <a:tabLst>
                <a:tab pos="164697" algn="l"/>
                <a:tab pos="1434977" algn="l"/>
                <a:tab pos="1607280" algn="l"/>
                <a:tab pos="2791573" algn="l"/>
              </a:tabLst>
            </a:pPr>
            <a:r>
              <a:rPr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Target fun</a:t>
            </a:r>
            <a:r>
              <a:rPr lang="de-DE"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667" spc="-32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tion</a:t>
            </a:r>
            <a:r>
              <a:rPr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de-DE"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i="1" spc="331" dirty="0">
                <a:latin typeface="+mj-lt"/>
                <a:cs typeface="Times New Roman"/>
              </a:rPr>
              <a:t>f</a:t>
            </a:r>
            <a:r>
              <a:rPr sz="1667" spc="2" dirty="0">
                <a:latin typeface="+mj-lt"/>
                <a:cs typeface="Arial"/>
              </a:rPr>
              <a:t>: </a:t>
            </a:r>
            <a:r>
              <a:rPr sz="1667" spc="52" dirty="0">
                <a:latin typeface="+mj-lt"/>
                <a:cs typeface="DejaVu Sans"/>
              </a:rPr>
              <a:t>X</a:t>
            </a:r>
            <a:r>
              <a:rPr sz="1667" spc="169" dirty="0">
                <a:latin typeface="+mj-lt"/>
                <a:cs typeface="DejaVu Sans"/>
              </a:rPr>
              <a:t> </a:t>
            </a:r>
            <a:r>
              <a:rPr sz="1667" spc="261" dirty="0">
                <a:latin typeface="+mj-lt"/>
                <a:cs typeface="DejaVu Sans"/>
              </a:rPr>
              <a:t>→</a:t>
            </a:r>
            <a:r>
              <a:rPr sz="1667" spc="-57" dirty="0">
                <a:latin typeface="+mj-lt"/>
                <a:cs typeface="DejaVu Sans"/>
              </a:rPr>
              <a:t> </a:t>
            </a:r>
            <a:r>
              <a:rPr sz="1667" spc="97" dirty="0">
                <a:latin typeface="+mj-lt"/>
                <a:cs typeface="DejaVu Sans"/>
              </a:rPr>
              <a:t>Y	</a:t>
            </a:r>
            <a:r>
              <a:rPr sz="1667" i="1" spc="-59" dirty="0">
                <a:solidFill>
                  <a:srgbClr val="197F19"/>
                </a:solidFill>
                <a:latin typeface="+mj-lt"/>
                <a:cs typeface="Times New Roman"/>
              </a:rPr>
              <a:t>(ideal  </a:t>
            </a:r>
            <a:r>
              <a:rPr lang="de-DE" sz="1667" i="1" spc="-59" dirty="0">
                <a:solidFill>
                  <a:srgbClr val="197F19"/>
                </a:solidFill>
                <a:latin typeface="+mj-lt"/>
                <a:cs typeface="Times New Roman"/>
              </a:rPr>
              <a:t>c</a:t>
            </a:r>
            <a:r>
              <a:rPr sz="1667" i="1" spc="-2" dirty="0" err="1">
                <a:solidFill>
                  <a:srgbClr val="197F19"/>
                </a:solidFill>
                <a:latin typeface="+mj-lt"/>
                <a:cs typeface="Times New Roman"/>
              </a:rPr>
              <a:t>redit</a:t>
            </a:r>
            <a:r>
              <a:rPr sz="1667" i="1" spc="-2" dirty="0">
                <a:solidFill>
                  <a:srgbClr val="197F19"/>
                </a:solidFill>
                <a:latin typeface="+mj-lt"/>
                <a:cs typeface="Times New Roman"/>
              </a:rPr>
              <a:t> </a:t>
            </a:r>
            <a:r>
              <a:rPr sz="1667" i="1" spc="-83" dirty="0">
                <a:solidFill>
                  <a:srgbClr val="197F19"/>
                </a:solidFill>
                <a:latin typeface="+mj-lt"/>
                <a:cs typeface="Times New Roman"/>
              </a:rPr>
              <a:t>approval</a:t>
            </a:r>
            <a:r>
              <a:rPr sz="1667" i="1" spc="32" dirty="0">
                <a:solidFill>
                  <a:srgbClr val="197F19"/>
                </a:solidFill>
                <a:latin typeface="+mj-lt"/>
                <a:cs typeface="Times New Roman"/>
              </a:rPr>
              <a:t> </a:t>
            </a:r>
            <a:r>
              <a:rPr sz="1667" i="1" spc="-55" dirty="0">
                <a:solidFill>
                  <a:srgbClr val="197F19"/>
                </a:solidFill>
                <a:latin typeface="+mj-lt"/>
                <a:cs typeface="Times New Roman"/>
              </a:rPr>
              <a:t>formula)</a:t>
            </a:r>
            <a:endParaRPr sz="1667" dirty="0">
              <a:latin typeface="+mj-lt"/>
              <a:cs typeface="Times New Roman"/>
            </a:endParaRPr>
          </a:p>
          <a:p>
            <a:pPr>
              <a:spcBef>
                <a:spcPts val="11"/>
              </a:spcBef>
              <a:buFont typeface="DejaVu Sans"/>
              <a:buChar char="•"/>
            </a:pPr>
            <a:endParaRPr sz="1667" dirty="0">
              <a:latin typeface="+mj-lt"/>
              <a:cs typeface="Times New Roman"/>
            </a:endParaRPr>
          </a:p>
          <a:p>
            <a:pPr marL="164366" indent="-157751">
              <a:buFont typeface="DejaVu Sans"/>
              <a:buChar char="•"/>
              <a:tabLst>
                <a:tab pos="164697" algn="l"/>
                <a:tab pos="655810" algn="l"/>
                <a:tab pos="3577354" algn="l"/>
              </a:tabLst>
            </a:pPr>
            <a:r>
              <a:rPr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Data:</a:t>
            </a:r>
            <a:r>
              <a:rPr sz="1667" spc="32" dirty="0">
                <a:latin typeface="+mj-lt"/>
                <a:cs typeface="Arial"/>
              </a:rPr>
              <a:t>(</a:t>
            </a:r>
            <a:r>
              <a:rPr sz="1667" b="1" spc="32" dirty="0">
                <a:latin typeface="+mj-lt"/>
                <a:cs typeface="Verdana"/>
              </a:rPr>
              <a:t>x</a:t>
            </a:r>
            <a:r>
              <a:rPr sz="1667" spc="47" baseline="-12195" dirty="0">
                <a:latin typeface="+mj-lt"/>
                <a:cs typeface="Arial"/>
              </a:rPr>
              <a:t>1</a:t>
            </a:r>
            <a:r>
              <a:rPr sz="1667" i="1" spc="32" dirty="0">
                <a:latin typeface="+mj-lt"/>
                <a:cs typeface="Times New Roman"/>
              </a:rPr>
              <a:t>,</a:t>
            </a:r>
            <a:r>
              <a:rPr sz="1667" i="1" spc="-119" dirty="0">
                <a:latin typeface="+mj-lt"/>
                <a:cs typeface="Times New Roman"/>
              </a:rPr>
              <a:t> </a:t>
            </a:r>
            <a:r>
              <a:rPr sz="1667" i="1" spc="42" dirty="0">
                <a:latin typeface="+mj-lt"/>
                <a:cs typeface="Times New Roman"/>
              </a:rPr>
              <a:t>y</a:t>
            </a:r>
            <a:r>
              <a:rPr sz="1667" spc="62" baseline="-12195" dirty="0">
                <a:latin typeface="+mj-lt"/>
                <a:cs typeface="Arial"/>
              </a:rPr>
              <a:t>1</a:t>
            </a:r>
            <a:r>
              <a:rPr sz="1667" spc="42" dirty="0">
                <a:latin typeface="+mj-lt"/>
                <a:cs typeface="Arial"/>
              </a:rPr>
              <a:t>)</a:t>
            </a:r>
            <a:r>
              <a:rPr sz="1667" i="1" spc="42" dirty="0">
                <a:latin typeface="+mj-lt"/>
                <a:cs typeface="Times New Roman"/>
              </a:rPr>
              <a:t>,</a:t>
            </a:r>
            <a:r>
              <a:rPr sz="1667" i="1" spc="-119" dirty="0">
                <a:latin typeface="+mj-lt"/>
                <a:cs typeface="Times New Roman"/>
              </a:rPr>
              <a:t> </a:t>
            </a:r>
            <a:r>
              <a:rPr sz="1667" spc="32" dirty="0">
                <a:latin typeface="+mj-lt"/>
                <a:cs typeface="Arial"/>
              </a:rPr>
              <a:t>(</a:t>
            </a:r>
            <a:r>
              <a:rPr sz="1667" b="1" spc="32" dirty="0">
                <a:latin typeface="+mj-lt"/>
                <a:cs typeface="Verdana"/>
              </a:rPr>
              <a:t>x</a:t>
            </a:r>
            <a:r>
              <a:rPr sz="1667" spc="47" baseline="-12195" dirty="0">
                <a:latin typeface="+mj-lt"/>
                <a:cs typeface="Arial"/>
              </a:rPr>
              <a:t>2</a:t>
            </a:r>
            <a:r>
              <a:rPr sz="1667" i="1" spc="32" dirty="0">
                <a:latin typeface="+mj-lt"/>
                <a:cs typeface="Times New Roman"/>
              </a:rPr>
              <a:t>,</a:t>
            </a:r>
            <a:r>
              <a:rPr sz="1667" i="1" spc="-125" dirty="0">
                <a:latin typeface="+mj-lt"/>
                <a:cs typeface="Times New Roman"/>
              </a:rPr>
              <a:t> </a:t>
            </a:r>
            <a:r>
              <a:rPr sz="1667" i="1" spc="44" dirty="0">
                <a:latin typeface="+mj-lt"/>
                <a:cs typeface="Times New Roman"/>
              </a:rPr>
              <a:t>y</a:t>
            </a:r>
            <a:r>
              <a:rPr sz="1667" spc="66" baseline="-12195" dirty="0">
                <a:latin typeface="+mj-lt"/>
                <a:cs typeface="Arial"/>
              </a:rPr>
              <a:t>2</a:t>
            </a:r>
            <a:r>
              <a:rPr sz="1667" spc="44" dirty="0">
                <a:latin typeface="+mj-lt"/>
                <a:cs typeface="Arial"/>
              </a:rPr>
              <a:t>)</a:t>
            </a:r>
            <a:r>
              <a:rPr sz="1667" i="1" spc="44" dirty="0">
                <a:latin typeface="+mj-lt"/>
                <a:cs typeface="Times New Roman"/>
              </a:rPr>
              <a:t>,</a:t>
            </a:r>
            <a:r>
              <a:rPr sz="1667" i="1" spc="-119" dirty="0">
                <a:latin typeface="+mj-lt"/>
                <a:cs typeface="Times New Roman"/>
              </a:rPr>
              <a:t> </a:t>
            </a:r>
            <a:r>
              <a:rPr sz="1667" spc="-59" dirty="0">
                <a:latin typeface="+mj-lt"/>
                <a:cs typeface="DejaVu Sans"/>
              </a:rPr>
              <a:t>·</a:t>
            </a:r>
            <a:r>
              <a:rPr sz="1667" spc="-229" dirty="0">
                <a:latin typeface="+mj-lt"/>
                <a:cs typeface="DejaVu Sans"/>
              </a:rPr>
              <a:t> </a:t>
            </a:r>
            <a:r>
              <a:rPr sz="1667" spc="-59" dirty="0">
                <a:latin typeface="+mj-lt"/>
                <a:cs typeface="DejaVu Sans"/>
              </a:rPr>
              <a:t>·</a:t>
            </a:r>
            <a:r>
              <a:rPr sz="1667" spc="-229" dirty="0">
                <a:latin typeface="+mj-lt"/>
                <a:cs typeface="DejaVu Sans"/>
              </a:rPr>
              <a:t> </a:t>
            </a:r>
            <a:r>
              <a:rPr sz="1667" spc="-59" dirty="0">
                <a:latin typeface="+mj-lt"/>
                <a:cs typeface="DejaVu Sans"/>
              </a:rPr>
              <a:t>·</a:t>
            </a:r>
            <a:r>
              <a:rPr sz="1667" spc="34" dirty="0">
                <a:latin typeface="+mj-lt"/>
                <a:cs typeface="DejaVu Sans"/>
              </a:rPr>
              <a:t> </a:t>
            </a:r>
            <a:r>
              <a:rPr sz="1667" i="1" spc="44" dirty="0">
                <a:latin typeface="+mj-lt"/>
                <a:cs typeface="Times New Roman"/>
              </a:rPr>
              <a:t>,</a:t>
            </a:r>
            <a:r>
              <a:rPr sz="1667" i="1" spc="-122" dirty="0">
                <a:latin typeface="+mj-lt"/>
                <a:cs typeface="Times New Roman"/>
              </a:rPr>
              <a:t> </a:t>
            </a:r>
            <a:r>
              <a:rPr sz="1667" spc="86" dirty="0">
                <a:latin typeface="+mj-lt"/>
                <a:cs typeface="Arial"/>
              </a:rPr>
              <a:t>(</a:t>
            </a:r>
            <a:r>
              <a:rPr sz="1667" b="1" spc="86" dirty="0">
                <a:latin typeface="+mj-lt"/>
                <a:cs typeface="Verdana"/>
              </a:rPr>
              <a:t>x</a:t>
            </a:r>
            <a:r>
              <a:rPr sz="1667" i="1" spc="128" baseline="-12195" dirty="0">
                <a:latin typeface="+mj-lt"/>
                <a:cs typeface="Times New Roman"/>
              </a:rPr>
              <a:t>N</a:t>
            </a:r>
            <a:r>
              <a:rPr sz="1667" i="1" spc="-180" baseline="-12195" dirty="0">
                <a:latin typeface="+mj-lt"/>
                <a:cs typeface="Times New Roman"/>
              </a:rPr>
              <a:t> </a:t>
            </a:r>
            <a:r>
              <a:rPr sz="1667" i="1" spc="44" dirty="0">
                <a:latin typeface="+mj-lt"/>
                <a:cs typeface="Times New Roman"/>
              </a:rPr>
              <a:t>,</a:t>
            </a:r>
            <a:r>
              <a:rPr sz="1667" i="1" spc="-125" dirty="0">
                <a:latin typeface="+mj-lt"/>
                <a:cs typeface="Times New Roman"/>
              </a:rPr>
              <a:t> </a:t>
            </a:r>
            <a:r>
              <a:rPr sz="1667" i="1" spc="115" dirty="0" err="1">
                <a:latin typeface="+mj-lt"/>
                <a:cs typeface="Times New Roman"/>
              </a:rPr>
              <a:t>y</a:t>
            </a:r>
            <a:r>
              <a:rPr sz="1667" i="1" spc="172" baseline="-12195" dirty="0" err="1">
                <a:latin typeface="+mj-lt"/>
                <a:cs typeface="Times New Roman"/>
              </a:rPr>
              <a:t>N</a:t>
            </a:r>
            <a:r>
              <a:rPr sz="1667" i="1" spc="-183" baseline="-12195" dirty="0">
                <a:latin typeface="+mj-lt"/>
                <a:cs typeface="Times New Roman"/>
              </a:rPr>
              <a:t> </a:t>
            </a:r>
            <a:r>
              <a:rPr sz="1667" spc="88" dirty="0">
                <a:latin typeface="+mj-lt"/>
                <a:cs typeface="Arial"/>
              </a:rPr>
              <a:t>)</a:t>
            </a:r>
            <a:r>
              <a:rPr lang="de-DE" sz="1667" spc="88" dirty="0">
                <a:latin typeface="+mj-lt"/>
                <a:cs typeface="Arial"/>
              </a:rPr>
              <a:t>  </a:t>
            </a:r>
            <a:r>
              <a:rPr sz="1667" i="1" spc="-34" dirty="0">
                <a:solidFill>
                  <a:srgbClr val="197F19"/>
                </a:solidFill>
                <a:latin typeface="+mj-lt"/>
                <a:cs typeface="Times New Roman"/>
              </a:rPr>
              <a:t>(</a:t>
            </a:r>
            <a:r>
              <a:rPr sz="1667" i="1" spc="-34" dirty="0" err="1">
                <a:solidFill>
                  <a:srgbClr val="197F19"/>
                </a:solidFill>
                <a:latin typeface="+mj-lt"/>
                <a:cs typeface="Times New Roman"/>
              </a:rPr>
              <a:t>histori</a:t>
            </a:r>
            <a:r>
              <a:rPr lang="de-DE" sz="1667" i="1" spc="-34" dirty="0">
                <a:solidFill>
                  <a:srgbClr val="197F19"/>
                </a:solidFill>
                <a:latin typeface="+mj-lt"/>
                <a:cs typeface="Times New Roman"/>
              </a:rPr>
              <a:t>c</a:t>
            </a:r>
            <a:r>
              <a:rPr sz="1667" i="1" spc="-39" dirty="0">
                <a:solidFill>
                  <a:srgbClr val="197F19"/>
                </a:solidFill>
                <a:latin typeface="+mj-lt"/>
                <a:cs typeface="Times New Roman"/>
              </a:rPr>
              <a:t>al </a:t>
            </a:r>
            <a:r>
              <a:rPr sz="1667" i="1" spc="-2" dirty="0">
                <a:solidFill>
                  <a:srgbClr val="197F19"/>
                </a:solidFill>
                <a:latin typeface="+mj-lt"/>
                <a:cs typeface="Times New Roman"/>
              </a:rPr>
              <a:t>re</a:t>
            </a:r>
            <a:r>
              <a:rPr lang="de-DE" sz="1667" i="1" spc="-245" dirty="0">
                <a:solidFill>
                  <a:srgbClr val="197F19"/>
                </a:solidFill>
                <a:latin typeface="+mj-lt"/>
                <a:cs typeface="Times New Roman"/>
              </a:rPr>
              <a:t>c </a:t>
            </a:r>
            <a:r>
              <a:rPr sz="1667" i="1" spc="-26" dirty="0" err="1">
                <a:solidFill>
                  <a:srgbClr val="197F19"/>
                </a:solidFill>
                <a:latin typeface="+mj-lt"/>
                <a:cs typeface="Times New Roman"/>
              </a:rPr>
              <a:t>ords</a:t>
            </a:r>
            <a:r>
              <a:rPr sz="1667" i="1" spc="-26" dirty="0">
                <a:solidFill>
                  <a:srgbClr val="197F19"/>
                </a:solidFill>
                <a:latin typeface="+mj-lt"/>
                <a:cs typeface="Times New Roman"/>
              </a:rPr>
              <a:t>)</a:t>
            </a:r>
            <a:endParaRPr sz="1667" dirty="0">
              <a:latin typeface="+mj-lt"/>
              <a:cs typeface="Times New Roman"/>
            </a:endParaRPr>
          </a:p>
          <a:p>
            <a:pPr marL="625715">
              <a:spcBef>
                <a:spcPts val="1562"/>
              </a:spcBef>
              <a:tabLst>
                <a:tab pos="1020920" algn="l"/>
                <a:tab pos="1415133" algn="l"/>
              </a:tabLst>
            </a:pPr>
            <a:r>
              <a:rPr sz="1667" spc="-513" dirty="0">
                <a:solidFill>
                  <a:srgbClr val="1919CC"/>
                </a:solidFill>
                <a:latin typeface="+mj-lt"/>
                <a:cs typeface="DejaVu Sans"/>
              </a:rPr>
              <a:t>↓	↓	↓</a:t>
            </a:r>
            <a:endParaRPr sz="1667" dirty="0">
              <a:latin typeface="+mj-lt"/>
              <a:cs typeface="DejaVu Sans"/>
            </a:endParaRPr>
          </a:p>
          <a:p>
            <a:pPr>
              <a:spcBef>
                <a:spcPts val="5"/>
              </a:spcBef>
            </a:pPr>
            <a:endParaRPr sz="1667" dirty="0">
              <a:latin typeface="+mj-lt"/>
              <a:cs typeface="Times New Roman"/>
            </a:endParaRPr>
          </a:p>
          <a:p>
            <a:pPr marL="164366" indent="-157751">
              <a:buFont typeface="DejaVu Sans"/>
              <a:buChar char="•"/>
              <a:tabLst>
                <a:tab pos="164697" algn="l"/>
                <a:tab pos="1099300" algn="l"/>
                <a:tab pos="2439030" algn="l"/>
              </a:tabLst>
            </a:pPr>
            <a:r>
              <a:rPr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Hypothesis:</a:t>
            </a:r>
            <a:r>
              <a:rPr lang="de-DE" sz="1667" spc="-3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i="1" spc="-32" dirty="0">
                <a:latin typeface="+mj-lt"/>
                <a:cs typeface="Times New Roman"/>
              </a:rPr>
              <a:t>g  </a:t>
            </a:r>
            <a:r>
              <a:rPr sz="1667" spc="2" dirty="0">
                <a:latin typeface="+mj-lt"/>
                <a:cs typeface="Arial"/>
              </a:rPr>
              <a:t>: </a:t>
            </a:r>
            <a:r>
              <a:rPr sz="1667" spc="52" dirty="0">
                <a:latin typeface="+mj-lt"/>
                <a:cs typeface="DejaVu Sans"/>
              </a:rPr>
              <a:t>X</a:t>
            </a:r>
            <a:r>
              <a:rPr sz="1667" spc="-57" dirty="0">
                <a:latin typeface="+mj-lt"/>
                <a:cs typeface="DejaVu Sans"/>
              </a:rPr>
              <a:t> </a:t>
            </a:r>
            <a:r>
              <a:rPr sz="1667" spc="261" dirty="0">
                <a:latin typeface="+mj-lt"/>
                <a:cs typeface="DejaVu Sans"/>
              </a:rPr>
              <a:t>→</a:t>
            </a:r>
            <a:r>
              <a:rPr sz="1667" spc="-57" dirty="0">
                <a:latin typeface="+mj-lt"/>
                <a:cs typeface="DejaVu Sans"/>
              </a:rPr>
              <a:t> </a:t>
            </a:r>
            <a:r>
              <a:rPr sz="1667" spc="97" dirty="0">
                <a:latin typeface="+mj-lt"/>
                <a:cs typeface="DejaVu Sans"/>
              </a:rPr>
              <a:t>Y	</a:t>
            </a:r>
            <a:r>
              <a:rPr sz="1667" i="1" spc="-55" dirty="0">
                <a:solidFill>
                  <a:srgbClr val="197F19"/>
                </a:solidFill>
                <a:latin typeface="+mj-lt"/>
                <a:cs typeface="Times New Roman"/>
              </a:rPr>
              <a:t>(formula </a:t>
            </a:r>
            <a:r>
              <a:rPr sz="1667" i="1" spc="5" dirty="0">
                <a:solidFill>
                  <a:srgbClr val="197F19"/>
                </a:solidFill>
                <a:latin typeface="+mj-lt"/>
                <a:cs typeface="Times New Roman"/>
              </a:rPr>
              <a:t>to </a:t>
            </a:r>
            <a:r>
              <a:rPr sz="1667" i="1" spc="-37" dirty="0">
                <a:solidFill>
                  <a:srgbClr val="197F19"/>
                </a:solidFill>
                <a:latin typeface="+mj-lt"/>
                <a:cs typeface="Times New Roman"/>
              </a:rPr>
              <a:t>be </a:t>
            </a:r>
            <a:r>
              <a:rPr sz="1667" i="1" spc="-55" dirty="0">
                <a:solidFill>
                  <a:srgbClr val="197F19"/>
                </a:solidFill>
                <a:latin typeface="+mj-lt"/>
                <a:cs typeface="Times New Roman"/>
              </a:rPr>
              <a:t>used</a:t>
            </a:r>
            <a:r>
              <a:rPr sz="1667" i="1" spc="-252" dirty="0">
                <a:solidFill>
                  <a:srgbClr val="197F19"/>
                </a:solidFill>
                <a:latin typeface="+mj-lt"/>
                <a:cs typeface="Times New Roman"/>
              </a:rPr>
              <a:t> </a:t>
            </a:r>
            <a:r>
              <a:rPr sz="1667" i="1" spc="32" dirty="0">
                <a:solidFill>
                  <a:srgbClr val="197F19"/>
                </a:solidFill>
                <a:latin typeface="+mj-lt"/>
                <a:cs typeface="Times New Roman"/>
              </a:rPr>
              <a:t>)</a:t>
            </a:r>
            <a:endParaRPr sz="1667" dirty="0">
              <a:latin typeface="+mj-lt"/>
              <a:cs typeface="Times New Roman"/>
            </a:endParaRPr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101991" y="500831"/>
            <a:ext cx="6019800" cy="50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sz="1583" kern="0" dirty="0"/>
          </a:p>
          <a:p>
            <a:r>
              <a:rPr lang="en-US" sz="2000" kern="0" dirty="0"/>
              <a:t>The Components of Learning</a:t>
            </a:r>
            <a:endParaRPr lang="de-DE" sz="20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757885" y="1777784"/>
            <a:ext cx="2531046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1107303" algn="l"/>
              </a:tabLst>
            </a:pPr>
            <a:r>
              <a:rPr sz="1667" i="1" spc="-19" dirty="0">
                <a:latin typeface="+mn-lt"/>
                <a:cs typeface="Times New Roman"/>
              </a:rPr>
              <a:t>b</a:t>
            </a:r>
            <a:r>
              <a:rPr sz="1667" i="1" spc="-11" dirty="0">
                <a:latin typeface="+mn-lt"/>
                <a:cs typeface="Times New Roman"/>
              </a:rPr>
              <a:t>reak</a:t>
            </a:r>
            <a:r>
              <a:rPr sz="1667" i="1" spc="97" dirty="0">
                <a:latin typeface="+mn-lt"/>
                <a:cs typeface="Times New Roman"/>
              </a:rPr>
              <a:t> </a:t>
            </a:r>
            <a:r>
              <a:rPr sz="1667" i="1" spc="43" dirty="0">
                <a:latin typeface="+mn-lt"/>
                <a:cs typeface="Times New Roman"/>
              </a:rPr>
              <a:t>p</a:t>
            </a:r>
            <a:r>
              <a:rPr sz="1667" i="1" spc="13" dirty="0">
                <a:latin typeface="+mn-lt"/>
                <a:cs typeface="Times New Roman"/>
              </a:rPr>
              <a:t>oint</a:t>
            </a:r>
            <a:r>
              <a:rPr sz="1667" i="1" spc="97" dirty="0">
                <a:latin typeface="+mn-lt"/>
                <a:cs typeface="Times New Roman"/>
              </a:rPr>
              <a:t> </a:t>
            </a:r>
            <a:r>
              <a:rPr sz="1667" spc="-104" dirty="0">
                <a:latin typeface="+mn-lt"/>
                <a:cs typeface="DejaVu Serif"/>
              </a:rPr>
              <a:t>k</a:t>
            </a:r>
            <a:r>
              <a:rPr sz="1667" spc="-9" dirty="0">
                <a:latin typeface="+mn-lt"/>
                <a:cs typeface="DejaVu Serif"/>
              </a:rPr>
              <a:t> </a:t>
            </a:r>
            <a:r>
              <a:rPr sz="1667" spc="256" dirty="0">
                <a:latin typeface="+mn-lt"/>
                <a:cs typeface="Arial"/>
              </a:rPr>
              <a:t>=</a:t>
            </a:r>
            <a:r>
              <a:rPr sz="1667" dirty="0">
                <a:latin typeface="+mn-lt"/>
                <a:cs typeface="Arial"/>
              </a:rPr>
              <a:t>	</a:t>
            </a:r>
            <a:r>
              <a:rPr sz="1667" i="1" spc="-4" dirty="0">
                <a:latin typeface="+mn-lt"/>
                <a:cs typeface="Times New Roman"/>
              </a:rPr>
              <a:t>2</a:t>
            </a:r>
            <a:endParaRPr lang="de-DE" sz="1667" i="1" spc="-4" dirty="0">
              <a:latin typeface="+mn-lt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5843" y="1897441"/>
            <a:ext cx="731465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255468" algn="l"/>
              </a:tabLst>
            </a:pPr>
            <a:r>
              <a:rPr sz="1667" spc="-110" dirty="0">
                <a:solidFill>
                  <a:srgbClr val="1919CC"/>
                </a:solidFill>
                <a:latin typeface="+mn-lt"/>
                <a:cs typeface="DejaVu Sans"/>
              </a:rPr>
              <a:t>•	</a:t>
            </a:r>
            <a:r>
              <a:rPr sz="1667" spc="-110" dirty="0">
                <a:solidFill>
                  <a:srgbClr val="E51919"/>
                </a:solidFill>
                <a:latin typeface="+mn-lt"/>
                <a:cs typeface="DejaVu Sans"/>
              </a:rPr>
              <a:t>•</a:t>
            </a:r>
            <a:endParaRPr sz="1667" dirty="0">
              <a:latin typeface="+mn-lt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63120" y="2852749"/>
            <a:ext cx="2531046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1107303" algn="l"/>
              </a:tabLst>
            </a:pPr>
            <a:r>
              <a:rPr sz="1667" i="1" spc="-19" dirty="0">
                <a:latin typeface="+mn-lt"/>
                <a:cs typeface="Times New Roman"/>
              </a:rPr>
              <a:t>b</a:t>
            </a:r>
            <a:r>
              <a:rPr sz="1667" i="1" spc="-11" dirty="0">
                <a:latin typeface="+mn-lt"/>
                <a:cs typeface="Times New Roman"/>
              </a:rPr>
              <a:t>reak</a:t>
            </a:r>
            <a:r>
              <a:rPr sz="1667" i="1" spc="97" dirty="0">
                <a:latin typeface="+mn-lt"/>
                <a:cs typeface="Times New Roman"/>
              </a:rPr>
              <a:t> </a:t>
            </a:r>
            <a:r>
              <a:rPr sz="1667" i="1" spc="43" dirty="0">
                <a:latin typeface="+mn-lt"/>
                <a:cs typeface="Times New Roman"/>
              </a:rPr>
              <a:t>p</a:t>
            </a:r>
            <a:r>
              <a:rPr sz="1667" i="1" spc="13" dirty="0">
                <a:latin typeface="+mn-lt"/>
                <a:cs typeface="Times New Roman"/>
              </a:rPr>
              <a:t>oint</a:t>
            </a:r>
            <a:r>
              <a:rPr sz="1667" i="1" spc="97" dirty="0">
                <a:latin typeface="+mn-lt"/>
                <a:cs typeface="Times New Roman"/>
              </a:rPr>
              <a:t> </a:t>
            </a:r>
            <a:r>
              <a:rPr sz="1667" spc="-104" dirty="0">
                <a:latin typeface="+mn-lt"/>
                <a:cs typeface="DejaVu Serif"/>
              </a:rPr>
              <a:t>k</a:t>
            </a:r>
            <a:r>
              <a:rPr sz="1667" spc="-9" dirty="0">
                <a:latin typeface="+mn-lt"/>
                <a:cs typeface="DejaVu Serif"/>
              </a:rPr>
              <a:t> </a:t>
            </a:r>
            <a:r>
              <a:rPr sz="1667" spc="256" dirty="0">
                <a:latin typeface="+mn-lt"/>
                <a:cs typeface="Arial"/>
              </a:rPr>
              <a:t>=</a:t>
            </a:r>
            <a:r>
              <a:rPr sz="1667" dirty="0">
                <a:latin typeface="+mn-lt"/>
                <a:cs typeface="Arial"/>
              </a:rPr>
              <a:t>	</a:t>
            </a:r>
            <a:r>
              <a:rPr sz="1667" i="1" spc="-4" dirty="0">
                <a:latin typeface="+mn-lt"/>
                <a:cs typeface="Times New Roman"/>
              </a:rPr>
              <a:t>3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7500" y="2938021"/>
            <a:ext cx="1266111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255468" algn="l"/>
                <a:tab pos="505976" algn="l"/>
              </a:tabLst>
            </a:pPr>
            <a:r>
              <a:rPr sz="1667" spc="-110" dirty="0">
                <a:solidFill>
                  <a:srgbClr val="1919CC"/>
                </a:solidFill>
                <a:latin typeface="+mn-lt"/>
                <a:cs typeface="DejaVu Sans"/>
              </a:rPr>
              <a:t>•	</a:t>
            </a:r>
            <a:r>
              <a:rPr sz="1667" spc="-110" dirty="0">
                <a:solidFill>
                  <a:srgbClr val="E51919"/>
                </a:solidFill>
                <a:latin typeface="+mn-lt"/>
                <a:cs typeface="DejaVu Sans"/>
              </a:rPr>
              <a:t>•	</a:t>
            </a:r>
            <a:r>
              <a:rPr sz="1667" spc="-110" dirty="0">
                <a:solidFill>
                  <a:srgbClr val="1919CC"/>
                </a:solidFill>
                <a:latin typeface="+mn-lt"/>
                <a:cs typeface="DejaVu Sans"/>
              </a:rPr>
              <a:t>•</a:t>
            </a:r>
            <a:endParaRPr sz="1667" dirty="0">
              <a:latin typeface="+mn-lt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2040" y="4005072"/>
            <a:ext cx="2714352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-13" dirty="0">
                <a:latin typeface="+mn-lt"/>
                <a:cs typeface="Times New Roman"/>
              </a:rPr>
              <a:t>break </a:t>
            </a:r>
            <a:r>
              <a:rPr sz="1667" i="1" spc="19" dirty="0">
                <a:latin typeface="+mn-lt"/>
                <a:cs typeface="Times New Roman"/>
              </a:rPr>
              <a:t>point </a:t>
            </a:r>
            <a:r>
              <a:rPr sz="1667" spc="-104" dirty="0">
                <a:latin typeface="+mn-lt"/>
                <a:cs typeface="DejaVu Serif"/>
              </a:rPr>
              <a:t>k</a:t>
            </a:r>
            <a:r>
              <a:rPr sz="1667" spc="-122" dirty="0">
                <a:latin typeface="+mn-lt"/>
                <a:cs typeface="DejaVu Serif"/>
              </a:rPr>
              <a:t> </a:t>
            </a:r>
            <a:r>
              <a:rPr sz="1667" spc="123" dirty="0">
                <a:latin typeface="+mn-lt"/>
                <a:cs typeface="Arial"/>
              </a:rPr>
              <a:t>=</a:t>
            </a:r>
            <a:r>
              <a:rPr sz="1667" i="1" spc="123" dirty="0">
                <a:latin typeface="+mn-lt"/>
                <a:cs typeface="Times New Roman"/>
              </a:rPr>
              <a:t>`</a:t>
            </a:r>
            <a:r>
              <a:rPr sz="1667" spc="123" dirty="0">
                <a:latin typeface="+mn-lt"/>
                <a:cs typeface="DejaVu Sans"/>
              </a:rPr>
              <a:t>∞</a:t>
            </a:r>
            <a:r>
              <a:rPr sz="1667" i="1" spc="123" dirty="0">
                <a:latin typeface="+mn-lt"/>
                <a:cs typeface="Times New Roman"/>
              </a:rPr>
              <a:t>'</a:t>
            </a:r>
            <a:endParaRPr sz="1667" dirty="0">
              <a:latin typeface="+mn-lt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3"/>
              <p:cNvSpPr txBox="1"/>
              <p:nvPr/>
            </p:nvSpPr>
            <p:spPr>
              <a:xfrm>
                <a:off x="329035" y="1499306"/>
                <a:ext cx="4560465" cy="2886729"/>
              </a:xfrm>
              <a:prstGeom prst="rect">
                <a:avLst/>
              </a:prstGeom>
            </p:spPr>
            <p:txBody>
              <a:bodyPr vert="horz" wrap="square" lIns="0" tIns="51539" rIns="0" bIns="0" rtlCol="0">
                <a:spAutoFit/>
              </a:bodyPr>
              <a:lstStyle/>
              <a:p>
                <a:pPr marL="136966" indent="-131454">
                  <a:spcBef>
                    <a:spcPts val="406"/>
                  </a:spcBef>
                  <a:buChar char="•"/>
                  <a:tabLst>
                    <a:tab pos="137242" algn="l"/>
                  </a:tabLst>
                </a:pPr>
                <a:r>
                  <a:rPr sz="1667" spc="127" dirty="0">
                    <a:latin typeface="+mn-lt"/>
                    <a:cs typeface="DejaVu Sans"/>
                  </a:rPr>
                  <a:t>H </a:t>
                </a:r>
                <a:r>
                  <a:rPr sz="1667" i="1" spc="-31" dirty="0">
                    <a:latin typeface="+mn-lt"/>
                    <a:cs typeface="Times New Roman"/>
                  </a:rPr>
                  <a:t>is </a:t>
                </a:r>
                <a:r>
                  <a:rPr sz="1667" i="1" spc="4" dirty="0">
                    <a:latin typeface="+mn-lt"/>
                    <a:cs typeface="Times New Roman"/>
                  </a:rPr>
                  <a:t>positive</a:t>
                </a:r>
                <a:r>
                  <a:rPr sz="1667" i="1" spc="-176" dirty="0">
                    <a:latin typeface="+mn-lt"/>
                    <a:cs typeface="Times New Roman"/>
                  </a:rPr>
                  <a:t> </a:t>
                </a:r>
                <a:r>
                  <a:rPr sz="1667" i="1" spc="-37" dirty="0">
                    <a:latin typeface="+mn-lt"/>
                    <a:cs typeface="Times New Roman"/>
                  </a:rPr>
                  <a:t>rays:</a:t>
                </a:r>
                <a:endParaRPr sz="1667" dirty="0">
                  <a:latin typeface="+mn-lt"/>
                  <a:cs typeface="Times New Roman"/>
                </a:endParaRPr>
              </a:p>
              <a:p>
                <a:pPr marL="1989728">
                  <a:spcBef>
                    <a:spcPts val="364"/>
                  </a:spcBef>
                </a:pPr>
                <a:r>
                  <a:rPr sz="1667" spc="4" dirty="0" err="1">
                    <a:solidFill>
                      <a:srgbClr val="E51919"/>
                    </a:solidFill>
                    <a:latin typeface="+mn-lt"/>
                    <a:cs typeface="DejaVu Serif"/>
                  </a:rPr>
                  <a:t>m</a:t>
                </a:r>
                <a:r>
                  <a:rPr sz="1667" spc="6" baseline="-12195" dirty="0" err="1">
                    <a:latin typeface="+mn-lt"/>
                    <a:cs typeface="DejaVu Sans"/>
                  </a:rPr>
                  <a:t>H</a:t>
                </a:r>
                <a:r>
                  <a:rPr sz="1667" spc="4" dirty="0">
                    <a:latin typeface="+mn-lt"/>
                    <a:cs typeface="Arial"/>
                  </a:rPr>
                  <a:t>(</a:t>
                </a:r>
                <a:r>
                  <a:rPr sz="1667" spc="4" dirty="0">
                    <a:latin typeface="+mn-lt"/>
                    <a:cs typeface="DejaVu Serif"/>
                  </a:rPr>
                  <a:t>N</a:t>
                </a:r>
                <a:r>
                  <a:rPr sz="1667" spc="-269" dirty="0">
                    <a:latin typeface="+mn-lt"/>
                    <a:cs typeface="DejaVu Serif"/>
                  </a:rPr>
                  <a:t> </a:t>
                </a:r>
                <a:r>
                  <a:rPr sz="1667" spc="73" dirty="0">
                    <a:latin typeface="+mn-lt"/>
                    <a:cs typeface="Arial"/>
                  </a:rPr>
                  <a:t>)</a:t>
                </a:r>
                <a:r>
                  <a:rPr sz="1667" spc="4" dirty="0">
                    <a:latin typeface="+mn-lt"/>
                    <a:cs typeface="Arial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=</a:t>
                </a:r>
                <a:r>
                  <a:rPr sz="1667" spc="-4" dirty="0">
                    <a:latin typeface="+mn-lt"/>
                    <a:cs typeface="Arial"/>
                  </a:rPr>
                  <a:t> </a:t>
                </a:r>
                <a:r>
                  <a:rPr sz="1667" spc="-85" dirty="0">
                    <a:latin typeface="+mn-lt"/>
                    <a:cs typeface="DejaVu Serif"/>
                  </a:rPr>
                  <a:t>N</a:t>
                </a:r>
                <a:r>
                  <a:rPr sz="1667" spc="22" dirty="0">
                    <a:latin typeface="+mn-lt"/>
                    <a:cs typeface="DejaVu Serif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+</a:t>
                </a:r>
                <a:r>
                  <a:rPr sz="1667" spc="-69" dirty="0">
                    <a:latin typeface="+mn-lt"/>
                    <a:cs typeface="Arial"/>
                  </a:rPr>
                  <a:t> </a:t>
                </a:r>
                <a:r>
                  <a:rPr sz="1667" spc="-67" dirty="0">
                    <a:latin typeface="+mn-lt"/>
                    <a:cs typeface="Arial"/>
                  </a:rPr>
                  <a:t>1</a:t>
                </a:r>
                <a:endParaRPr lang="de-DE" sz="1667" spc="-67" dirty="0">
                  <a:latin typeface="+mn-lt"/>
                  <a:cs typeface="Arial"/>
                </a:endParaRPr>
              </a:p>
              <a:p>
                <a:pPr marL="1989728">
                  <a:spcBef>
                    <a:spcPts val="364"/>
                  </a:spcBef>
                </a:pPr>
                <a:endParaRPr sz="1667" dirty="0">
                  <a:latin typeface="+mn-lt"/>
                  <a:cs typeface="Arial"/>
                </a:endParaRPr>
              </a:p>
              <a:p>
                <a:pPr>
                  <a:spcBef>
                    <a:spcPts val="4"/>
                  </a:spcBef>
                </a:pPr>
                <a:endParaRPr sz="1667" dirty="0">
                  <a:latin typeface="+mn-lt"/>
                  <a:cs typeface="Times New Roman"/>
                </a:endParaRPr>
              </a:p>
              <a:p>
                <a:pPr marL="136966" indent="-131454">
                  <a:buChar char="•"/>
                  <a:tabLst>
                    <a:tab pos="137242" algn="l"/>
                  </a:tabLst>
                </a:pPr>
                <a:r>
                  <a:rPr sz="1667" spc="127" dirty="0">
                    <a:latin typeface="+mn-lt"/>
                    <a:cs typeface="DejaVu Sans"/>
                  </a:rPr>
                  <a:t>H </a:t>
                </a:r>
                <a:r>
                  <a:rPr sz="1667" i="1" spc="-31" dirty="0">
                    <a:latin typeface="+mn-lt"/>
                    <a:cs typeface="Times New Roman"/>
                  </a:rPr>
                  <a:t>is </a:t>
                </a:r>
                <a:r>
                  <a:rPr sz="1667" i="1" spc="4" dirty="0">
                    <a:latin typeface="+mn-lt"/>
                    <a:cs typeface="Times New Roman"/>
                  </a:rPr>
                  <a:t>positive</a:t>
                </a:r>
                <a:r>
                  <a:rPr sz="1667" i="1" spc="-176" dirty="0">
                    <a:latin typeface="+mn-lt"/>
                    <a:cs typeface="Times New Roman"/>
                  </a:rPr>
                  <a:t> </a:t>
                </a:r>
                <a:r>
                  <a:rPr sz="1667" i="1" spc="-15" dirty="0">
                    <a:latin typeface="+mn-lt"/>
                    <a:cs typeface="Times New Roman"/>
                  </a:rPr>
                  <a:t>intervals</a:t>
                </a:r>
                <a:r>
                  <a:rPr lang="de-DE" sz="1667" i="1" spc="-15" dirty="0">
                    <a:latin typeface="+mn-lt"/>
                    <a:cs typeface="Times New Roman"/>
                  </a:rPr>
                  <a:t>:</a:t>
                </a:r>
              </a:p>
              <a:p>
                <a:pPr marL="136966" indent="-131454">
                  <a:buChar char="•"/>
                  <a:tabLst>
                    <a:tab pos="137242" algn="l"/>
                  </a:tabLst>
                </a:pPr>
                <a:endParaRPr sz="1667" dirty="0">
                  <a:latin typeface="+mn-lt"/>
                  <a:cs typeface="Times New Roman"/>
                </a:endParaRPr>
              </a:p>
              <a:p>
                <a:pPr marL="1989728">
                  <a:lnSpc>
                    <a:spcPts val="1187"/>
                  </a:lnSpc>
                  <a:spcBef>
                    <a:spcPts val="364"/>
                  </a:spcBef>
                </a:pPr>
                <a:r>
                  <a:rPr sz="1667" spc="4" dirty="0">
                    <a:solidFill>
                      <a:srgbClr val="E51919"/>
                    </a:solidFill>
                    <a:latin typeface="+mn-lt"/>
                    <a:cs typeface="DejaVu Serif"/>
                  </a:rPr>
                  <a:t>m</a:t>
                </a:r>
                <a:r>
                  <a:rPr sz="1667" spc="6" baseline="-12195" dirty="0">
                    <a:latin typeface="+mn-lt"/>
                    <a:cs typeface="DejaVu Sans"/>
                  </a:rPr>
                  <a:t>H</a:t>
                </a:r>
                <a:r>
                  <a:rPr sz="1667" spc="4" dirty="0">
                    <a:latin typeface="+mn-lt"/>
                    <a:cs typeface="Arial"/>
                  </a:rPr>
                  <a:t>(</a:t>
                </a:r>
                <a:r>
                  <a:rPr sz="1667" spc="4" dirty="0">
                    <a:latin typeface="+mn-lt"/>
                    <a:cs typeface="DejaVu Serif"/>
                  </a:rPr>
                  <a:t>N</a:t>
                </a:r>
                <a:r>
                  <a:rPr sz="1667" spc="-269" dirty="0">
                    <a:latin typeface="+mn-lt"/>
                    <a:cs typeface="DejaVu Serif"/>
                  </a:rPr>
                  <a:t> </a:t>
                </a:r>
                <a:r>
                  <a:rPr sz="1667" spc="73" dirty="0">
                    <a:latin typeface="+mn-lt"/>
                    <a:cs typeface="Arial"/>
                  </a:rPr>
                  <a:t>)</a:t>
                </a:r>
                <a:r>
                  <a:rPr sz="1667" spc="2" dirty="0">
                    <a:latin typeface="+mn-lt"/>
                    <a:cs typeface="Arial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=</a:t>
                </a:r>
                <a:r>
                  <a:rPr lang="de-DE" sz="1667" spc="256" dirty="0">
                    <a:latin typeface="+mn-lt"/>
                    <a:cs typeface="Arial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67" i="1" spc="-4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67" spc="-4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67" spc="-4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sz="1667" spc="-41" dirty="0">
                    <a:latin typeface="+mn-lt"/>
                    <a:cs typeface="DejaVu Serif"/>
                  </a:rPr>
                  <a:t>N</a:t>
                </a:r>
                <a:r>
                  <a:rPr sz="1667" spc="-267" dirty="0">
                    <a:latin typeface="+mn-lt"/>
                    <a:cs typeface="DejaVu Serif"/>
                  </a:rPr>
                  <a:t> </a:t>
                </a:r>
                <a:r>
                  <a:rPr sz="1667" spc="-72" baseline="29810" dirty="0">
                    <a:latin typeface="+mn-lt"/>
                    <a:cs typeface="Arial"/>
                  </a:rPr>
                  <a:t>2</a:t>
                </a:r>
                <a:r>
                  <a:rPr sz="1667" spc="87" baseline="29810" dirty="0">
                    <a:latin typeface="+mn-lt"/>
                    <a:cs typeface="Arial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667" i="1" spc="-4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667" spc="-4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sz="1667" spc="-4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667" spc="-41" dirty="0">
                    <a:cs typeface="DejaVu Serif"/>
                  </a:rPr>
                  <a:t>N</a:t>
                </a:r>
                <a:r>
                  <a:rPr lang="de-DE" sz="1667" spc="-267" dirty="0">
                    <a:cs typeface="DejaVu Serif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+</a:t>
                </a:r>
                <a:r>
                  <a:rPr sz="1667" spc="-73" dirty="0">
                    <a:latin typeface="+mn-lt"/>
                    <a:cs typeface="Arial"/>
                  </a:rPr>
                  <a:t> </a:t>
                </a:r>
                <a:r>
                  <a:rPr sz="1667" spc="-67" dirty="0">
                    <a:latin typeface="+mn-lt"/>
                    <a:cs typeface="Arial"/>
                  </a:rPr>
                  <a:t>1</a:t>
                </a:r>
                <a:endParaRPr lang="de-DE" sz="1667" dirty="0">
                  <a:latin typeface="+mn-lt"/>
                  <a:cs typeface="Arial"/>
                </a:endParaRPr>
              </a:p>
              <a:p>
                <a:pPr marR="440937" algn="r">
                  <a:lnSpc>
                    <a:spcPts val="718"/>
                  </a:lnSpc>
                  <a:tabLst>
                    <a:tab pos="480070" algn="l"/>
                  </a:tabLst>
                </a:pPr>
                <a:r>
                  <a:rPr sz="1667" spc="-47" dirty="0">
                    <a:latin typeface="+mn-lt"/>
                    <a:cs typeface="Arial"/>
                  </a:rPr>
                  <a:t>	</a:t>
                </a:r>
                <a:endParaRPr sz="1667" dirty="0">
                  <a:latin typeface="+mn-lt"/>
                  <a:cs typeface="Arial"/>
                </a:endParaRPr>
              </a:p>
              <a:p>
                <a:pPr>
                  <a:lnSpc>
                    <a:spcPct val="100000"/>
                  </a:lnSpc>
                </a:pPr>
                <a:endParaRPr sz="1667" dirty="0">
                  <a:latin typeface="+mn-lt"/>
                  <a:cs typeface="Times New Roman"/>
                </a:endParaRPr>
              </a:p>
              <a:p>
                <a:pPr marL="136966" indent="-131454">
                  <a:spcBef>
                    <a:spcPts val="564"/>
                  </a:spcBef>
                  <a:buChar char="•"/>
                  <a:tabLst>
                    <a:tab pos="137242" algn="l"/>
                  </a:tabLst>
                </a:pPr>
                <a:r>
                  <a:rPr sz="1667" spc="127" dirty="0">
                    <a:latin typeface="+mn-lt"/>
                    <a:cs typeface="DejaVu Sans"/>
                  </a:rPr>
                  <a:t>H </a:t>
                </a:r>
                <a:r>
                  <a:rPr sz="1667" i="1" spc="-31" dirty="0">
                    <a:latin typeface="+mn-lt"/>
                    <a:cs typeface="Times New Roman"/>
                  </a:rPr>
                  <a:t>is </a:t>
                </a:r>
                <a:r>
                  <a:rPr lang="de-DE" sz="1667" i="1" spc="-31" dirty="0">
                    <a:latin typeface="+mn-lt"/>
                    <a:cs typeface="Times New Roman"/>
                  </a:rPr>
                  <a:t>c</a:t>
                </a:r>
                <a:r>
                  <a:rPr sz="1667" i="1" spc="47" dirty="0" err="1">
                    <a:latin typeface="+mn-lt"/>
                    <a:cs typeface="Times New Roman"/>
                  </a:rPr>
                  <a:t>onvex</a:t>
                </a:r>
                <a:r>
                  <a:rPr sz="1667" i="1" spc="-126" dirty="0">
                    <a:latin typeface="+mn-lt"/>
                    <a:cs typeface="Times New Roman"/>
                  </a:rPr>
                  <a:t> </a:t>
                </a:r>
                <a:r>
                  <a:rPr sz="1667" i="1" spc="2" dirty="0">
                    <a:latin typeface="+mn-lt"/>
                    <a:cs typeface="Times New Roman"/>
                  </a:rPr>
                  <a:t>sets:</a:t>
                </a:r>
                <a:endParaRPr sz="1667" dirty="0">
                  <a:latin typeface="+mn-lt"/>
                  <a:cs typeface="Times New Roman"/>
                </a:endParaRPr>
              </a:p>
              <a:p>
                <a:pPr marL="1989728">
                  <a:spcBef>
                    <a:spcPts val="364"/>
                  </a:spcBef>
                </a:pPr>
                <a:r>
                  <a:rPr sz="1667" spc="4" dirty="0">
                    <a:solidFill>
                      <a:srgbClr val="E51919"/>
                    </a:solidFill>
                    <a:latin typeface="+mn-lt"/>
                    <a:cs typeface="DejaVu Serif"/>
                  </a:rPr>
                  <a:t>m</a:t>
                </a:r>
                <a:r>
                  <a:rPr sz="1667" spc="6" baseline="-12195" dirty="0">
                    <a:latin typeface="+mn-lt"/>
                    <a:cs typeface="DejaVu Sans"/>
                  </a:rPr>
                  <a:t>H</a:t>
                </a:r>
                <a:r>
                  <a:rPr sz="1667" spc="4" dirty="0">
                    <a:latin typeface="+mn-lt"/>
                    <a:cs typeface="Arial"/>
                  </a:rPr>
                  <a:t>(</a:t>
                </a:r>
                <a:r>
                  <a:rPr sz="1667" spc="4" dirty="0">
                    <a:latin typeface="+mn-lt"/>
                    <a:cs typeface="DejaVu Serif"/>
                  </a:rPr>
                  <a:t>N</a:t>
                </a:r>
                <a:r>
                  <a:rPr sz="1667" spc="-269" dirty="0">
                    <a:latin typeface="+mn-lt"/>
                    <a:cs typeface="DejaVu Serif"/>
                  </a:rPr>
                  <a:t> </a:t>
                </a:r>
                <a:r>
                  <a:rPr sz="1667" spc="73" dirty="0">
                    <a:latin typeface="+mn-lt"/>
                    <a:cs typeface="Arial"/>
                  </a:rPr>
                  <a:t>)</a:t>
                </a:r>
                <a:r>
                  <a:rPr sz="1667" spc="6" dirty="0">
                    <a:latin typeface="+mn-lt"/>
                    <a:cs typeface="Arial"/>
                  </a:rPr>
                  <a:t> </a:t>
                </a:r>
                <a:r>
                  <a:rPr sz="1667" spc="256" dirty="0">
                    <a:latin typeface="+mn-lt"/>
                    <a:cs typeface="Arial"/>
                  </a:rPr>
                  <a:t>=</a:t>
                </a:r>
                <a:r>
                  <a:rPr sz="1667" spc="73" dirty="0">
                    <a:latin typeface="+mn-lt"/>
                    <a:cs typeface="Arial"/>
                  </a:rPr>
                  <a:t> </a:t>
                </a:r>
                <a:r>
                  <a:rPr sz="1667" spc="-65" dirty="0">
                    <a:latin typeface="+mn-lt"/>
                    <a:cs typeface="Arial"/>
                  </a:rPr>
                  <a:t>2</a:t>
                </a:r>
                <a:r>
                  <a:rPr sz="1667" spc="-97" baseline="29810" dirty="0">
                    <a:latin typeface="+mn-lt"/>
                    <a:cs typeface="DejaVu Serif"/>
                  </a:rPr>
                  <a:t>N</a:t>
                </a:r>
                <a:endParaRPr sz="1667" baseline="29810" dirty="0">
                  <a:latin typeface="+mn-lt"/>
                  <a:cs typeface="DejaVu Serif"/>
                </a:endParaRPr>
              </a:p>
            </p:txBody>
          </p:sp>
        </mc:Choice>
        <mc:Fallback xmlns="">
          <p:sp>
            <p:nvSpPr>
              <p:cNvPr id="20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35" y="1499306"/>
                <a:ext cx="4560465" cy="2886729"/>
              </a:xfrm>
              <a:prstGeom prst="rect">
                <a:avLst/>
              </a:prstGeom>
              <a:blipFill>
                <a:blip r:embed="rId3"/>
                <a:stretch>
                  <a:fillRect l="-2807" t="-846" b="-35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2"/>
          <p:cNvSpPr txBox="1">
            <a:spLocks/>
          </p:cNvSpPr>
          <p:nvPr/>
        </p:nvSpPr>
        <p:spPr>
          <a:xfrm>
            <a:off x="329035" y="698500"/>
            <a:ext cx="3619500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Breakpoints, 3 Examples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25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50319" y="1998751"/>
            <a:ext cx="2071068" cy="261555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</a:pPr>
            <a:r>
              <a:rPr sz="1667" i="1" spc="11" dirty="0">
                <a:latin typeface="+mn-lt"/>
                <a:cs typeface="Times New Roman"/>
              </a:rPr>
              <a:t>No </a:t>
            </a:r>
            <a:r>
              <a:rPr sz="1667" i="1" spc="-22" dirty="0">
                <a:latin typeface="+mn-lt"/>
                <a:cs typeface="Times New Roman"/>
              </a:rPr>
              <a:t>break</a:t>
            </a:r>
            <a:r>
              <a:rPr sz="1667" i="1" spc="177" dirty="0">
                <a:latin typeface="+mn-lt"/>
                <a:cs typeface="Times New Roman"/>
              </a:rPr>
              <a:t> </a:t>
            </a:r>
            <a:r>
              <a:rPr sz="1667" i="1" spc="17" dirty="0">
                <a:latin typeface="+mn-lt"/>
                <a:cs typeface="Times New Roman"/>
              </a:rPr>
              <a:t>point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2730500" y="1968436"/>
            <a:ext cx="2317784" cy="263225"/>
          </a:xfrm>
          <a:prstGeom prst="rect">
            <a:avLst/>
          </a:prstGeom>
        </p:spPr>
        <p:txBody>
          <a:bodyPr vert="horz" wrap="square" lIns="0" tIns="6615" rIns="0" bIns="0" rtlCol="0" anchor="b" anchorCtr="0">
            <a:spAutoFit/>
          </a:bodyPr>
          <a:lstStyle/>
          <a:p>
            <a:pPr marL="5512">
              <a:spcBef>
                <a:spcPts val="52"/>
              </a:spcBef>
              <a:tabLst>
                <a:tab pos="580108" algn="l"/>
              </a:tabLst>
            </a:pPr>
            <a:r>
              <a:rPr sz="1667" spc="147" dirty="0">
                <a:latin typeface="+mn-lt"/>
                <a:cs typeface="DejaVu Sans"/>
              </a:rPr>
              <a:t>⇒	</a:t>
            </a:r>
            <a:r>
              <a:rPr sz="1667" spc="4" dirty="0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r>
              <a:rPr sz="1667" spc="6" baseline="-12471" dirty="0">
                <a:latin typeface="+mn-lt"/>
                <a:cs typeface="DejaVu Sans"/>
              </a:rPr>
              <a:t>H</a:t>
            </a:r>
            <a:r>
              <a:rPr sz="1667" spc="4" dirty="0">
                <a:latin typeface="+mn-lt"/>
                <a:cs typeface="Arial"/>
              </a:rPr>
              <a:t>(</a:t>
            </a:r>
            <a:r>
              <a:rPr sz="1667" spc="4" dirty="0">
                <a:latin typeface="+mn-lt"/>
                <a:cs typeface="DejaVu Serif"/>
              </a:rPr>
              <a:t>N</a:t>
            </a:r>
            <a:r>
              <a:rPr sz="1667" spc="-330" dirty="0">
                <a:latin typeface="+mn-lt"/>
                <a:cs typeface="DejaVu Serif"/>
              </a:rPr>
              <a:t> </a:t>
            </a:r>
            <a:r>
              <a:rPr sz="1667" spc="88" dirty="0">
                <a:latin typeface="+mn-lt"/>
                <a:cs typeface="Arial"/>
              </a:rPr>
              <a:t>)</a:t>
            </a:r>
            <a:r>
              <a:rPr sz="1667" spc="-9" dirty="0">
                <a:latin typeface="+mn-lt"/>
                <a:cs typeface="Arial"/>
              </a:rPr>
              <a:t> </a:t>
            </a:r>
            <a:r>
              <a:rPr sz="1667" spc="304" dirty="0">
                <a:latin typeface="+mn-lt"/>
                <a:cs typeface="Arial"/>
              </a:rPr>
              <a:t>=</a:t>
            </a:r>
            <a:r>
              <a:rPr sz="1667" spc="58" dirty="0">
                <a:latin typeface="+mn-lt"/>
                <a:cs typeface="Arial"/>
              </a:rPr>
              <a:t> </a:t>
            </a:r>
            <a:r>
              <a:rPr sz="1667" spc="-76" dirty="0">
                <a:latin typeface="+mn-lt"/>
                <a:cs typeface="Arial"/>
              </a:rPr>
              <a:t>2</a:t>
            </a:r>
            <a:r>
              <a:rPr sz="1667" spc="-114" baseline="29478" dirty="0">
                <a:latin typeface="+mn-lt"/>
                <a:cs typeface="DejaVu Serif"/>
              </a:rPr>
              <a:t>N</a:t>
            </a:r>
            <a:endParaRPr sz="1667" baseline="29478" dirty="0">
              <a:latin typeface="+mn-lt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6819" y="2556361"/>
            <a:ext cx="2268388" cy="261555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</a:pPr>
            <a:r>
              <a:rPr sz="1667" i="1" spc="23" dirty="0">
                <a:latin typeface="+mn-lt"/>
                <a:cs typeface="Times New Roman"/>
              </a:rPr>
              <a:t>Any </a:t>
            </a:r>
            <a:r>
              <a:rPr sz="1667" i="1" spc="-22" dirty="0">
                <a:latin typeface="+mn-lt"/>
                <a:cs typeface="Times New Roman"/>
              </a:rPr>
              <a:t>break</a:t>
            </a:r>
            <a:r>
              <a:rPr sz="1667" i="1" spc="165" dirty="0">
                <a:latin typeface="+mn-lt"/>
                <a:cs typeface="Times New Roman"/>
              </a:rPr>
              <a:t> </a:t>
            </a:r>
            <a:r>
              <a:rPr sz="1667" i="1" spc="17" dirty="0">
                <a:latin typeface="+mn-lt"/>
                <a:cs typeface="Times New Roman"/>
              </a:rPr>
              <a:t>point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6557" y="2538192"/>
            <a:ext cx="3993040" cy="263225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  <a:tabLst>
                <a:tab pos="579557" algn="l"/>
              </a:tabLst>
            </a:pPr>
            <a:r>
              <a:rPr lang="de-DE" sz="1667" spc="147" dirty="0">
                <a:latin typeface="+mn-lt"/>
                <a:cs typeface="DejaVu Serif"/>
              </a:rPr>
              <a:t>    </a:t>
            </a:r>
            <a:r>
              <a:rPr sz="1667" spc="4" dirty="0" err="1">
                <a:solidFill>
                  <a:srgbClr val="E51919"/>
                </a:solidFill>
                <a:latin typeface="+mn-lt"/>
                <a:cs typeface="DejaVu Serif"/>
              </a:rPr>
              <a:t>m</a:t>
            </a:r>
            <a:r>
              <a:rPr sz="1667" spc="6" baseline="-12471" dirty="0" err="1">
                <a:latin typeface="+mn-lt"/>
                <a:cs typeface="DejaVu Sans"/>
              </a:rPr>
              <a:t>H</a:t>
            </a:r>
            <a:r>
              <a:rPr sz="1667" spc="4" dirty="0">
                <a:latin typeface="+mn-lt"/>
                <a:cs typeface="Arial"/>
              </a:rPr>
              <a:t>(</a:t>
            </a:r>
            <a:r>
              <a:rPr sz="1667" spc="4" dirty="0">
                <a:latin typeface="+mn-lt"/>
                <a:cs typeface="DejaVu Serif"/>
              </a:rPr>
              <a:t>N</a:t>
            </a:r>
            <a:r>
              <a:rPr sz="1667" spc="88" dirty="0">
                <a:latin typeface="+mn-lt"/>
                <a:cs typeface="Arial"/>
              </a:rPr>
              <a:t>) </a:t>
            </a:r>
            <a:r>
              <a:rPr sz="1667" i="1" spc="-39" dirty="0">
                <a:latin typeface="+mn-lt"/>
                <a:cs typeface="Times New Roman"/>
              </a:rPr>
              <a:t>is </a:t>
            </a:r>
            <a:r>
              <a:rPr sz="1667" i="1" spc="208" dirty="0">
                <a:latin typeface="+mn-lt"/>
                <a:cs typeface="Times New Roman"/>
              </a:rPr>
              <a:t>polynomial</a:t>
            </a:r>
            <a:r>
              <a:rPr sz="1667" i="1" spc="-49" dirty="0">
                <a:latin typeface="+mn-lt"/>
                <a:cs typeface="Times New Roman"/>
              </a:rPr>
              <a:t> </a:t>
            </a:r>
            <a:r>
              <a:rPr sz="1667" i="1" spc="-27" dirty="0">
                <a:latin typeface="+mn-lt"/>
                <a:cs typeface="Times New Roman"/>
              </a:rPr>
              <a:t>in </a:t>
            </a:r>
            <a:r>
              <a:rPr sz="1667" spc="-104" dirty="0">
                <a:latin typeface="+mn-lt"/>
                <a:cs typeface="DejaVu Serif"/>
              </a:rPr>
              <a:t>N</a:t>
            </a:r>
            <a:endParaRPr sz="1667" dirty="0">
              <a:latin typeface="+mn-lt"/>
              <a:cs typeface="DejaVu Serif"/>
            </a:endParaRPr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329035" y="698500"/>
            <a:ext cx="3619500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Main Result</a:t>
            </a:r>
          </a:p>
        </p:txBody>
      </p:sp>
      <p:sp>
        <p:nvSpPr>
          <p:cNvPr id="9" name="Rectangle 8"/>
          <p:cNvSpPr/>
          <p:nvPr/>
        </p:nvSpPr>
        <p:spPr>
          <a:xfrm>
            <a:off x="2667001" y="2494745"/>
            <a:ext cx="38786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67" spc="147" dirty="0">
                <a:latin typeface="+mn-lt"/>
                <a:ea typeface="+mj-ea"/>
                <a:cs typeface="DejaVu Sans"/>
              </a:rPr>
              <a:t>⇒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4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024063" y="4283944"/>
            <a:ext cx="3571875" cy="221992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  <a:tabLst>
                <a:tab pos="473732" algn="l"/>
                <a:tab pos="2611174" algn="l"/>
              </a:tabLst>
            </a:pPr>
            <a:r>
              <a:rPr sz="1410" i="1" spc="317" dirty="0">
                <a:solidFill>
                  <a:srgbClr val="1919CC"/>
                </a:solidFill>
                <a:latin typeface="Times New Roman"/>
                <a:cs typeface="Times New Roman"/>
              </a:rPr>
              <a:t>The	</a:t>
            </a:r>
            <a:r>
              <a:rPr sz="1410" i="1" spc="208" dirty="0">
                <a:solidFill>
                  <a:srgbClr val="1919CC"/>
                </a:solidFill>
                <a:latin typeface="Times New Roman"/>
                <a:cs typeface="Times New Roman"/>
              </a:rPr>
              <a:t>Vapnik-Chervonenkis	</a:t>
            </a:r>
            <a:r>
              <a:rPr sz="1410" i="1" spc="177" dirty="0">
                <a:solidFill>
                  <a:srgbClr val="1919CC"/>
                </a:solidFill>
                <a:latin typeface="Times New Roman"/>
                <a:cs typeface="Times New Roman"/>
              </a:rPr>
              <a:t>Inequality</a:t>
            </a:r>
            <a:endParaRPr sz="1410" dirty="0">
              <a:latin typeface="Times New Roman"/>
              <a:cs typeface="Times New Roman"/>
            </a:endParaRPr>
          </a:p>
        </p:txBody>
      </p:sp>
      <p:sp>
        <p:nvSpPr>
          <p:cNvPr id="17" name="object 3"/>
          <p:cNvSpPr txBox="1"/>
          <p:nvPr/>
        </p:nvSpPr>
        <p:spPr>
          <a:xfrm>
            <a:off x="986678" y="1868620"/>
            <a:ext cx="1680323" cy="26266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  <a:tabLst>
                <a:tab pos="653414" algn="l"/>
              </a:tabLst>
            </a:pPr>
            <a:r>
              <a:rPr lang="de-DE" sz="1667" i="1" spc="160" dirty="0">
                <a:latin typeface="+mn-lt"/>
                <a:cs typeface="Times New Roman"/>
              </a:rPr>
              <a:t>Not quite</a:t>
            </a:r>
            <a:r>
              <a:rPr sz="1667" i="1" spc="119" dirty="0">
                <a:latin typeface="+mn-lt"/>
                <a:cs typeface="Times New Roman"/>
              </a:rPr>
              <a:t>: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986676" y="2999432"/>
            <a:ext cx="4480829" cy="453039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  <a:tabLst>
                <a:tab pos="335939" algn="l"/>
              </a:tabLst>
            </a:pPr>
            <a:r>
              <a:rPr lang="de-DE" sz="1667" i="1" spc="297" dirty="0">
                <a:latin typeface="+mn-lt"/>
                <a:cs typeface="Times New Roman"/>
              </a:rPr>
              <a:t>But more</a:t>
            </a:r>
            <a:r>
              <a:rPr sz="1667" i="1" spc="169" dirty="0">
                <a:latin typeface="+mn-lt"/>
                <a:cs typeface="Times New Roman"/>
              </a:rPr>
              <a:t>:</a:t>
            </a:r>
            <a:endParaRPr sz="1667" dirty="0">
              <a:latin typeface="+mn-lt"/>
              <a:cs typeface="Times New Roman"/>
            </a:endParaRPr>
          </a:p>
          <a:p>
            <a:pPr>
              <a:spcBef>
                <a:spcPts val="17"/>
              </a:spcBef>
            </a:pPr>
            <a:endParaRPr sz="1237" dirty="0">
              <a:latin typeface="Times New Roman"/>
              <a:cs typeface="Times New Roman"/>
            </a:endParaRPr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317500" y="698500"/>
            <a:ext cx="4115965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Putting it altogether</a:t>
            </a:r>
            <a:endParaRPr lang="de-DE" sz="2000" kern="0" dirty="0">
              <a:solidFill>
                <a:srgbClr val="FF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120403"/>
            <a:ext cx="5130161" cy="8618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374099"/>
            <a:ext cx="5430762" cy="879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62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Agenda: The Learning Theory</a:t>
            </a:r>
            <a:endParaRPr lang="de-DE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1667" dirty="0"/>
              <a:t>The Learning Problem</a:t>
            </a:r>
          </a:p>
          <a:p>
            <a:r>
              <a:rPr lang="de-DE" sz="1667" dirty="0"/>
              <a:t>Is Learning Feasible</a:t>
            </a:r>
          </a:p>
          <a:p>
            <a:r>
              <a:rPr lang="de-DE" sz="1667" dirty="0"/>
              <a:t>Error and Noise</a:t>
            </a:r>
          </a:p>
          <a:p>
            <a:r>
              <a:rPr lang="de-DE" sz="1667" dirty="0"/>
              <a:t>Theory of Generalization</a:t>
            </a:r>
          </a:p>
          <a:p>
            <a:r>
              <a:rPr lang="de-DE" sz="1667" b="1" dirty="0"/>
              <a:t>The VC Dimension</a:t>
            </a:r>
          </a:p>
          <a:p>
            <a:r>
              <a:rPr lang="de-DE" sz="1667" dirty="0"/>
              <a:t>Bias-Variance Tradeoff</a:t>
            </a:r>
          </a:p>
          <a:p>
            <a:r>
              <a:rPr lang="de-DE" sz="1667" dirty="0"/>
              <a:t>Overfitting</a:t>
            </a:r>
          </a:p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1EB9E2-6113-48B2-B162-CA62C133485D}" type="slidenum">
              <a:rPr lang="de-DE" smtClean="0"/>
              <a:pPr/>
              <a:t>63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53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9035" y="1500963"/>
            <a:ext cx="6092773" cy="1712937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-2" dirty="0">
                <a:latin typeface="+mn-lt"/>
                <a:cs typeface="Times New Roman"/>
              </a:rPr>
              <a:t>The</a:t>
            </a:r>
            <a:r>
              <a:rPr sz="1667" spc="65" dirty="0">
                <a:latin typeface="+mn-lt"/>
                <a:cs typeface="Times New Roman"/>
              </a:rPr>
              <a:t> </a:t>
            </a:r>
            <a:r>
              <a:rPr sz="1667" spc="-39" dirty="0">
                <a:latin typeface="+mn-lt"/>
                <a:cs typeface="Times New Roman"/>
              </a:rPr>
              <a:t>V</a:t>
            </a:r>
            <a:r>
              <a:rPr sz="1667" spc="-110" dirty="0">
                <a:latin typeface="+mn-lt"/>
                <a:cs typeface="Times New Roman"/>
              </a:rPr>
              <a:t>C</a:t>
            </a:r>
            <a:r>
              <a:rPr sz="1667" spc="69" dirty="0">
                <a:latin typeface="+mn-lt"/>
                <a:cs typeface="Times New Roman"/>
              </a:rPr>
              <a:t> </a:t>
            </a:r>
            <a:r>
              <a:rPr sz="1667" spc="-49" dirty="0">
                <a:latin typeface="+mn-lt"/>
                <a:cs typeface="Times New Roman"/>
              </a:rPr>
              <a:t>dimension</a:t>
            </a:r>
            <a:r>
              <a:rPr sz="1667" spc="69" dirty="0">
                <a:latin typeface="+mn-lt"/>
                <a:cs typeface="Times New Roman"/>
              </a:rPr>
              <a:t> </a:t>
            </a:r>
            <a:r>
              <a:rPr sz="1667" spc="-28" dirty="0">
                <a:latin typeface="+mn-lt"/>
                <a:cs typeface="Times New Roman"/>
              </a:rPr>
              <a:t>of</a:t>
            </a:r>
            <a:r>
              <a:rPr sz="1667" spc="65" dirty="0">
                <a:latin typeface="+mn-lt"/>
                <a:cs typeface="Times New Roman"/>
              </a:rPr>
              <a:t> </a:t>
            </a:r>
            <a:r>
              <a:rPr sz="1667" spc="-78" dirty="0">
                <a:latin typeface="+mn-lt"/>
                <a:cs typeface="Times New Roman"/>
              </a:rPr>
              <a:t>a</a:t>
            </a:r>
            <a:r>
              <a:rPr sz="1667" spc="65" dirty="0">
                <a:latin typeface="+mn-lt"/>
                <a:cs typeface="Times New Roman"/>
              </a:rPr>
              <a:t> </a:t>
            </a:r>
            <a:r>
              <a:rPr sz="1667" spc="-39" dirty="0">
                <a:latin typeface="+mn-lt"/>
                <a:cs typeface="Times New Roman"/>
              </a:rPr>
              <a:t>hy</a:t>
            </a:r>
            <a:r>
              <a:rPr sz="1667" spc="-11" dirty="0">
                <a:latin typeface="+mn-lt"/>
                <a:cs typeface="Times New Roman"/>
              </a:rPr>
              <a:t>p</a:t>
            </a:r>
            <a:r>
              <a:rPr sz="1667" spc="-39" dirty="0">
                <a:latin typeface="+mn-lt"/>
                <a:cs typeface="Times New Roman"/>
              </a:rPr>
              <a:t>othesis</a:t>
            </a:r>
            <a:r>
              <a:rPr sz="1667" spc="73" dirty="0">
                <a:latin typeface="+mn-lt"/>
                <a:cs typeface="Times New Roman"/>
              </a:rPr>
              <a:t> </a:t>
            </a:r>
            <a:r>
              <a:rPr sz="1667" spc="-11" dirty="0">
                <a:latin typeface="+mn-lt"/>
                <a:cs typeface="Times New Roman"/>
              </a:rPr>
              <a:t>set</a:t>
            </a:r>
            <a:r>
              <a:rPr sz="1667" spc="65" dirty="0">
                <a:latin typeface="+mn-lt"/>
                <a:cs typeface="Times New Roman"/>
              </a:rPr>
              <a:t> </a:t>
            </a:r>
            <a:r>
              <a:rPr sz="1667" spc="135" dirty="0">
                <a:latin typeface="+mn-lt"/>
                <a:cs typeface="DejaVu Sans"/>
              </a:rPr>
              <a:t>H</a:t>
            </a:r>
            <a:r>
              <a:rPr sz="1667" spc="2" dirty="0">
                <a:latin typeface="+mn-lt"/>
                <a:cs typeface="Times New Roman"/>
              </a:rPr>
              <a:t>,</a:t>
            </a:r>
            <a:r>
              <a:rPr sz="1667" spc="73" dirty="0">
                <a:latin typeface="+mn-lt"/>
                <a:cs typeface="Times New Roman"/>
              </a:rPr>
              <a:t> </a:t>
            </a:r>
            <a:r>
              <a:rPr sz="1667" spc="-31" dirty="0">
                <a:latin typeface="+mn-lt"/>
                <a:cs typeface="Times New Roman"/>
              </a:rPr>
              <a:t>denoted</a:t>
            </a:r>
            <a:r>
              <a:rPr sz="1667" spc="69" dirty="0">
                <a:latin typeface="+mn-lt"/>
                <a:cs typeface="Times New Roman"/>
              </a:rPr>
              <a:t> </a:t>
            </a:r>
            <a:r>
              <a:rPr sz="1667" spc="-73" dirty="0">
                <a:latin typeface="+mn-lt"/>
                <a:cs typeface="Times New Roman"/>
              </a:rPr>
              <a:t>b</a:t>
            </a:r>
            <a:r>
              <a:rPr sz="1667" spc="-32" dirty="0">
                <a:latin typeface="+mn-lt"/>
                <a:cs typeface="Times New Roman"/>
              </a:rPr>
              <a:t>y</a:t>
            </a:r>
            <a:r>
              <a:rPr sz="1667" spc="69" dirty="0">
                <a:latin typeface="+mn-lt"/>
                <a:cs typeface="Times New Roman"/>
              </a:rPr>
              <a:t> </a:t>
            </a:r>
            <a:r>
              <a:rPr sz="1667" spc="-150" dirty="0">
                <a:solidFill>
                  <a:srgbClr val="E51919"/>
                </a:solidFill>
                <a:latin typeface="+mn-lt"/>
                <a:cs typeface="DejaVu Serif"/>
              </a:rPr>
              <a:t>d</a:t>
            </a:r>
            <a:r>
              <a:rPr lang="de-DE" sz="1667" spc="-150" baseline="-25000" dirty="0">
                <a:solidFill>
                  <a:srgbClr val="E51919"/>
                </a:solidFill>
                <a:latin typeface="+mn-lt"/>
                <a:cs typeface="DejaVu Serif"/>
              </a:rPr>
              <a:t>vc</a:t>
            </a:r>
            <a:r>
              <a:rPr sz="1667" spc="664" baseline="-21739" dirty="0">
                <a:solidFill>
                  <a:srgbClr val="E51919"/>
                </a:solidFill>
                <a:latin typeface="+mn-lt"/>
                <a:cs typeface="Times New Roman"/>
              </a:rPr>
              <a:t> </a:t>
            </a:r>
            <a:r>
              <a:rPr sz="1667" spc="17" dirty="0">
                <a:latin typeface="+mn-lt"/>
                <a:cs typeface="Georgia"/>
              </a:rPr>
              <a:t>(</a:t>
            </a:r>
            <a:r>
              <a:rPr sz="1667" spc="135" dirty="0">
                <a:latin typeface="+mn-lt"/>
                <a:cs typeface="DejaVu Sans"/>
              </a:rPr>
              <a:t>H</a:t>
            </a:r>
            <a:r>
              <a:rPr sz="1667" spc="28" dirty="0">
                <a:latin typeface="+mn-lt"/>
                <a:cs typeface="Georgia"/>
              </a:rPr>
              <a:t>)</a:t>
            </a:r>
            <a:r>
              <a:rPr sz="1667" spc="2" dirty="0">
                <a:latin typeface="+mn-lt"/>
                <a:cs typeface="Times New Roman"/>
              </a:rPr>
              <a:t>,</a:t>
            </a:r>
            <a:r>
              <a:rPr sz="1667" spc="69" dirty="0">
                <a:latin typeface="+mn-lt"/>
                <a:cs typeface="Times New Roman"/>
              </a:rPr>
              <a:t> </a:t>
            </a:r>
            <a:r>
              <a:rPr sz="1667" spc="-65" dirty="0">
                <a:latin typeface="+mn-lt"/>
                <a:cs typeface="Times New Roman"/>
              </a:rPr>
              <a:t>is</a:t>
            </a:r>
            <a:r>
              <a:rPr lang="de-DE" sz="1667" dirty="0">
                <a:latin typeface="+mn-lt"/>
                <a:cs typeface="Times New Roman"/>
              </a:rPr>
              <a:t> </a:t>
            </a:r>
            <a:r>
              <a:rPr sz="1667" spc="-9" dirty="0">
                <a:latin typeface="+mn-lt"/>
                <a:cs typeface="Times New Roman"/>
              </a:rPr>
              <a:t>the </a:t>
            </a:r>
            <a:r>
              <a:rPr sz="1667" spc="-56" dirty="0">
                <a:latin typeface="+mn-lt"/>
                <a:cs typeface="Times New Roman"/>
              </a:rPr>
              <a:t>largest value </a:t>
            </a:r>
            <a:r>
              <a:rPr sz="1667" spc="-28" dirty="0">
                <a:latin typeface="+mn-lt"/>
                <a:cs typeface="Times New Roman"/>
              </a:rPr>
              <a:t>of </a:t>
            </a:r>
            <a:r>
              <a:rPr sz="1667" spc="-85" dirty="0">
                <a:latin typeface="+mn-lt"/>
                <a:cs typeface="DejaVu Serif"/>
              </a:rPr>
              <a:t>N </a:t>
            </a:r>
            <a:r>
              <a:rPr sz="1667" spc="-63" dirty="0">
                <a:latin typeface="+mn-lt"/>
                <a:cs typeface="Times New Roman"/>
              </a:rPr>
              <a:t>for </a:t>
            </a:r>
            <a:r>
              <a:rPr sz="1667" spc="-4" dirty="0" err="1">
                <a:latin typeface="+mn-lt"/>
                <a:cs typeface="Times New Roman"/>
              </a:rPr>
              <a:t>whi</a:t>
            </a:r>
            <a:r>
              <a:rPr lang="de-DE" sz="1667" spc="-4" dirty="0">
                <a:latin typeface="+mn-lt"/>
                <a:cs typeface="Times New Roman"/>
              </a:rPr>
              <a:t>c</a:t>
            </a:r>
            <a:r>
              <a:rPr sz="1667" spc="-4" dirty="0">
                <a:latin typeface="+mn-lt"/>
                <a:cs typeface="Times New Roman"/>
              </a:rPr>
              <a:t>h </a:t>
            </a:r>
            <a:endParaRPr lang="de-DE" sz="1667" spc="-4" dirty="0">
              <a:latin typeface="+mn-lt"/>
              <a:cs typeface="Times New Roman"/>
            </a:endParaRPr>
          </a:p>
          <a:p>
            <a:pPr marL="5512">
              <a:spcBef>
                <a:spcPts val="54"/>
              </a:spcBef>
            </a:pPr>
            <a:endParaRPr lang="de-DE" sz="1667" i="1" spc="-4" dirty="0">
              <a:latin typeface="+mn-lt"/>
              <a:cs typeface="Times New Roman"/>
            </a:endParaRPr>
          </a:p>
          <a:p>
            <a:pPr marL="5512">
              <a:spcBef>
                <a:spcPts val="54"/>
              </a:spcBef>
            </a:pPr>
            <a:r>
              <a:rPr sz="1667" spc="-9" dirty="0" err="1">
                <a:latin typeface="+mn-lt"/>
                <a:cs typeface="DejaVu Serif"/>
              </a:rPr>
              <a:t>m</a:t>
            </a:r>
            <a:r>
              <a:rPr sz="1667" spc="-13" baseline="-12195" dirty="0" err="1">
                <a:latin typeface="+mn-lt"/>
                <a:cs typeface="DejaVu Sans"/>
              </a:rPr>
              <a:t>H</a:t>
            </a:r>
            <a:r>
              <a:rPr sz="1667" spc="-9">
                <a:latin typeface="+mn-lt"/>
                <a:cs typeface="Georgia"/>
              </a:rPr>
              <a:t>(</a:t>
            </a:r>
            <a:r>
              <a:rPr sz="1667" spc="-9">
                <a:latin typeface="+mn-lt"/>
                <a:cs typeface="DejaVu Serif"/>
              </a:rPr>
              <a:t>N</a:t>
            </a:r>
            <a:r>
              <a:rPr sz="1667" spc="22">
                <a:latin typeface="+mn-lt"/>
                <a:cs typeface="Georgia"/>
              </a:rPr>
              <a:t>) </a:t>
            </a:r>
            <a:r>
              <a:rPr sz="1667" spc="180" dirty="0">
                <a:latin typeface="+mn-lt"/>
                <a:cs typeface="Georgia"/>
              </a:rPr>
              <a:t>=</a:t>
            </a:r>
            <a:r>
              <a:rPr sz="1667" spc="58" dirty="0">
                <a:latin typeface="+mn-lt"/>
                <a:cs typeface="Georgia"/>
              </a:rPr>
              <a:t> </a:t>
            </a:r>
            <a:r>
              <a:rPr sz="1667" spc="-65" dirty="0">
                <a:latin typeface="+mn-lt"/>
                <a:cs typeface="Georgia"/>
              </a:rPr>
              <a:t>2</a:t>
            </a:r>
            <a:r>
              <a:rPr sz="1667" spc="-97" baseline="29810" dirty="0">
                <a:latin typeface="+mn-lt"/>
                <a:cs typeface="DejaVu Serif"/>
              </a:rPr>
              <a:t>N</a:t>
            </a:r>
            <a:endParaRPr sz="1667" baseline="29810" dirty="0">
              <a:latin typeface="+mn-lt"/>
              <a:cs typeface="DejaVu Serif"/>
            </a:endParaRPr>
          </a:p>
          <a:p>
            <a:pPr marL="2607040" algn="ctr">
              <a:spcBef>
                <a:spcPts val="1068"/>
              </a:spcBef>
              <a:tabLst>
                <a:tab pos="2995064" algn="l"/>
                <a:tab pos="3458048" algn="l"/>
                <a:tab pos="4021069" algn="l"/>
                <a:tab pos="4573343" algn="l"/>
              </a:tabLst>
            </a:pPr>
            <a:r>
              <a:rPr sz="1172" i="1" spc="137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667" i="1" spc="226" dirty="0">
                <a:solidFill>
                  <a:srgbClr val="1919CC"/>
                </a:solidFill>
                <a:latin typeface="+mn-lt"/>
                <a:cs typeface="Times New Roman"/>
              </a:rPr>
              <a:t>the</a:t>
            </a:r>
            <a:r>
              <a:rPr lang="de-DE" sz="1667" i="1" spc="226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667" i="1" spc="227" dirty="0">
                <a:solidFill>
                  <a:srgbClr val="1919CC"/>
                </a:solidFill>
                <a:latin typeface="+mn-lt"/>
                <a:cs typeface="Times New Roman"/>
              </a:rPr>
              <a:t>most</a:t>
            </a:r>
            <a:r>
              <a:rPr lang="de-DE" sz="1667" i="1" spc="227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667" i="1" spc="173" dirty="0">
                <a:solidFill>
                  <a:srgbClr val="1919CC"/>
                </a:solidFill>
                <a:latin typeface="+mn-lt"/>
                <a:cs typeface="Times New Roman"/>
              </a:rPr>
              <a:t>points</a:t>
            </a:r>
            <a:r>
              <a:rPr lang="de-DE" sz="1667" i="1" spc="173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667" spc="127" dirty="0">
                <a:solidFill>
                  <a:srgbClr val="1919CC"/>
                </a:solidFill>
                <a:latin typeface="+mn-lt"/>
                <a:cs typeface="DejaVu Sans"/>
              </a:rPr>
              <a:t>H</a:t>
            </a:r>
            <a:r>
              <a:rPr lang="de-DE" sz="1667" spc="560" dirty="0">
                <a:solidFill>
                  <a:srgbClr val="1919CC"/>
                </a:solidFill>
                <a:latin typeface="+mn-lt"/>
                <a:cs typeface="DejaVu Sans"/>
              </a:rPr>
              <a:t> </a:t>
            </a:r>
            <a:r>
              <a:rPr lang="de-DE" sz="1667" i="1" spc="299" dirty="0">
                <a:solidFill>
                  <a:srgbClr val="1919CC"/>
                </a:solidFill>
                <a:latin typeface="+mn-lt"/>
                <a:cs typeface="Times New Roman"/>
              </a:rPr>
              <a:t>can </a:t>
            </a:r>
            <a:r>
              <a:rPr sz="1667" i="1" spc="182" dirty="0">
                <a:solidFill>
                  <a:srgbClr val="1919CC"/>
                </a:solidFill>
                <a:latin typeface="+mn-lt"/>
                <a:cs typeface="Times New Roman"/>
              </a:rPr>
              <a:t>shatter 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857" y="3695666"/>
            <a:ext cx="1669097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-85" dirty="0">
                <a:latin typeface="+mn-lt"/>
                <a:cs typeface="DejaVu Serif"/>
              </a:rPr>
              <a:t>N</a:t>
            </a:r>
            <a:r>
              <a:rPr sz="1667" spc="49" dirty="0">
                <a:latin typeface="+mn-lt"/>
                <a:cs typeface="DejaVu Serif"/>
              </a:rPr>
              <a:t> </a:t>
            </a:r>
            <a:r>
              <a:rPr sz="1667" spc="-69" dirty="0">
                <a:latin typeface="+mn-lt"/>
                <a:cs typeface="DejaVu Sans"/>
              </a:rPr>
              <a:t>≤</a:t>
            </a:r>
            <a:r>
              <a:rPr sz="1667" spc="-47" dirty="0">
                <a:latin typeface="+mn-lt"/>
                <a:cs typeface="DejaVu Sans"/>
              </a:rPr>
              <a:t> </a:t>
            </a:r>
            <a:r>
              <a:rPr lang="de-DE" sz="1667" spc="-150" dirty="0">
                <a:solidFill>
                  <a:srgbClr val="E51919"/>
                </a:solidFill>
                <a:latin typeface="+mn-lt"/>
                <a:cs typeface="DejaVu Serif"/>
              </a:rPr>
              <a:t>d</a:t>
            </a:r>
            <a:r>
              <a:rPr lang="de-DE" sz="1667" spc="-150" baseline="-25000" dirty="0">
                <a:solidFill>
                  <a:srgbClr val="E51919"/>
                </a:solidFill>
                <a:latin typeface="+mn-lt"/>
                <a:cs typeface="DejaVu Serif"/>
              </a:rPr>
              <a:t>vc</a:t>
            </a:r>
            <a:r>
              <a:rPr lang="de-DE" sz="1667" i="1" spc="664" baseline="-21739" dirty="0">
                <a:solidFill>
                  <a:srgbClr val="E51919"/>
                </a:solidFill>
                <a:latin typeface="+mn-lt"/>
                <a:cs typeface="Times New Roman"/>
              </a:rPr>
              <a:t> </a:t>
            </a:r>
            <a:r>
              <a:rPr sz="1667" spc="17" dirty="0">
                <a:latin typeface="+mn-lt"/>
                <a:cs typeface="Georgia"/>
              </a:rPr>
              <a:t>(</a:t>
            </a:r>
            <a:r>
              <a:rPr sz="1667" spc="135" dirty="0">
                <a:latin typeface="+mn-lt"/>
                <a:cs typeface="DejaVu Sans"/>
              </a:rPr>
              <a:t>H</a:t>
            </a:r>
            <a:r>
              <a:rPr sz="1667" spc="22" dirty="0">
                <a:latin typeface="+mn-lt"/>
                <a:cs typeface="Georgia"/>
              </a:rPr>
              <a:t>)</a:t>
            </a:r>
            <a:endParaRPr sz="1667" dirty="0">
              <a:latin typeface="+mn-lt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623" y="4017134"/>
            <a:ext cx="1611779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-104" dirty="0">
                <a:solidFill>
                  <a:srgbClr val="1919CC"/>
                </a:solidFill>
                <a:latin typeface="+mn-lt"/>
                <a:cs typeface="DejaVu Serif"/>
              </a:rPr>
              <a:t>k</a:t>
            </a:r>
            <a:r>
              <a:rPr sz="1667" spc="180" dirty="0">
                <a:solidFill>
                  <a:srgbClr val="1919CC"/>
                </a:solidFill>
                <a:latin typeface="+mn-lt"/>
                <a:cs typeface="DejaVu Serif"/>
              </a:rPr>
              <a:t> </a:t>
            </a:r>
            <a:r>
              <a:rPr sz="1667" spc="-69" dirty="0">
                <a:latin typeface="+mn-lt"/>
                <a:cs typeface="DejaVu Serif"/>
              </a:rPr>
              <a:t>&gt;</a:t>
            </a:r>
            <a:r>
              <a:rPr sz="1667" spc="-47" dirty="0">
                <a:latin typeface="+mn-lt"/>
                <a:cs typeface="DejaVu Serif"/>
              </a:rPr>
              <a:t> </a:t>
            </a:r>
            <a:r>
              <a:rPr lang="de-DE" sz="1667" spc="-150" dirty="0">
                <a:solidFill>
                  <a:srgbClr val="E51919"/>
                </a:solidFill>
                <a:latin typeface="+mn-lt"/>
                <a:cs typeface="DejaVu Serif"/>
              </a:rPr>
              <a:t>d</a:t>
            </a:r>
            <a:r>
              <a:rPr lang="de-DE" sz="1667" spc="-150" baseline="-25000" dirty="0">
                <a:solidFill>
                  <a:srgbClr val="E51919"/>
                </a:solidFill>
                <a:latin typeface="+mn-lt"/>
                <a:cs typeface="DejaVu Serif"/>
              </a:rPr>
              <a:t>vc  </a:t>
            </a:r>
            <a:r>
              <a:rPr sz="1667" spc="17" dirty="0">
                <a:latin typeface="+mn-lt"/>
                <a:cs typeface="Georgia"/>
              </a:rPr>
              <a:t>(</a:t>
            </a:r>
            <a:r>
              <a:rPr sz="1667" spc="135" dirty="0">
                <a:latin typeface="+mn-lt"/>
                <a:cs typeface="DejaVu Sans"/>
              </a:rPr>
              <a:t>H</a:t>
            </a:r>
            <a:r>
              <a:rPr sz="1667" spc="22" dirty="0">
                <a:latin typeface="+mn-lt"/>
                <a:cs typeface="Georgia"/>
              </a:rPr>
              <a:t>)</a:t>
            </a:r>
            <a:endParaRPr sz="1667" dirty="0">
              <a:latin typeface="+mn-lt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8000" y="3685654"/>
            <a:ext cx="3810000" cy="648287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418063" algn="l"/>
              </a:tabLst>
            </a:pPr>
            <a:r>
              <a:rPr sz="1667" spc="91" dirty="0">
                <a:latin typeface="+mn-lt"/>
                <a:cs typeface="DejaVu Sans"/>
              </a:rPr>
              <a:t>⇒	</a:t>
            </a:r>
            <a:r>
              <a:rPr sz="1667" spc="127" dirty="0">
                <a:latin typeface="+mn-lt"/>
                <a:cs typeface="DejaVu Sans"/>
              </a:rPr>
              <a:t>H </a:t>
            </a:r>
            <a:r>
              <a:rPr lang="de-DE" sz="1667" i="1" spc="32" dirty="0">
                <a:latin typeface="+mn-lt"/>
                <a:cs typeface="Times New Roman"/>
              </a:rPr>
              <a:t>ca</a:t>
            </a:r>
            <a:r>
              <a:rPr sz="1667" i="1" spc="32" dirty="0">
                <a:latin typeface="+mn-lt"/>
                <a:cs typeface="Times New Roman"/>
              </a:rPr>
              <a:t>n </a:t>
            </a:r>
            <a:r>
              <a:rPr sz="1667" i="1" spc="-28" dirty="0">
                <a:latin typeface="+mn-lt"/>
                <a:cs typeface="Times New Roman"/>
              </a:rPr>
              <a:t>shatter </a:t>
            </a:r>
            <a:r>
              <a:rPr sz="1667" spc="-85" dirty="0">
                <a:latin typeface="+mn-lt"/>
                <a:cs typeface="DejaVu Serif"/>
              </a:rPr>
              <a:t>N</a:t>
            </a:r>
            <a:r>
              <a:rPr sz="1667" spc="-187" dirty="0">
                <a:latin typeface="+mn-lt"/>
                <a:cs typeface="DejaVu Serif"/>
              </a:rPr>
              <a:t> </a:t>
            </a:r>
            <a:r>
              <a:rPr sz="1667" i="1" spc="-31" dirty="0">
                <a:latin typeface="+mn-lt"/>
                <a:cs typeface="Times New Roman"/>
              </a:rPr>
              <a:t>points</a:t>
            </a:r>
            <a:endParaRPr sz="1667" dirty="0">
              <a:latin typeface="+mn-lt"/>
              <a:cs typeface="Times New Roman"/>
            </a:endParaRPr>
          </a:p>
          <a:p>
            <a:pPr marL="5512">
              <a:spcBef>
                <a:spcPts val="993"/>
              </a:spcBef>
              <a:tabLst>
                <a:tab pos="392985" algn="l"/>
                <a:tab pos="606564" algn="l"/>
              </a:tabLst>
            </a:pPr>
            <a:r>
              <a:rPr sz="1667" spc="91" dirty="0">
                <a:latin typeface="+mn-lt"/>
                <a:cs typeface="DejaVu Sans"/>
              </a:rPr>
              <a:t>⇒	</a:t>
            </a:r>
            <a:r>
              <a:rPr sz="1667" spc="-104" dirty="0">
                <a:solidFill>
                  <a:srgbClr val="1919CC"/>
                </a:solidFill>
                <a:latin typeface="+mn-lt"/>
                <a:cs typeface="DejaVu Serif"/>
              </a:rPr>
              <a:t>k	</a:t>
            </a:r>
            <a:r>
              <a:rPr sz="1667" i="1" spc="-65" dirty="0">
                <a:latin typeface="+mn-lt"/>
                <a:cs typeface="Times New Roman"/>
              </a:rPr>
              <a:t>is </a:t>
            </a:r>
            <a:r>
              <a:rPr sz="1667" i="1" spc="-78" dirty="0">
                <a:latin typeface="+mn-lt"/>
                <a:cs typeface="Times New Roman"/>
              </a:rPr>
              <a:t>a </a:t>
            </a:r>
            <a:r>
              <a:rPr sz="1667" i="1" spc="-61" dirty="0">
                <a:latin typeface="+mn-lt"/>
                <a:cs typeface="Times New Roman"/>
              </a:rPr>
              <a:t>break </a:t>
            </a:r>
            <a:r>
              <a:rPr sz="1667" i="1" spc="-27" dirty="0">
                <a:latin typeface="+mn-lt"/>
                <a:cs typeface="Times New Roman"/>
              </a:rPr>
              <a:t>point </a:t>
            </a:r>
            <a:r>
              <a:rPr sz="1667" i="1" spc="-63" dirty="0">
                <a:latin typeface="+mn-lt"/>
                <a:cs typeface="Times New Roman"/>
              </a:rPr>
              <a:t>for</a:t>
            </a:r>
            <a:r>
              <a:rPr sz="1667" i="1" spc="41" dirty="0">
                <a:latin typeface="+mn-lt"/>
                <a:cs typeface="Times New Roman"/>
              </a:rPr>
              <a:t> </a:t>
            </a:r>
            <a:r>
              <a:rPr sz="1667" spc="127" dirty="0">
                <a:latin typeface="+mn-lt"/>
                <a:cs typeface="DejaVu Sans"/>
              </a:rPr>
              <a:t>H</a:t>
            </a:r>
            <a:endParaRPr sz="1667" dirty="0">
              <a:latin typeface="+mn-lt"/>
              <a:cs typeface="DejaVu Sans"/>
            </a:endParaRPr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317500" y="698500"/>
            <a:ext cx="4115965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Definition of VC dimensions</a:t>
            </a:r>
            <a:endParaRPr lang="de-DE" sz="2000" kern="0" dirty="0">
              <a:solidFill>
                <a:srgbClr val="FF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9020" y="1872054"/>
            <a:ext cx="2398747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136966" indent="-131454">
              <a:spcBef>
                <a:spcPts val="54"/>
              </a:spcBef>
              <a:buChar char="•"/>
              <a:tabLst>
                <a:tab pos="137242" algn="l"/>
                <a:tab pos="1153601" algn="l"/>
              </a:tabLst>
            </a:pPr>
            <a:r>
              <a:rPr sz="1667" spc="127" dirty="0">
                <a:latin typeface="+mn-lt"/>
                <a:cs typeface="DejaVu Sans"/>
              </a:rPr>
              <a:t>H</a:t>
            </a:r>
            <a:r>
              <a:rPr sz="1667" spc="-9" dirty="0">
                <a:latin typeface="+mn-lt"/>
                <a:cs typeface="DejaVu Sans"/>
              </a:rPr>
              <a:t> </a:t>
            </a:r>
            <a:r>
              <a:rPr sz="1667" i="1" spc="-65" dirty="0">
                <a:latin typeface="+mn-lt"/>
                <a:cs typeface="Times New Roman"/>
              </a:rPr>
              <a:t>is</a:t>
            </a:r>
            <a:r>
              <a:rPr sz="1667" i="1" spc="69" dirty="0">
                <a:latin typeface="+mn-lt"/>
                <a:cs typeface="Times New Roman"/>
              </a:rPr>
              <a:t> </a:t>
            </a:r>
            <a:r>
              <a:rPr sz="1667" i="1" spc="252" dirty="0">
                <a:latin typeface="+mn-lt"/>
                <a:cs typeface="Times New Roman"/>
              </a:rPr>
              <a:t>p</a:t>
            </a:r>
            <a:r>
              <a:rPr sz="1667" i="1" spc="139" dirty="0">
                <a:latin typeface="+mn-lt"/>
                <a:cs typeface="Times New Roman"/>
              </a:rPr>
              <a:t>ositive</a:t>
            </a:r>
            <a:r>
              <a:rPr lang="de-DE" sz="1667" i="1" dirty="0">
                <a:latin typeface="+mn-lt"/>
                <a:cs typeface="Times New Roman"/>
              </a:rPr>
              <a:t> </a:t>
            </a:r>
            <a:r>
              <a:rPr sz="1667" i="1" spc="97" dirty="0">
                <a:latin typeface="+mn-lt"/>
                <a:cs typeface="Times New Roman"/>
              </a:rPr>
              <a:t>r</a:t>
            </a:r>
            <a:r>
              <a:rPr sz="1667" i="1" spc="81" dirty="0">
                <a:latin typeface="+mn-lt"/>
                <a:cs typeface="Times New Roman"/>
              </a:rPr>
              <a:t>a</a:t>
            </a:r>
            <a:r>
              <a:rPr sz="1667" i="1" spc="119" dirty="0">
                <a:latin typeface="+mn-lt"/>
                <a:cs typeface="Times New Roman"/>
              </a:rPr>
              <a:t>ys: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624" y="1700673"/>
            <a:ext cx="93155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281" spc="-110" dirty="0">
                <a:latin typeface="DejaVu Sans"/>
                <a:cs typeface="DejaVu Sans"/>
              </a:rPr>
              <a:t>•</a:t>
            </a:r>
            <a:endParaRPr sz="1281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5888" y="3316272"/>
            <a:ext cx="394450" cy="237790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lang="de-DE" sz="1500" spc="-150" dirty="0">
                <a:solidFill>
                  <a:srgbClr val="E51919"/>
                </a:solidFill>
                <a:latin typeface="DejaVu Serif"/>
                <a:cs typeface="DejaVu Serif"/>
              </a:rPr>
              <a:t>d</a:t>
            </a:r>
            <a:r>
              <a:rPr lang="de-DE" sz="1500" spc="-150" baseline="-25000" dirty="0">
                <a:solidFill>
                  <a:srgbClr val="E51919"/>
                </a:solidFill>
                <a:latin typeface="DejaVu Serif"/>
                <a:cs typeface="DejaVu Serif"/>
              </a:rPr>
              <a:t>vc</a:t>
            </a:r>
            <a:r>
              <a:rPr sz="499" i="1" spc="417" dirty="0">
                <a:solidFill>
                  <a:srgbClr val="E51919"/>
                </a:solidFill>
                <a:latin typeface="Times New Roman"/>
                <a:cs typeface="Times New Roman"/>
              </a:rPr>
              <a:t> </a:t>
            </a:r>
            <a:endParaRPr sz="499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3113" y="1878914"/>
            <a:ext cx="506543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81" dirty="0">
                <a:latin typeface="+mn-lt"/>
                <a:cs typeface="Times New Roman"/>
              </a:rPr>
              <a:t>= 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370" y="2624585"/>
            <a:ext cx="3120920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136966" indent="-131454">
              <a:spcBef>
                <a:spcPts val="54"/>
              </a:spcBef>
              <a:buChar char="•"/>
              <a:tabLst>
                <a:tab pos="137242" algn="l"/>
                <a:tab pos="771364" algn="l"/>
              </a:tabLst>
            </a:pPr>
            <a:r>
              <a:rPr sz="1667" spc="127" dirty="0">
                <a:latin typeface="+mn-lt"/>
                <a:cs typeface="DejaVu Sans"/>
              </a:rPr>
              <a:t>H</a:t>
            </a:r>
            <a:r>
              <a:rPr sz="1667" spc="-9" dirty="0">
                <a:latin typeface="+mn-lt"/>
                <a:cs typeface="DejaVu Sans"/>
              </a:rPr>
              <a:t> </a:t>
            </a:r>
            <a:r>
              <a:rPr sz="1667" i="1" spc="-65" dirty="0">
                <a:latin typeface="+mn-lt"/>
                <a:cs typeface="Times New Roman"/>
              </a:rPr>
              <a:t>is</a:t>
            </a:r>
            <a:r>
              <a:rPr sz="1667" i="1" spc="69" dirty="0">
                <a:latin typeface="+mn-lt"/>
                <a:cs typeface="Times New Roman"/>
              </a:rPr>
              <a:t> </a:t>
            </a:r>
            <a:r>
              <a:rPr sz="1667" i="1" spc="221" dirty="0">
                <a:latin typeface="+mn-lt"/>
                <a:cs typeface="Times New Roman"/>
              </a:rPr>
              <a:t>2D</a:t>
            </a:r>
            <a:r>
              <a:rPr lang="de-DE" sz="1667" i="1" spc="221" dirty="0">
                <a:latin typeface="+mn-lt"/>
                <a:cs typeface="Times New Roman"/>
              </a:rPr>
              <a:t> </a:t>
            </a:r>
            <a:r>
              <a:rPr sz="1667" i="1" spc="206" dirty="0">
                <a:latin typeface="+mn-lt"/>
                <a:cs typeface="Times New Roman"/>
              </a:rPr>
              <a:t>per</a:t>
            </a:r>
            <a:r>
              <a:rPr lang="de-DE" sz="1667" i="1" spc="87" dirty="0">
                <a:latin typeface="+mn-lt"/>
                <a:cs typeface="Times New Roman"/>
              </a:rPr>
              <a:t>c</a:t>
            </a:r>
            <a:r>
              <a:rPr sz="1667" i="1" spc="152" dirty="0" err="1">
                <a:latin typeface="+mn-lt"/>
                <a:cs typeface="Times New Roman"/>
              </a:rPr>
              <a:t>eptrons</a:t>
            </a:r>
            <a:r>
              <a:rPr sz="1667" i="1" spc="152" dirty="0">
                <a:latin typeface="+mn-lt"/>
                <a:cs typeface="Times New Roman"/>
              </a:rPr>
              <a:t>: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3915" y="2415709"/>
            <a:ext cx="93155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281" spc="-110" dirty="0">
                <a:latin typeface="DejaVu Sans"/>
                <a:cs typeface="DejaVu Sans"/>
              </a:rPr>
              <a:t>•</a:t>
            </a:r>
            <a:endParaRPr sz="1281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2248" y="2653834"/>
            <a:ext cx="567752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81" dirty="0">
                <a:latin typeface="+mn-lt"/>
                <a:cs typeface="Times New Roman"/>
              </a:rPr>
              <a:t>= 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69135" y="2653834"/>
            <a:ext cx="453099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365150" algn="l"/>
              </a:tabLst>
            </a:pPr>
            <a:r>
              <a:rPr sz="1281" spc="-110" dirty="0">
                <a:latin typeface="DejaVu Sans"/>
                <a:cs typeface="DejaVu Sans"/>
              </a:rPr>
              <a:t>•	•</a:t>
            </a:r>
            <a:endParaRPr sz="1281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8388" y="3308845"/>
            <a:ext cx="2683082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136966" indent="-131454">
              <a:spcBef>
                <a:spcPts val="54"/>
              </a:spcBef>
              <a:buChar char="•"/>
              <a:tabLst>
                <a:tab pos="137242" algn="l"/>
                <a:tab pos="1085532" algn="l"/>
              </a:tabLst>
            </a:pPr>
            <a:r>
              <a:rPr sz="1667" i="1" spc="221" dirty="0">
                <a:latin typeface="+mn-lt"/>
                <a:cs typeface="Times New Roman"/>
              </a:rPr>
              <a:t>H is  </a:t>
            </a:r>
            <a:r>
              <a:rPr lang="de-DE" sz="1667" i="1" spc="221" dirty="0">
                <a:latin typeface="+mn-lt"/>
                <a:cs typeface="Times New Roman"/>
              </a:rPr>
              <a:t>c</a:t>
            </a:r>
            <a:r>
              <a:rPr sz="1667" i="1" spc="221" dirty="0" err="1">
                <a:latin typeface="+mn-lt"/>
                <a:cs typeface="Times New Roman"/>
              </a:rPr>
              <a:t>onvex</a:t>
            </a:r>
            <a:r>
              <a:rPr lang="de-DE" sz="1667" i="1" spc="221" dirty="0">
                <a:latin typeface="+mn-lt"/>
                <a:cs typeface="Times New Roman"/>
              </a:rPr>
              <a:t> </a:t>
            </a:r>
            <a:r>
              <a:rPr sz="1667" i="1" spc="221" dirty="0">
                <a:latin typeface="+mn-lt"/>
                <a:cs typeface="Times New Roman"/>
              </a:rPr>
              <a:t>sets: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242248" y="3368209"/>
            <a:ext cx="582298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81" dirty="0">
                <a:latin typeface="+mn-lt"/>
                <a:cs typeface="Times New Roman"/>
              </a:rPr>
              <a:t>= ∞</a:t>
            </a:r>
          </a:p>
        </p:txBody>
      </p:sp>
      <p:sp>
        <p:nvSpPr>
          <p:cNvPr id="15" name="object 15"/>
          <p:cNvSpPr/>
          <p:nvPr/>
        </p:nvSpPr>
        <p:spPr>
          <a:xfrm>
            <a:off x="4387029" y="3253102"/>
            <a:ext cx="776663" cy="776663"/>
          </a:xfrm>
          <a:custGeom>
            <a:avLst/>
            <a:gdLst/>
            <a:ahLst/>
            <a:cxnLst/>
            <a:rect l="l" t="t" r="r" b="b"/>
            <a:pathLst>
              <a:path w="1789429" h="1789429">
                <a:moveTo>
                  <a:pt x="1789290" y="894651"/>
                </a:moveTo>
                <a:lnTo>
                  <a:pt x="1788050" y="942164"/>
                </a:lnTo>
                <a:lnTo>
                  <a:pt x="1784371" y="989032"/>
                </a:lnTo>
                <a:lnTo>
                  <a:pt x="1778314" y="1035191"/>
                </a:lnTo>
                <a:lnTo>
                  <a:pt x="1769943" y="1080582"/>
                </a:lnTo>
                <a:lnTo>
                  <a:pt x="1759318" y="1125140"/>
                </a:lnTo>
                <a:lnTo>
                  <a:pt x="1746501" y="1168806"/>
                </a:lnTo>
                <a:lnTo>
                  <a:pt x="1731555" y="1211517"/>
                </a:lnTo>
                <a:lnTo>
                  <a:pt x="1714540" y="1253211"/>
                </a:lnTo>
                <a:lnTo>
                  <a:pt x="1695519" y="1293826"/>
                </a:lnTo>
                <a:lnTo>
                  <a:pt x="1674554" y="1333301"/>
                </a:lnTo>
                <a:lnTo>
                  <a:pt x="1651707" y="1371573"/>
                </a:lnTo>
                <a:lnTo>
                  <a:pt x="1627038" y="1408581"/>
                </a:lnTo>
                <a:lnTo>
                  <a:pt x="1600611" y="1444263"/>
                </a:lnTo>
                <a:lnTo>
                  <a:pt x="1572487" y="1478558"/>
                </a:lnTo>
                <a:lnTo>
                  <a:pt x="1542728" y="1511402"/>
                </a:lnTo>
                <a:lnTo>
                  <a:pt x="1511395" y="1542736"/>
                </a:lnTo>
                <a:lnTo>
                  <a:pt x="1478550" y="1572495"/>
                </a:lnTo>
                <a:lnTo>
                  <a:pt x="1444256" y="1600620"/>
                </a:lnTo>
                <a:lnTo>
                  <a:pt x="1408574" y="1627048"/>
                </a:lnTo>
                <a:lnTo>
                  <a:pt x="1371566" y="1651716"/>
                </a:lnTo>
                <a:lnTo>
                  <a:pt x="1333294" y="1674564"/>
                </a:lnTo>
                <a:lnTo>
                  <a:pt x="1293819" y="1695530"/>
                </a:lnTo>
                <a:lnTo>
                  <a:pt x="1253203" y="1714551"/>
                </a:lnTo>
                <a:lnTo>
                  <a:pt x="1211509" y="1731566"/>
                </a:lnTo>
                <a:lnTo>
                  <a:pt x="1168798" y="1746513"/>
                </a:lnTo>
                <a:lnTo>
                  <a:pt x="1125132" y="1759330"/>
                </a:lnTo>
                <a:lnTo>
                  <a:pt x="1080573" y="1769955"/>
                </a:lnTo>
                <a:lnTo>
                  <a:pt x="1035182" y="1778327"/>
                </a:lnTo>
                <a:lnTo>
                  <a:pt x="989021" y="1784383"/>
                </a:lnTo>
                <a:lnTo>
                  <a:pt x="942153" y="1788062"/>
                </a:lnTo>
                <a:lnTo>
                  <a:pt x="894638" y="1789303"/>
                </a:lnTo>
                <a:lnTo>
                  <a:pt x="847125" y="1788062"/>
                </a:lnTo>
                <a:lnTo>
                  <a:pt x="800258" y="1784383"/>
                </a:lnTo>
                <a:lnTo>
                  <a:pt x="754098" y="1778327"/>
                </a:lnTo>
                <a:lnTo>
                  <a:pt x="708708" y="1769955"/>
                </a:lnTo>
                <a:lnTo>
                  <a:pt x="664150" y="1759330"/>
                </a:lnTo>
                <a:lnTo>
                  <a:pt x="620484" y="1746513"/>
                </a:lnTo>
                <a:lnTo>
                  <a:pt x="577774" y="1731566"/>
                </a:lnTo>
                <a:lnTo>
                  <a:pt x="536081" y="1714551"/>
                </a:lnTo>
                <a:lnTo>
                  <a:pt x="495466" y="1695530"/>
                </a:lnTo>
                <a:lnTo>
                  <a:pt x="455992" y="1674564"/>
                </a:lnTo>
                <a:lnTo>
                  <a:pt x="417720" y="1651716"/>
                </a:lnTo>
                <a:lnTo>
                  <a:pt x="380712" y="1627048"/>
                </a:lnTo>
                <a:lnTo>
                  <a:pt x="345031" y="1600620"/>
                </a:lnTo>
                <a:lnTo>
                  <a:pt x="310737" y="1572495"/>
                </a:lnTo>
                <a:lnTo>
                  <a:pt x="277893" y="1542736"/>
                </a:lnTo>
                <a:lnTo>
                  <a:pt x="246560" y="1511402"/>
                </a:lnTo>
                <a:lnTo>
                  <a:pt x="216801" y="1478558"/>
                </a:lnTo>
                <a:lnTo>
                  <a:pt x="188677" y="1444263"/>
                </a:lnTo>
                <a:lnTo>
                  <a:pt x="162250" y="1408581"/>
                </a:lnTo>
                <a:lnTo>
                  <a:pt x="137582" y="1371573"/>
                </a:lnTo>
                <a:lnTo>
                  <a:pt x="114735" y="1333301"/>
                </a:lnTo>
                <a:lnTo>
                  <a:pt x="93770" y="1293826"/>
                </a:lnTo>
                <a:lnTo>
                  <a:pt x="74749" y="1253211"/>
                </a:lnTo>
                <a:lnTo>
                  <a:pt x="57735" y="1211517"/>
                </a:lnTo>
                <a:lnTo>
                  <a:pt x="42788" y="1168806"/>
                </a:lnTo>
                <a:lnTo>
                  <a:pt x="29971" y="1125140"/>
                </a:lnTo>
                <a:lnTo>
                  <a:pt x="19346" y="1080582"/>
                </a:lnTo>
                <a:lnTo>
                  <a:pt x="10975" y="1035191"/>
                </a:lnTo>
                <a:lnTo>
                  <a:pt x="4919" y="989032"/>
                </a:lnTo>
                <a:lnTo>
                  <a:pt x="1240" y="942164"/>
                </a:lnTo>
                <a:lnTo>
                  <a:pt x="0" y="894651"/>
                </a:lnTo>
                <a:lnTo>
                  <a:pt x="1240" y="847137"/>
                </a:lnTo>
                <a:lnTo>
                  <a:pt x="4919" y="800268"/>
                </a:lnTo>
                <a:lnTo>
                  <a:pt x="10975" y="754108"/>
                </a:lnTo>
                <a:lnTo>
                  <a:pt x="19346" y="708717"/>
                </a:lnTo>
                <a:lnTo>
                  <a:pt x="29971" y="664157"/>
                </a:lnTo>
                <a:lnTo>
                  <a:pt x="42788" y="620491"/>
                </a:lnTo>
                <a:lnTo>
                  <a:pt x="57735" y="577780"/>
                </a:lnTo>
                <a:lnTo>
                  <a:pt x="74749" y="536086"/>
                </a:lnTo>
                <a:lnTo>
                  <a:pt x="93770" y="495470"/>
                </a:lnTo>
                <a:lnTo>
                  <a:pt x="114735" y="455996"/>
                </a:lnTo>
                <a:lnTo>
                  <a:pt x="137582" y="417723"/>
                </a:lnTo>
                <a:lnTo>
                  <a:pt x="162250" y="380715"/>
                </a:lnTo>
                <a:lnTo>
                  <a:pt x="188677" y="345033"/>
                </a:lnTo>
                <a:lnTo>
                  <a:pt x="216801" y="310739"/>
                </a:lnTo>
                <a:lnTo>
                  <a:pt x="246560" y="277895"/>
                </a:lnTo>
                <a:lnTo>
                  <a:pt x="277893" y="246562"/>
                </a:lnTo>
                <a:lnTo>
                  <a:pt x="310737" y="216802"/>
                </a:lnTo>
                <a:lnTo>
                  <a:pt x="345031" y="188678"/>
                </a:lnTo>
                <a:lnTo>
                  <a:pt x="380712" y="162251"/>
                </a:lnTo>
                <a:lnTo>
                  <a:pt x="417720" y="137583"/>
                </a:lnTo>
                <a:lnTo>
                  <a:pt x="455992" y="114735"/>
                </a:lnTo>
                <a:lnTo>
                  <a:pt x="495466" y="93770"/>
                </a:lnTo>
                <a:lnTo>
                  <a:pt x="536081" y="74749"/>
                </a:lnTo>
                <a:lnTo>
                  <a:pt x="577774" y="57735"/>
                </a:lnTo>
                <a:lnTo>
                  <a:pt x="620484" y="42788"/>
                </a:lnTo>
                <a:lnTo>
                  <a:pt x="664150" y="29971"/>
                </a:lnTo>
                <a:lnTo>
                  <a:pt x="708708" y="19346"/>
                </a:lnTo>
                <a:lnTo>
                  <a:pt x="754098" y="10975"/>
                </a:lnTo>
                <a:lnTo>
                  <a:pt x="800258" y="4919"/>
                </a:lnTo>
                <a:lnTo>
                  <a:pt x="847125" y="1240"/>
                </a:lnTo>
                <a:lnTo>
                  <a:pt x="894638" y="0"/>
                </a:lnTo>
                <a:lnTo>
                  <a:pt x="942153" y="1240"/>
                </a:lnTo>
                <a:lnTo>
                  <a:pt x="989021" y="4919"/>
                </a:lnTo>
                <a:lnTo>
                  <a:pt x="1035182" y="10975"/>
                </a:lnTo>
                <a:lnTo>
                  <a:pt x="1080573" y="19346"/>
                </a:lnTo>
                <a:lnTo>
                  <a:pt x="1125132" y="29971"/>
                </a:lnTo>
                <a:lnTo>
                  <a:pt x="1168798" y="42788"/>
                </a:lnTo>
                <a:lnTo>
                  <a:pt x="1211509" y="57735"/>
                </a:lnTo>
                <a:lnTo>
                  <a:pt x="1253203" y="74749"/>
                </a:lnTo>
                <a:lnTo>
                  <a:pt x="1293819" y="93770"/>
                </a:lnTo>
                <a:lnTo>
                  <a:pt x="1333294" y="114735"/>
                </a:lnTo>
                <a:lnTo>
                  <a:pt x="1371566" y="137583"/>
                </a:lnTo>
                <a:lnTo>
                  <a:pt x="1408574" y="162251"/>
                </a:lnTo>
                <a:lnTo>
                  <a:pt x="1444256" y="188678"/>
                </a:lnTo>
                <a:lnTo>
                  <a:pt x="1478550" y="216802"/>
                </a:lnTo>
                <a:lnTo>
                  <a:pt x="1511395" y="246562"/>
                </a:lnTo>
                <a:lnTo>
                  <a:pt x="1542728" y="277895"/>
                </a:lnTo>
                <a:lnTo>
                  <a:pt x="1572487" y="310739"/>
                </a:lnTo>
                <a:lnTo>
                  <a:pt x="1600611" y="345033"/>
                </a:lnTo>
                <a:lnTo>
                  <a:pt x="1627038" y="380715"/>
                </a:lnTo>
                <a:lnTo>
                  <a:pt x="1651707" y="417723"/>
                </a:lnTo>
                <a:lnTo>
                  <a:pt x="1674554" y="455996"/>
                </a:lnTo>
                <a:lnTo>
                  <a:pt x="1695519" y="495470"/>
                </a:lnTo>
                <a:lnTo>
                  <a:pt x="1714540" y="536086"/>
                </a:lnTo>
                <a:lnTo>
                  <a:pt x="1731555" y="577780"/>
                </a:lnTo>
                <a:lnTo>
                  <a:pt x="1746501" y="620491"/>
                </a:lnTo>
                <a:lnTo>
                  <a:pt x="1759318" y="664157"/>
                </a:lnTo>
                <a:lnTo>
                  <a:pt x="1769943" y="708717"/>
                </a:lnTo>
                <a:lnTo>
                  <a:pt x="1778314" y="754108"/>
                </a:lnTo>
                <a:lnTo>
                  <a:pt x="1784371" y="800268"/>
                </a:lnTo>
                <a:lnTo>
                  <a:pt x="1788050" y="847137"/>
                </a:lnTo>
                <a:lnTo>
                  <a:pt x="1789290" y="894651"/>
                </a:lnTo>
                <a:close/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4434735" y="3392535"/>
            <a:ext cx="44515" cy="44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4566927" y="3276527"/>
            <a:ext cx="44509" cy="445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/>
          <p:nvPr/>
        </p:nvSpPr>
        <p:spPr>
          <a:xfrm>
            <a:off x="4777353" y="3230666"/>
            <a:ext cx="44515" cy="44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" name="object 19"/>
          <p:cNvSpPr/>
          <p:nvPr/>
        </p:nvSpPr>
        <p:spPr>
          <a:xfrm>
            <a:off x="5041733" y="3357462"/>
            <a:ext cx="44515" cy="44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4863685" y="3986045"/>
            <a:ext cx="44509" cy="445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/>
          <p:nvPr/>
        </p:nvSpPr>
        <p:spPr>
          <a:xfrm>
            <a:off x="4369989" y="3689288"/>
            <a:ext cx="44515" cy="445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" name="object 22"/>
          <p:cNvSpPr/>
          <p:nvPr/>
        </p:nvSpPr>
        <p:spPr>
          <a:xfrm>
            <a:off x="4518365" y="3926696"/>
            <a:ext cx="44515" cy="445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" name="object 23"/>
          <p:cNvSpPr/>
          <p:nvPr/>
        </p:nvSpPr>
        <p:spPr>
          <a:xfrm>
            <a:off x="4655955" y="3991441"/>
            <a:ext cx="44509" cy="445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" name="object 24"/>
          <p:cNvSpPr/>
          <p:nvPr/>
        </p:nvSpPr>
        <p:spPr>
          <a:xfrm>
            <a:off x="5136162" y="3562492"/>
            <a:ext cx="44509" cy="445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" name="object 25"/>
          <p:cNvSpPr/>
          <p:nvPr/>
        </p:nvSpPr>
        <p:spPr>
          <a:xfrm>
            <a:off x="5111881" y="3759429"/>
            <a:ext cx="44509" cy="445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" name="object 26"/>
          <p:cNvSpPr txBox="1"/>
          <p:nvPr/>
        </p:nvSpPr>
        <p:spPr>
          <a:xfrm>
            <a:off x="4243746" y="3185362"/>
            <a:ext cx="43546" cy="44320"/>
          </a:xfrm>
          <a:prstGeom prst="rect">
            <a:avLst/>
          </a:prstGeom>
        </p:spPr>
        <p:txBody>
          <a:bodyPr vert="horz" wrap="square" lIns="0" tIns="7442" rIns="0" bIns="0" rtlCol="0">
            <a:spAutoFit/>
          </a:bodyPr>
          <a:lstStyle/>
          <a:p>
            <a:pPr marL="5512">
              <a:spcBef>
                <a:spcPts val="58"/>
              </a:spcBef>
            </a:pPr>
            <a:r>
              <a:rPr sz="239" spc="6" dirty="0">
                <a:solidFill>
                  <a:srgbClr val="E6F3E6"/>
                </a:solidFill>
                <a:latin typeface="Times New Roman"/>
                <a:cs typeface="Times New Roman"/>
              </a:rPr>
              <a:t>up</a:t>
            </a:r>
            <a:endParaRPr sz="239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20525" y="4089123"/>
            <a:ext cx="102802" cy="44320"/>
          </a:xfrm>
          <a:prstGeom prst="rect">
            <a:avLst/>
          </a:prstGeom>
        </p:spPr>
        <p:txBody>
          <a:bodyPr vert="horz" wrap="square" lIns="0" tIns="7442" rIns="0" bIns="0" rtlCol="0">
            <a:spAutoFit/>
          </a:bodyPr>
          <a:lstStyle/>
          <a:p>
            <a:pPr marL="5512">
              <a:spcBef>
                <a:spcPts val="58"/>
              </a:spcBef>
            </a:pPr>
            <a:r>
              <a:rPr sz="239" spc="6" dirty="0">
                <a:solidFill>
                  <a:srgbClr val="E6F3E6"/>
                </a:solidFill>
                <a:latin typeface="Times New Roman"/>
                <a:cs typeface="Times New Roman"/>
              </a:rPr>
              <a:t>bottom</a:t>
            </a:r>
            <a:endParaRPr sz="239">
              <a:latin typeface="Times New Roman"/>
              <a:cs typeface="Times New Roman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015818" y="2630954"/>
            <a:ext cx="394450" cy="237790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lang="de-DE" sz="1500" spc="-150" dirty="0">
                <a:solidFill>
                  <a:srgbClr val="E51919"/>
                </a:solidFill>
                <a:latin typeface="DejaVu Serif"/>
                <a:cs typeface="DejaVu Serif"/>
              </a:rPr>
              <a:t>d</a:t>
            </a:r>
            <a:r>
              <a:rPr lang="de-DE" sz="1500" spc="-150" baseline="-25000" dirty="0">
                <a:solidFill>
                  <a:srgbClr val="E51919"/>
                </a:solidFill>
                <a:latin typeface="DejaVu Serif"/>
                <a:cs typeface="DejaVu Serif"/>
              </a:rPr>
              <a:t>vc</a:t>
            </a:r>
            <a:r>
              <a:rPr sz="499" i="1" spc="417" dirty="0">
                <a:solidFill>
                  <a:srgbClr val="E51919"/>
                </a:solidFill>
                <a:latin typeface="Times New Roman"/>
                <a:cs typeface="Times New Roman"/>
              </a:rPr>
              <a:t> </a:t>
            </a:r>
            <a:endParaRPr sz="499" dirty="0">
              <a:latin typeface="Times New Roman"/>
              <a:cs typeface="Times New Roman"/>
            </a:endParaRPr>
          </a:p>
        </p:txBody>
      </p:sp>
      <p:sp>
        <p:nvSpPr>
          <p:cNvPr id="38" name="object 5"/>
          <p:cNvSpPr txBox="1"/>
          <p:nvPr/>
        </p:nvSpPr>
        <p:spPr>
          <a:xfrm>
            <a:off x="2981054" y="1872054"/>
            <a:ext cx="394450" cy="237790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lang="de-DE" sz="1500" spc="-150" dirty="0">
                <a:solidFill>
                  <a:srgbClr val="E51919"/>
                </a:solidFill>
                <a:latin typeface="DejaVu Serif"/>
                <a:cs typeface="DejaVu Serif"/>
              </a:rPr>
              <a:t>d</a:t>
            </a:r>
            <a:r>
              <a:rPr lang="de-DE" sz="1500" spc="-150" baseline="-25000" dirty="0">
                <a:solidFill>
                  <a:srgbClr val="E51919"/>
                </a:solidFill>
                <a:latin typeface="DejaVu Serif"/>
                <a:cs typeface="DejaVu Serif"/>
              </a:rPr>
              <a:t>vc</a:t>
            </a:r>
            <a:r>
              <a:rPr sz="499" i="1" spc="417" dirty="0">
                <a:solidFill>
                  <a:srgbClr val="E51919"/>
                </a:solidFill>
                <a:latin typeface="Times New Roman"/>
                <a:cs typeface="Times New Roman"/>
              </a:rPr>
              <a:t> </a:t>
            </a:r>
            <a:endParaRPr sz="499" dirty="0">
              <a:latin typeface="Times New Roman"/>
              <a:cs typeface="Times New Roman"/>
            </a:endParaRPr>
          </a:p>
        </p:txBody>
      </p:sp>
      <p:sp>
        <p:nvSpPr>
          <p:cNvPr id="31" name="object 2"/>
          <p:cNvSpPr txBox="1">
            <a:spLocks/>
          </p:cNvSpPr>
          <p:nvPr/>
        </p:nvSpPr>
        <p:spPr>
          <a:xfrm>
            <a:off x="317500" y="698500"/>
            <a:ext cx="4115965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Examples</a:t>
            </a:r>
            <a:endParaRPr lang="de-DE" sz="2000" kern="0" dirty="0">
              <a:solidFill>
                <a:srgbClr val="FF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65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0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13167" y="1506386"/>
            <a:ext cx="4415952" cy="263502"/>
          </a:xfrm>
          <a:prstGeom prst="rect">
            <a:avLst/>
          </a:prstGeom>
        </p:spPr>
        <p:txBody>
          <a:bodyPr vert="horz" wrap="square" lIns="0" tIns="6890" rIns="0" bIns="0" rtlCol="0" anchor="b" anchorCtr="0">
            <a:spAutoFit/>
          </a:bodyPr>
          <a:lstStyle/>
          <a:p>
            <a:pPr marL="5512">
              <a:spcBef>
                <a:spcPts val="54"/>
              </a:spcBef>
              <a:tabLst>
                <a:tab pos="1197144" algn="l"/>
                <a:tab pos="1658750" algn="l"/>
              </a:tabLst>
            </a:pPr>
            <a:r>
              <a:rPr sz="1667" spc="664" baseline="-21739" dirty="0">
                <a:solidFill>
                  <a:srgbClr val="E51919"/>
                </a:solidFill>
                <a:latin typeface="+mn-lt"/>
                <a:cs typeface="Times New Roman"/>
              </a:rPr>
              <a:t> </a:t>
            </a:r>
            <a:r>
              <a:rPr sz="1667" spc="17" dirty="0">
                <a:latin typeface="+mn-lt"/>
                <a:cs typeface="Georgia"/>
              </a:rPr>
              <a:t>(</a:t>
            </a:r>
            <a:r>
              <a:rPr sz="1667" spc="135" dirty="0">
                <a:latin typeface="+mn-lt"/>
              </a:rPr>
              <a:t>H</a:t>
            </a:r>
            <a:r>
              <a:rPr sz="1667" spc="22" dirty="0">
                <a:latin typeface="+mn-lt"/>
                <a:cs typeface="Georgia"/>
              </a:rPr>
              <a:t>)</a:t>
            </a:r>
            <a:r>
              <a:rPr sz="1667" spc="85" dirty="0">
                <a:latin typeface="+mn-lt"/>
                <a:cs typeface="Georgia"/>
              </a:rPr>
              <a:t> </a:t>
            </a:r>
            <a:r>
              <a:rPr sz="1667" spc="-65" dirty="0">
                <a:latin typeface="+mn-lt"/>
                <a:cs typeface="Times New Roman"/>
              </a:rPr>
              <a:t>is</a:t>
            </a:r>
            <a:r>
              <a:rPr sz="1667" spc="69" dirty="0">
                <a:latin typeface="+mn-lt"/>
                <a:cs typeface="Times New Roman"/>
              </a:rPr>
              <a:t> </a:t>
            </a:r>
            <a:r>
              <a:rPr sz="1667" spc="39" dirty="0">
                <a:latin typeface="+mn-lt"/>
                <a:cs typeface="Times New Roman"/>
              </a:rPr>
              <a:t> </a:t>
            </a:r>
            <a:r>
              <a:rPr lang="de-DE" sz="1667" spc="39" dirty="0">
                <a:latin typeface="+mn-lt"/>
                <a:cs typeface="Times New Roman"/>
              </a:rPr>
              <a:t>fi</a:t>
            </a:r>
            <a:r>
              <a:rPr sz="1667" spc="39" dirty="0" err="1">
                <a:latin typeface="+mn-lt"/>
                <a:cs typeface="Times New Roman"/>
              </a:rPr>
              <a:t>nite</a:t>
            </a:r>
            <a:r>
              <a:rPr sz="1667" dirty="0">
                <a:latin typeface="+mn-lt"/>
                <a:cs typeface="Times New Roman"/>
              </a:rPr>
              <a:t>	</a:t>
            </a:r>
            <a:r>
              <a:rPr sz="1667" spc="217" dirty="0">
                <a:latin typeface="+mn-lt"/>
              </a:rPr>
              <a:t>⇒</a:t>
            </a:r>
            <a:r>
              <a:rPr lang="de-DE" sz="1667" dirty="0">
                <a:latin typeface="+mn-lt"/>
              </a:rPr>
              <a:t> </a:t>
            </a:r>
            <a:r>
              <a:rPr sz="1667" spc="-204" dirty="0">
                <a:latin typeface="+mn-lt"/>
                <a:cs typeface="DejaVu Serif"/>
              </a:rPr>
              <a:t>g</a:t>
            </a:r>
            <a:r>
              <a:rPr sz="1667" spc="-2" dirty="0">
                <a:latin typeface="+mn-lt"/>
                <a:cs typeface="DejaVu Serif"/>
              </a:rPr>
              <a:t> </a:t>
            </a:r>
            <a:r>
              <a:rPr sz="1667" spc="-256" dirty="0">
                <a:latin typeface="+mn-lt"/>
              </a:rPr>
              <a:t>∈</a:t>
            </a:r>
            <a:r>
              <a:rPr sz="1667" spc="-46" dirty="0">
                <a:latin typeface="+mn-lt"/>
              </a:rPr>
              <a:t> </a:t>
            </a:r>
            <a:r>
              <a:rPr sz="1667" spc="127" dirty="0">
                <a:latin typeface="+mn-lt"/>
              </a:rPr>
              <a:t>H</a:t>
            </a:r>
            <a:r>
              <a:rPr sz="1667" spc="-11" dirty="0">
                <a:latin typeface="+mn-lt"/>
              </a:rPr>
              <a:t> </a:t>
            </a:r>
            <a:r>
              <a:rPr sz="1667" spc="-76" dirty="0">
                <a:latin typeface="+mn-lt"/>
                <a:cs typeface="Times New Roman"/>
              </a:rPr>
              <a:t>will</a:t>
            </a:r>
            <a:r>
              <a:rPr sz="1667" spc="69" dirty="0">
                <a:latin typeface="+mn-lt"/>
                <a:cs typeface="Times New Roman"/>
              </a:rPr>
              <a:t> </a:t>
            </a:r>
            <a:r>
              <a:rPr sz="1667" spc="-58" dirty="0">
                <a:latin typeface="+mn-lt"/>
                <a:cs typeface="Times New Roman"/>
              </a:rPr>
              <a:t>generalize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211" y="2276063"/>
            <a:ext cx="3437819" cy="775201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136966" indent="-131454">
              <a:spcBef>
                <a:spcPts val="43"/>
              </a:spcBef>
              <a:buFont typeface="DejaVu Sans"/>
              <a:buChar char="•"/>
              <a:tabLst>
                <a:tab pos="137242" algn="l"/>
                <a:tab pos="2055593" algn="l"/>
              </a:tabLst>
            </a:pPr>
            <a:r>
              <a:rPr sz="1667" i="1" spc="-37" dirty="0">
                <a:latin typeface="+mn-lt"/>
                <a:cs typeface="Times New Roman"/>
              </a:rPr>
              <a:t>Independent  </a:t>
            </a:r>
            <a:r>
              <a:rPr sz="1667" i="1" spc="-28" dirty="0">
                <a:latin typeface="+mn-lt"/>
                <a:cs typeface="Times New Roman"/>
              </a:rPr>
              <a:t>of</a:t>
            </a:r>
            <a:r>
              <a:rPr sz="1667" i="1" spc="-96" dirty="0">
                <a:latin typeface="+mn-lt"/>
                <a:cs typeface="Times New Roman"/>
              </a:rPr>
              <a:t> </a:t>
            </a:r>
            <a:r>
              <a:rPr sz="1667" i="1" spc="-9" dirty="0">
                <a:latin typeface="+mn-lt"/>
                <a:cs typeface="Times New Roman"/>
              </a:rPr>
              <a:t>the</a:t>
            </a:r>
            <a:r>
              <a:rPr sz="1667" i="1" spc="76" dirty="0">
                <a:latin typeface="+mn-lt"/>
                <a:cs typeface="Times New Roman"/>
              </a:rPr>
              <a:t> </a:t>
            </a:r>
            <a:r>
              <a:rPr sz="1667" i="1" spc="127" dirty="0">
                <a:solidFill>
                  <a:srgbClr val="1919CC"/>
                </a:solidFill>
                <a:latin typeface="+mn-lt"/>
                <a:cs typeface="Times New Roman"/>
              </a:rPr>
              <a:t>learning	</a:t>
            </a:r>
            <a:r>
              <a:rPr sz="1667" i="1" spc="158" dirty="0">
                <a:solidFill>
                  <a:srgbClr val="1919CC"/>
                </a:solidFill>
                <a:latin typeface="+mn-lt"/>
                <a:cs typeface="Times New Roman"/>
              </a:rPr>
              <a:t>algorithm</a:t>
            </a:r>
            <a:endParaRPr lang="de-DE" sz="1667" i="1" spc="158" dirty="0">
              <a:solidFill>
                <a:srgbClr val="1919CC"/>
              </a:solidFill>
              <a:latin typeface="+mn-lt"/>
              <a:cs typeface="Times New Roman"/>
            </a:endParaRPr>
          </a:p>
          <a:p>
            <a:pPr marL="136966" indent="-131454">
              <a:spcBef>
                <a:spcPts val="43"/>
              </a:spcBef>
              <a:buFont typeface="DejaVu Sans"/>
              <a:buChar char="•"/>
              <a:tabLst>
                <a:tab pos="137242" algn="l"/>
                <a:tab pos="2055593" algn="l"/>
              </a:tabLst>
            </a:pPr>
            <a:endParaRPr sz="1667" dirty="0">
              <a:latin typeface="+mn-lt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996" y="2955074"/>
            <a:ext cx="3364219" cy="775201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136966" indent="-131454">
              <a:spcBef>
                <a:spcPts val="43"/>
              </a:spcBef>
              <a:buFont typeface="DejaVu Sans"/>
              <a:buChar char="•"/>
              <a:tabLst>
                <a:tab pos="137242" algn="l"/>
                <a:tab pos="1840636" algn="l"/>
              </a:tabLst>
            </a:pPr>
            <a:r>
              <a:rPr sz="1667" i="1" spc="-37" dirty="0">
                <a:latin typeface="+mn-lt"/>
                <a:cs typeface="Times New Roman"/>
              </a:rPr>
              <a:t>Independent  </a:t>
            </a:r>
            <a:r>
              <a:rPr sz="1667" i="1" spc="-28" dirty="0">
                <a:latin typeface="+mn-lt"/>
                <a:cs typeface="Times New Roman"/>
              </a:rPr>
              <a:t>of</a:t>
            </a:r>
            <a:r>
              <a:rPr sz="1667" i="1" spc="-97" dirty="0">
                <a:latin typeface="+mn-lt"/>
                <a:cs typeface="Times New Roman"/>
              </a:rPr>
              <a:t> </a:t>
            </a:r>
            <a:r>
              <a:rPr sz="1667" i="1" spc="-9" dirty="0">
                <a:latin typeface="+mn-lt"/>
                <a:cs typeface="Times New Roman"/>
              </a:rPr>
              <a:t>the</a:t>
            </a:r>
            <a:r>
              <a:rPr sz="1667" i="1" spc="76" dirty="0">
                <a:latin typeface="+mn-lt"/>
                <a:cs typeface="Times New Roman"/>
              </a:rPr>
              <a:t> </a:t>
            </a:r>
            <a:r>
              <a:rPr sz="1667" i="1" spc="180" dirty="0">
                <a:solidFill>
                  <a:srgbClr val="1919CC"/>
                </a:solidFill>
                <a:latin typeface="+mn-lt"/>
                <a:cs typeface="Times New Roman"/>
              </a:rPr>
              <a:t>input	</a:t>
            </a:r>
            <a:r>
              <a:rPr sz="1667" i="1" spc="150" dirty="0">
                <a:solidFill>
                  <a:srgbClr val="1919CC"/>
                </a:solidFill>
                <a:latin typeface="+mn-lt"/>
                <a:cs typeface="Times New Roman"/>
              </a:rPr>
              <a:t>distribution</a:t>
            </a:r>
            <a:endParaRPr lang="de-DE" sz="1667" i="1" spc="150" dirty="0">
              <a:solidFill>
                <a:srgbClr val="1919CC"/>
              </a:solidFill>
              <a:latin typeface="+mn-lt"/>
              <a:cs typeface="Times New Roman"/>
            </a:endParaRPr>
          </a:p>
          <a:p>
            <a:pPr marL="136966" indent="-131454">
              <a:spcBef>
                <a:spcPts val="43"/>
              </a:spcBef>
              <a:buFont typeface="DejaVu Sans"/>
              <a:buChar char="•"/>
              <a:tabLst>
                <a:tab pos="137242" algn="l"/>
                <a:tab pos="1840636" algn="l"/>
              </a:tabLst>
            </a:pPr>
            <a:endParaRPr sz="1667" dirty="0">
              <a:latin typeface="+mn-lt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996" y="3619084"/>
            <a:ext cx="3119329" cy="518656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136966" indent="-131454">
              <a:spcBef>
                <a:spcPts val="43"/>
              </a:spcBef>
              <a:buFont typeface="DejaVu Sans"/>
              <a:buChar char="•"/>
              <a:tabLst>
                <a:tab pos="137242" algn="l"/>
                <a:tab pos="1899612" algn="l"/>
              </a:tabLst>
            </a:pPr>
            <a:r>
              <a:rPr sz="1667" i="1" spc="-37" dirty="0">
                <a:latin typeface="+mn-lt"/>
                <a:cs typeface="Times New Roman"/>
              </a:rPr>
              <a:t>Independent  </a:t>
            </a:r>
            <a:r>
              <a:rPr sz="1667" i="1" spc="-28" dirty="0">
                <a:latin typeface="+mn-lt"/>
                <a:cs typeface="Times New Roman"/>
              </a:rPr>
              <a:t>of</a:t>
            </a:r>
            <a:r>
              <a:rPr sz="1667" i="1" spc="-93" dirty="0">
                <a:latin typeface="+mn-lt"/>
                <a:cs typeface="Times New Roman"/>
              </a:rPr>
              <a:t> </a:t>
            </a:r>
            <a:r>
              <a:rPr sz="1667" i="1" spc="-9" dirty="0">
                <a:latin typeface="+mn-lt"/>
                <a:cs typeface="Times New Roman"/>
              </a:rPr>
              <a:t>the</a:t>
            </a:r>
            <a:r>
              <a:rPr sz="1667" i="1" spc="78" dirty="0">
                <a:latin typeface="+mn-lt"/>
                <a:cs typeface="Times New Roman"/>
              </a:rPr>
              <a:t> </a:t>
            </a:r>
            <a:r>
              <a:rPr sz="1667" i="1" spc="160" dirty="0">
                <a:solidFill>
                  <a:srgbClr val="1919CC"/>
                </a:solidFill>
                <a:latin typeface="+mn-lt"/>
                <a:cs typeface="Times New Roman"/>
              </a:rPr>
              <a:t>target	</a:t>
            </a:r>
            <a:r>
              <a:rPr sz="1667" i="1" spc="221" dirty="0">
                <a:solidFill>
                  <a:srgbClr val="1919CC"/>
                </a:solidFill>
                <a:latin typeface="+mn-lt"/>
                <a:cs typeface="Times New Roman"/>
              </a:rPr>
              <a:t>fun</a:t>
            </a:r>
            <a:r>
              <a:rPr lang="de-DE" sz="1667" i="1" spc="104" dirty="0">
                <a:solidFill>
                  <a:srgbClr val="1919CC"/>
                </a:solidFill>
                <a:latin typeface="+mn-lt"/>
                <a:cs typeface="Times New Roman"/>
              </a:rPr>
              <a:t>c</a:t>
            </a:r>
            <a:r>
              <a:rPr sz="1667" i="1" spc="202" dirty="0" err="1">
                <a:solidFill>
                  <a:srgbClr val="1919CC"/>
                </a:solidFill>
                <a:latin typeface="+mn-lt"/>
                <a:cs typeface="Times New Roman"/>
              </a:rPr>
              <a:t>tion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6542" y="2730033"/>
            <a:ext cx="164813" cy="246118"/>
          </a:xfrm>
          <a:custGeom>
            <a:avLst/>
            <a:gdLst/>
            <a:ahLst/>
            <a:cxnLst/>
            <a:rect l="l" t="t" r="r" b="b"/>
            <a:pathLst>
              <a:path w="379729" h="567054">
                <a:moveTo>
                  <a:pt x="35864" y="0"/>
                </a:moveTo>
                <a:lnTo>
                  <a:pt x="20290" y="39876"/>
                </a:lnTo>
                <a:lnTo>
                  <a:pt x="9069" y="81067"/>
                </a:lnTo>
                <a:lnTo>
                  <a:pt x="2280" y="123215"/>
                </a:lnTo>
                <a:lnTo>
                  <a:pt x="0" y="165963"/>
                </a:lnTo>
                <a:lnTo>
                  <a:pt x="2704" y="212840"/>
                </a:lnTo>
                <a:lnTo>
                  <a:pt x="10616" y="258129"/>
                </a:lnTo>
                <a:lnTo>
                  <a:pt x="23434" y="301528"/>
                </a:lnTo>
                <a:lnTo>
                  <a:pt x="40857" y="342736"/>
                </a:lnTo>
                <a:lnTo>
                  <a:pt x="62582" y="381451"/>
                </a:lnTo>
                <a:lnTo>
                  <a:pt x="88309" y="417371"/>
                </a:lnTo>
                <a:lnTo>
                  <a:pt x="117735" y="450195"/>
                </a:lnTo>
                <a:lnTo>
                  <a:pt x="150559" y="479622"/>
                </a:lnTo>
                <a:lnTo>
                  <a:pt x="186479" y="505348"/>
                </a:lnTo>
                <a:lnTo>
                  <a:pt x="225194" y="527074"/>
                </a:lnTo>
                <a:lnTo>
                  <a:pt x="266402" y="544496"/>
                </a:lnTo>
                <a:lnTo>
                  <a:pt x="309801" y="557314"/>
                </a:lnTo>
                <a:lnTo>
                  <a:pt x="355090" y="565226"/>
                </a:lnTo>
                <a:lnTo>
                  <a:pt x="379267" y="566621"/>
                </a:lnTo>
              </a:path>
            </a:pathLst>
          </a:custGeom>
          <a:ln w="668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5217473" y="2957197"/>
            <a:ext cx="47956" cy="23152"/>
          </a:xfrm>
          <a:custGeom>
            <a:avLst/>
            <a:gdLst/>
            <a:ahLst/>
            <a:cxnLst/>
            <a:rect l="l" t="t" r="r" b="b"/>
            <a:pathLst>
              <a:path w="110490" h="53339">
                <a:moveTo>
                  <a:pt x="0" y="53009"/>
                </a:moveTo>
                <a:lnTo>
                  <a:pt x="110032" y="42316"/>
                </a:lnTo>
                <a:lnTo>
                  <a:pt x="8013" y="0"/>
                </a:lnTo>
              </a:path>
            </a:pathLst>
          </a:custGeom>
          <a:ln w="668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6083615" y="2512528"/>
            <a:ext cx="116031" cy="116031"/>
          </a:xfrm>
          <a:custGeom>
            <a:avLst/>
            <a:gdLst/>
            <a:ahLst/>
            <a:cxnLst/>
            <a:rect l="l" t="t" r="r" b="b"/>
            <a:pathLst>
              <a:path w="267334" h="267335">
                <a:moveTo>
                  <a:pt x="267296" y="0"/>
                </a:moveTo>
                <a:lnTo>
                  <a:pt x="260628" y="46797"/>
                </a:lnTo>
                <a:lnTo>
                  <a:pt x="246719" y="90804"/>
                </a:lnTo>
                <a:lnTo>
                  <a:pt x="226205" y="131383"/>
                </a:lnTo>
                <a:lnTo>
                  <a:pt x="199722" y="167900"/>
                </a:lnTo>
                <a:lnTo>
                  <a:pt x="167904" y="199716"/>
                </a:lnTo>
                <a:lnTo>
                  <a:pt x="131388" y="226197"/>
                </a:lnTo>
                <a:lnTo>
                  <a:pt x="90808" y="246705"/>
                </a:lnTo>
                <a:lnTo>
                  <a:pt x="46800" y="260604"/>
                </a:lnTo>
                <a:lnTo>
                  <a:pt x="0" y="267258"/>
                </a:lnTo>
              </a:path>
            </a:pathLst>
          </a:custGeom>
          <a:ln w="668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5082046" y="3136595"/>
            <a:ext cx="164813" cy="246118"/>
          </a:xfrm>
          <a:custGeom>
            <a:avLst/>
            <a:gdLst/>
            <a:ahLst/>
            <a:cxnLst/>
            <a:rect l="l" t="t" r="r" b="b"/>
            <a:pathLst>
              <a:path w="379729" h="567054">
                <a:moveTo>
                  <a:pt x="35852" y="566642"/>
                </a:moveTo>
                <a:lnTo>
                  <a:pt x="20284" y="526766"/>
                </a:lnTo>
                <a:lnTo>
                  <a:pt x="9067" y="485575"/>
                </a:lnTo>
                <a:lnTo>
                  <a:pt x="2280" y="443427"/>
                </a:lnTo>
                <a:lnTo>
                  <a:pt x="0" y="400679"/>
                </a:lnTo>
                <a:lnTo>
                  <a:pt x="2704" y="353801"/>
                </a:lnTo>
                <a:lnTo>
                  <a:pt x="10616" y="308512"/>
                </a:lnTo>
                <a:lnTo>
                  <a:pt x="23434" y="265112"/>
                </a:lnTo>
                <a:lnTo>
                  <a:pt x="40857" y="223903"/>
                </a:lnTo>
                <a:lnTo>
                  <a:pt x="62582" y="185187"/>
                </a:lnTo>
                <a:lnTo>
                  <a:pt x="88309" y="149265"/>
                </a:lnTo>
                <a:lnTo>
                  <a:pt x="117735" y="116440"/>
                </a:lnTo>
                <a:lnTo>
                  <a:pt x="150559" y="87013"/>
                </a:lnTo>
                <a:lnTo>
                  <a:pt x="186479" y="61285"/>
                </a:lnTo>
                <a:lnTo>
                  <a:pt x="225194" y="39558"/>
                </a:lnTo>
                <a:lnTo>
                  <a:pt x="266402" y="22135"/>
                </a:lnTo>
                <a:lnTo>
                  <a:pt x="309801" y="9316"/>
                </a:lnTo>
                <a:lnTo>
                  <a:pt x="355090" y="1403"/>
                </a:lnTo>
                <a:lnTo>
                  <a:pt x="379415" y="0"/>
                </a:lnTo>
              </a:path>
            </a:pathLst>
          </a:custGeom>
          <a:ln w="668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5202977" y="3132164"/>
            <a:ext cx="47956" cy="23152"/>
          </a:xfrm>
          <a:custGeom>
            <a:avLst/>
            <a:gdLst/>
            <a:ahLst/>
            <a:cxnLst/>
            <a:rect l="l" t="t" r="r" b="b"/>
            <a:pathLst>
              <a:path w="110490" h="53339">
                <a:moveTo>
                  <a:pt x="8013" y="53009"/>
                </a:moveTo>
                <a:lnTo>
                  <a:pt x="110020" y="11137"/>
                </a:lnTo>
                <a:lnTo>
                  <a:pt x="0" y="0"/>
                </a:lnTo>
              </a:path>
            </a:pathLst>
          </a:custGeom>
          <a:ln w="668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5264068" y="2817030"/>
            <a:ext cx="478455" cy="478455"/>
          </a:xfrm>
          <a:custGeom>
            <a:avLst/>
            <a:gdLst/>
            <a:ahLst/>
            <a:cxnLst/>
            <a:rect l="l" t="t" r="r" b="b"/>
            <a:pathLst>
              <a:path w="1102359" h="1102360">
                <a:moveTo>
                  <a:pt x="1102029" y="551014"/>
                </a:moveTo>
                <a:lnTo>
                  <a:pt x="1100007" y="598558"/>
                </a:lnTo>
                <a:lnTo>
                  <a:pt x="1094049" y="644979"/>
                </a:lnTo>
                <a:lnTo>
                  <a:pt x="1084323" y="690111"/>
                </a:lnTo>
                <a:lnTo>
                  <a:pt x="1070992" y="733789"/>
                </a:lnTo>
                <a:lnTo>
                  <a:pt x="1054222" y="775848"/>
                </a:lnTo>
                <a:lnTo>
                  <a:pt x="1034179" y="816123"/>
                </a:lnTo>
                <a:lnTo>
                  <a:pt x="1011029" y="854447"/>
                </a:lnTo>
                <a:lnTo>
                  <a:pt x="984936" y="890656"/>
                </a:lnTo>
                <a:lnTo>
                  <a:pt x="956066" y="924584"/>
                </a:lnTo>
                <a:lnTo>
                  <a:pt x="924584" y="956066"/>
                </a:lnTo>
                <a:lnTo>
                  <a:pt x="890656" y="984936"/>
                </a:lnTo>
                <a:lnTo>
                  <a:pt x="854447" y="1011029"/>
                </a:lnTo>
                <a:lnTo>
                  <a:pt x="816123" y="1034179"/>
                </a:lnTo>
                <a:lnTo>
                  <a:pt x="775848" y="1054222"/>
                </a:lnTo>
                <a:lnTo>
                  <a:pt x="733789" y="1070992"/>
                </a:lnTo>
                <a:lnTo>
                  <a:pt x="690111" y="1084323"/>
                </a:lnTo>
                <a:lnTo>
                  <a:pt x="644979" y="1094049"/>
                </a:lnTo>
                <a:lnTo>
                  <a:pt x="598558" y="1100007"/>
                </a:lnTo>
                <a:lnTo>
                  <a:pt x="551014" y="1102029"/>
                </a:lnTo>
                <a:lnTo>
                  <a:pt x="503471" y="1100007"/>
                </a:lnTo>
                <a:lnTo>
                  <a:pt x="457050" y="1094049"/>
                </a:lnTo>
                <a:lnTo>
                  <a:pt x="411918" y="1084323"/>
                </a:lnTo>
                <a:lnTo>
                  <a:pt x="368240" y="1070992"/>
                </a:lnTo>
                <a:lnTo>
                  <a:pt x="326181" y="1054222"/>
                </a:lnTo>
                <a:lnTo>
                  <a:pt x="285906" y="1034179"/>
                </a:lnTo>
                <a:lnTo>
                  <a:pt x="247582" y="1011029"/>
                </a:lnTo>
                <a:lnTo>
                  <a:pt x="211373" y="984936"/>
                </a:lnTo>
                <a:lnTo>
                  <a:pt x="177445" y="956066"/>
                </a:lnTo>
                <a:lnTo>
                  <a:pt x="145963" y="924584"/>
                </a:lnTo>
                <a:lnTo>
                  <a:pt x="117093" y="890656"/>
                </a:lnTo>
                <a:lnTo>
                  <a:pt x="91000" y="854447"/>
                </a:lnTo>
                <a:lnTo>
                  <a:pt x="67849" y="816123"/>
                </a:lnTo>
                <a:lnTo>
                  <a:pt x="47807" y="775848"/>
                </a:lnTo>
                <a:lnTo>
                  <a:pt x="31037" y="733789"/>
                </a:lnTo>
                <a:lnTo>
                  <a:pt x="17706" y="690111"/>
                </a:lnTo>
                <a:lnTo>
                  <a:pt x="7979" y="644979"/>
                </a:lnTo>
                <a:lnTo>
                  <a:pt x="2022" y="598558"/>
                </a:lnTo>
                <a:lnTo>
                  <a:pt x="0" y="551014"/>
                </a:lnTo>
                <a:lnTo>
                  <a:pt x="2022" y="503471"/>
                </a:lnTo>
                <a:lnTo>
                  <a:pt x="7979" y="457050"/>
                </a:lnTo>
                <a:lnTo>
                  <a:pt x="17706" y="411918"/>
                </a:lnTo>
                <a:lnTo>
                  <a:pt x="31037" y="368240"/>
                </a:lnTo>
                <a:lnTo>
                  <a:pt x="47807" y="326181"/>
                </a:lnTo>
                <a:lnTo>
                  <a:pt x="67849" y="285906"/>
                </a:lnTo>
                <a:lnTo>
                  <a:pt x="91000" y="247582"/>
                </a:lnTo>
                <a:lnTo>
                  <a:pt x="117093" y="211373"/>
                </a:lnTo>
                <a:lnTo>
                  <a:pt x="145963" y="177445"/>
                </a:lnTo>
                <a:lnTo>
                  <a:pt x="177445" y="145963"/>
                </a:lnTo>
                <a:lnTo>
                  <a:pt x="211373" y="117093"/>
                </a:lnTo>
                <a:lnTo>
                  <a:pt x="247582" y="91000"/>
                </a:lnTo>
                <a:lnTo>
                  <a:pt x="285906" y="67849"/>
                </a:lnTo>
                <a:lnTo>
                  <a:pt x="326181" y="47807"/>
                </a:lnTo>
                <a:lnTo>
                  <a:pt x="368240" y="31037"/>
                </a:lnTo>
                <a:lnTo>
                  <a:pt x="411918" y="17706"/>
                </a:lnTo>
                <a:lnTo>
                  <a:pt x="457050" y="7979"/>
                </a:lnTo>
                <a:lnTo>
                  <a:pt x="503471" y="2022"/>
                </a:lnTo>
                <a:lnTo>
                  <a:pt x="551014" y="0"/>
                </a:lnTo>
                <a:lnTo>
                  <a:pt x="598558" y="2022"/>
                </a:lnTo>
                <a:lnTo>
                  <a:pt x="644979" y="7979"/>
                </a:lnTo>
                <a:lnTo>
                  <a:pt x="690111" y="17706"/>
                </a:lnTo>
                <a:lnTo>
                  <a:pt x="733789" y="31037"/>
                </a:lnTo>
                <a:lnTo>
                  <a:pt x="775848" y="47807"/>
                </a:lnTo>
                <a:lnTo>
                  <a:pt x="816123" y="67849"/>
                </a:lnTo>
                <a:lnTo>
                  <a:pt x="854447" y="91000"/>
                </a:lnTo>
                <a:lnTo>
                  <a:pt x="890656" y="117093"/>
                </a:lnTo>
                <a:lnTo>
                  <a:pt x="924584" y="145963"/>
                </a:lnTo>
                <a:lnTo>
                  <a:pt x="956066" y="177445"/>
                </a:lnTo>
                <a:lnTo>
                  <a:pt x="984936" y="211373"/>
                </a:lnTo>
                <a:lnTo>
                  <a:pt x="1011029" y="247582"/>
                </a:lnTo>
                <a:lnTo>
                  <a:pt x="1034179" y="285906"/>
                </a:lnTo>
                <a:lnTo>
                  <a:pt x="1054222" y="326181"/>
                </a:lnTo>
                <a:lnTo>
                  <a:pt x="1070992" y="368240"/>
                </a:lnTo>
                <a:lnTo>
                  <a:pt x="1084323" y="411918"/>
                </a:lnTo>
                <a:lnTo>
                  <a:pt x="1094049" y="457050"/>
                </a:lnTo>
                <a:lnTo>
                  <a:pt x="1100007" y="503471"/>
                </a:lnTo>
                <a:lnTo>
                  <a:pt x="1102029" y="551014"/>
                </a:lnTo>
                <a:close/>
              </a:path>
            </a:pathLst>
          </a:custGeom>
          <a:ln w="13363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5750113" y="3049031"/>
            <a:ext cx="167845" cy="0"/>
          </a:xfrm>
          <a:custGeom>
            <a:avLst/>
            <a:gdLst/>
            <a:ahLst/>
            <a:cxnLst/>
            <a:rect l="l" t="t" r="r" b="b"/>
            <a:pathLst>
              <a:path w="386715">
                <a:moveTo>
                  <a:pt x="0" y="0"/>
                </a:moveTo>
                <a:lnTo>
                  <a:pt x="386206" y="0"/>
                </a:lnTo>
              </a:path>
            </a:pathLst>
          </a:custGeom>
          <a:ln w="668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5871336" y="3037433"/>
            <a:ext cx="46578" cy="23427"/>
          </a:xfrm>
          <a:custGeom>
            <a:avLst/>
            <a:gdLst/>
            <a:ahLst/>
            <a:cxnLst/>
            <a:rect l="l" t="t" r="r" b="b"/>
            <a:pathLst>
              <a:path w="107315" h="53975">
                <a:moveTo>
                  <a:pt x="0" y="53454"/>
                </a:moveTo>
                <a:lnTo>
                  <a:pt x="106908" y="26720"/>
                </a:lnTo>
                <a:lnTo>
                  <a:pt x="0" y="0"/>
                </a:lnTo>
              </a:path>
            </a:pathLst>
          </a:custGeom>
          <a:ln w="668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5106304" y="2237019"/>
            <a:ext cx="46027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6018" y="0"/>
                </a:lnTo>
              </a:path>
            </a:pathLst>
          </a:custGeom>
          <a:ln w="334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5129119" y="2231220"/>
            <a:ext cx="23427" cy="11852"/>
          </a:xfrm>
          <a:custGeom>
            <a:avLst/>
            <a:gdLst/>
            <a:ahLst/>
            <a:cxnLst/>
            <a:rect l="l" t="t" r="r" b="b"/>
            <a:pathLst>
              <a:path w="53975" h="27305">
                <a:moveTo>
                  <a:pt x="0" y="26733"/>
                </a:moveTo>
                <a:lnTo>
                  <a:pt x="53454" y="13360"/>
                </a:lnTo>
                <a:lnTo>
                  <a:pt x="0" y="0"/>
                </a:lnTo>
              </a:path>
            </a:pathLst>
          </a:custGeom>
          <a:ln w="334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5083103" y="2309526"/>
            <a:ext cx="0" cy="138631"/>
          </a:xfrm>
          <a:custGeom>
            <a:avLst/>
            <a:gdLst/>
            <a:ahLst/>
            <a:cxnLst/>
            <a:rect l="l" t="t" r="r" b="b"/>
            <a:pathLst>
              <a:path h="319405">
                <a:moveTo>
                  <a:pt x="0" y="0"/>
                </a:moveTo>
                <a:lnTo>
                  <a:pt x="0" y="319380"/>
                </a:lnTo>
              </a:path>
            </a:pathLst>
          </a:custGeom>
          <a:ln w="668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/>
          <p:nvPr/>
        </p:nvSpPr>
        <p:spPr>
          <a:xfrm>
            <a:off x="5071506" y="2401744"/>
            <a:ext cx="23427" cy="46578"/>
          </a:xfrm>
          <a:custGeom>
            <a:avLst/>
            <a:gdLst/>
            <a:ahLst/>
            <a:cxnLst/>
            <a:rect l="l" t="t" r="r" b="b"/>
            <a:pathLst>
              <a:path w="53975" h="107314">
                <a:moveTo>
                  <a:pt x="0" y="0"/>
                </a:moveTo>
                <a:lnTo>
                  <a:pt x="26720" y="106908"/>
                </a:lnTo>
                <a:lnTo>
                  <a:pt x="53454" y="0"/>
                </a:lnTo>
              </a:path>
            </a:pathLst>
          </a:custGeom>
          <a:ln w="668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" name="object 19"/>
          <p:cNvSpPr/>
          <p:nvPr/>
        </p:nvSpPr>
        <p:spPr>
          <a:xfrm>
            <a:off x="5553494" y="2628525"/>
            <a:ext cx="530269" cy="0"/>
          </a:xfrm>
          <a:custGeom>
            <a:avLst/>
            <a:gdLst/>
            <a:ahLst/>
            <a:cxnLst/>
            <a:rect l="l" t="t" r="r" b="b"/>
            <a:pathLst>
              <a:path w="1221740">
                <a:moveTo>
                  <a:pt x="0" y="0"/>
                </a:moveTo>
                <a:lnTo>
                  <a:pt x="1221398" y="0"/>
                </a:lnTo>
              </a:path>
            </a:pathLst>
          </a:custGeom>
          <a:ln w="668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5553494" y="2616927"/>
            <a:ext cx="46578" cy="23427"/>
          </a:xfrm>
          <a:custGeom>
            <a:avLst/>
            <a:gdLst/>
            <a:ahLst/>
            <a:cxnLst/>
            <a:rect l="l" t="t" r="r" b="b"/>
            <a:pathLst>
              <a:path w="107315" h="53975">
                <a:moveTo>
                  <a:pt x="106895" y="0"/>
                </a:moveTo>
                <a:lnTo>
                  <a:pt x="0" y="26720"/>
                </a:lnTo>
                <a:lnTo>
                  <a:pt x="106895" y="53454"/>
                </a:lnTo>
              </a:path>
            </a:pathLst>
          </a:custGeom>
          <a:ln w="668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 txBox="1"/>
          <p:nvPr/>
        </p:nvSpPr>
        <p:spPr>
          <a:xfrm>
            <a:off x="4691603" y="3382538"/>
            <a:ext cx="797608" cy="228902"/>
          </a:xfrm>
          <a:prstGeom prst="rect">
            <a:avLst/>
          </a:prstGeom>
          <a:solidFill>
            <a:srgbClr val="E5F2E5"/>
          </a:solidFill>
          <a:ln w="13363">
            <a:solidFill>
              <a:srgbClr val="000000"/>
            </a:solidFill>
          </a:ln>
        </p:spPr>
        <p:txBody>
          <a:bodyPr vert="horz" wrap="square" lIns="0" tIns="61461" rIns="0" bIns="0" rtlCol="0">
            <a:spAutoFit/>
          </a:bodyPr>
          <a:lstStyle/>
          <a:p>
            <a:pPr marR="7166" algn="ctr">
              <a:spcBef>
                <a:spcPts val="484"/>
              </a:spcBef>
              <a:tabLst>
                <a:tab pos="506526" algn="l"/>
              </a:tabLst>
            </a:pPr>
            <a:r>
              <a:rPr sz="542" b="1" spc="2" dirty="0">
                <a:latin typeface="Arial"/>
                <a:cs typeface="Arial"/>
              </a:rPr>
              <a:t>HYPOTHESIS	SET</a:t>
            </a:r>
            <a:endParaRPr sz="542">
              <a:latin typeface="Arial"/>
              <a:cs typeface="Arial"/>
            </a:endParaRPr>
          </a:p>
          <a:p>
            <a:pPr marL="3582" algn="ctr">
              <a:spcBef>
                <a:spcPts val="35"/>
              </a:spcBef>
            </a:pPr>
            <a:r>
              <a:rPr sz="542" i="1" spc="-19" dirty="0">
                <a:solidFill>
                  <a:srgbClr val="0000D1"/>
                </a:solidFill>
                <a:latin typeface="Times New Roman"/>
                <a:cs typeface="Times New Roman"/>
              </a:rPr>
              <a:t>H</a:t>
            </a:r>
            <a:endParaRPr sz="542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80593" y="2897939"/>
            <a:ext cx="432704" cy="355577"/>
          </a:xfrm>
          <a:prstGeom prst="rect">
            <a:avLst/>
          </a:prstGeom>
        </p:spPr>
        <p:txBody>
          <a:bodyPr vert="horz" wrap="square" lIns="0" tIns="5237" rIns="0" bIns="0" rtlCol="0">
            <a:spAutoFit/>
          </a:bodyPr>
          <a:lstStyle/>
          <a:p>
            <a:pPr marL="5512" marR="2205" algn="ctr">
              <a:lnSpc>
                <a:spcPct val="140300"/>
              </a:lnSpc>
              <a:spcBef>
                <a:spcPts val="41"/>
              </a:spcBef>
            </a:pPr>
            <a:r>
              <a:rPr sz="542" b="1" spc="2" dirty="0">
                <a:solidFill>
                  <a:srgbClr val="CCCCCC"/>
                </a:solidFill>
                <a:latin typeface="Arial"/>
                <a:cs typeface="Arial"/>
              </a:rPr>
              <a:t>LEARNING  ALGORITHM  </a:t>
            </a:r>
            <a:r>
              <a:rPr sz="542" i="1" spc="6" dirty="0">
                <a:solidFill>
                  <a:srgbClr val="CCCCCC"/>
                </a:solidFill>
                <a:latin typeface="Times New Roman"/>
                <a:cs typeface="Times New Roman"/>
              </a:rPr>
              <a:t>A</a:t>
            </a:r>
            <a:endParaRPr sz="542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24115" y="2875032"/>
            <a:ext cx="594761" cy="289247"/>
          </a:xfrm>
          <a:prstGeom prst="rect">
            <a:avLst/>
          </a:prstGeom>
          <a:solidFill>
            <a:srgbClr val="E5F2E5"/>
          </a:solidFill>
          <a:ln w="13363">
            <a:solidFill>
              <a:srgbClr val="008E00"/>
            </a:solidFill>
          </a:ln>
        </p:spPr>
        <p:txBody>
          <a:bodyPr vert="horz" wrap="square" lIns="0" tIns="13781" rIns="0" bIns="0" rtlCol="0">
            <a:spAutoFit/>
          </a:bodyPr>
          <a:lstStyle/>
          <a:p>
            <a:pPr marL="72479" marR="69999" indent="-11850" algn="ctr">
              <a:lnSpc>
                <a:spcPct val="122800"/>
              </a:lnSpc>
              <a:spcBef>
                <a:spcPts val="108"/>
              </a:spcBef>
            </a:pPr>
            <a:r>
              <a:rPr sz="542" b="1" spc="2" dirty="0">
                <a:solidFill>
                  <a:srgbClr val="008E00"/>
                </a:solidFill>
                <a:latin typeface="Arial"/>
                <a:cs typeface="Arial"/>
              </a:rPr>
              <a:t>FINAL  HYPOTHESIS</a:t>
            </a:r>
            <a:endParaRPr sz="542">
              <a:latin typeface="Arial"/>
              <a:cs typeface="Arial"/>
            </a:endParaRPr>
          </a:p>
          <a:p>
            <a:pPr marR="12677" algn="ctr">
              <a:spcBef>
                <a:spcPts val="6"/>
              </a:spcBef>
            </a:pPr>
            <a:r>
              <a:rPr sz="456" i="1" dirty="0">
                <a:solidFill>
                  <a:srgbClr val="008E00"/>
                </a:solidFill>
                <a:latin typeface="Arial"/>
                <a:cs typeface="Arial"/>
              </a:rPr>
              <a:t>g </a:t>
            </a:r>
            <a:r>
              <a:rPr sz="683" i="1" baseline="-10582" dirty="0">
                <a:solidFill>
                  <a:srgbClr val="008E00"/>
                </a:solidFill>
                <a:latin typeface="Arial"/>
                <a:cs typeface="Arial"/>
              </a:rPr>
              <a:t>~</a:t>
            </a:r>
            <a:r>
              <a:rPr sz="683" i="1" spc="-10" baseline="-10582" dirty="0">
                <a:solidFill>
                  <a:srgbClr val="008E00"/>
                </a:solidFill>
                <a:latin typeface="Arial"/>
                <a:cs typeface="Arial"/>
              </a:rPr>
              <a:t> </a:t>
            </a:r>
            <a:r>
              <a:rPr sz="456" i="1" dirty="0">
                <a:solidFill>
                  <a:srgbClr val="008E00"/>
                </a:solidFill>
                <a:latin typeface="Arial"/>
                <a:cs typeface="Arial"/>
              </a:rPr>
              <a:t>f</a:t>
            </a:r>
            <a:endParaRPr sz="456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17601" y="2034022"/>
            <a:ext cx="1189248" cy="227254"/>
          </a:xfrm>
          <a:prstGeom prst="rect">
            <a:avLst/>
          </a:prstGeom>
          <a:ln w="13363">
            <a:solidFill>
              <a:srgbClr val="CCCCCC"/>
            </a:solidFill>
          </a:ln>
        </p:spPr>
        <p:txBody>
          <a:bodyPr vert="horz" wrap="square" lIns="0" tIns="47129" rIns="0" bIns="0" rtlCol="0">
            <a:spAutoFit/>
          </a:bodyPr>
          <a:lstStyle/>
          <a:p>
            <a:pPr marR="4409" algn="ctr">
              <a:spcBef>
                <a:spcPts val="371"/>
              </a:spcBef>
            </a:pPr>
            <a:r>
              <a:rPr sz="542" b="1" spc="2" dirty="0">
                <a:solidFill>
                  <a:srgbClr val="CCCCCC"/>
                </a:solidFill>
                <a:latin typeface="Arial"/>
                <a:cs typeface="Arial"/>
              </a:rPr>
              <a:t>UNKNOWN TARGET</a:t>
            </a:r>
            <a:r>
              <a:rPr sz="542" b="1" spc="143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542" b="1" spc="2" dirty="0">
                <a:solidFill>
                  <a:srgbClr val="CCCCCC"/>
                </a:solidFill>
                <a:latin typeface="Arial"/>
                <a:cs typeface="Arial"/>
              </a:rPr>
              <a:t>FUNCTION</a:t>
            </a:r>
            <a:endParaRPr sz="542">
              <a:latin typeface="Arial"/>
              <a:cs typeface="Arial"/>
            </a:endParaRPr>
          </a:p>
          <a:p>
            <a:pPr marR="31417" algn="ctr">
              <a:spcBef>
                <a:spcPts val="147"/>
              </a:spcBef>
              <a:tabLst>
                <a:tab pos="158186" algn="l"/>
              </a:tabLst>
            </a:pPr>
            <a:r>
              <a:rPr sz="456" i="1" dirty="0">
                <a:solidFill>
                  <a:srgbClr val="CCCCCC"/>
                </a:solidFill>
                <a:latin typeface="Arial"/>
                <a:cs typeface="Arial"/>
              </a:rPr>
              <a:t>f:</a:t>
            </a:r>
            <a:r>
              <a:rPr sz="456" i="1" spc="73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542" i="1" spc="-27" dirty="0">
                <a:solidFill>
                  <a:srgbClr val="CCCCCC"/>
                </a:solidFill>
                <a:latin typeface="Times New Roman"/>
                <a:cs typeface="Times New Roman"/>
              </a:rPr>
              <a:t>X	</a:t>
            </a:r>
            <a:r>
              <a:rPr sz="542" i="1" spc="4" dirty="0">
                <a:solidFill>
                  <a:srgbClr val="CCCCCC"/>
                </a:solidFill>
                <a:latin typeface="Times New Roman"/>
                <a:cs typeface="Times New Roman"/>
              </a:rPr>
              <a:t>Y</a:t>
            </a:r>
            <a:endParaRPr sz="542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38617" y="2034021"/>
            <a:ext cx="551215" cy="413833"/>
          </a:xfrm>
          <a:prstGeom prst="rect">
            <a:avLst/>
          </a:prstGeom>
          <a:solidFill>
            <a:srgbClr val="E5F2E5"/>
          </a:solidFill>
          <a:ln w="13363">
            <a:solidFill>
              <a:srgbClr val="CCCCCC"/>
            </a:solidFill>
          </a:ln>
        </p:spPr>
        <p:txBody>
          <a:bodyPr vert="horz" wrap="square" lIns="0" tIns="13781" rIns="0" bIns="0" rtlCol="0">
            <a:spAutoFit/>
          </a:bodyPr>
          <a:lstStyle/>
          <a:p>
            <a:pPr marL="28936" marR="23700" indent="5787" algn="ctr">
              <a:lnSpc>
                <a:spcPct val="140300"/>
              </a:lnSpc>
              <a:spcBef>
                <a:spcPts val="108"/>
              </a:spcBef>
            </a:pPr>
            <a:r>
              <a:rPr sz="542" b="1" spc="2" dirty="0">
                <a:solidFill>
                  <a:srgbClr val="CCCCCC"/>
                </a:solidFill>
                <a:latin typeface="Arial"/>
                <a:cs typeface="Arial"/>
              </a:rPr>
              <a:t>PROBABILITY  DISTRIBUTION</a:t>
            </a:r>
            <a:endParaRPr sz="542">
              <a:latin typeface="Arial"/>
              <a:cs typeface="Arial"/>
            </a:endParaRPr>
          </a:p>
          <a:p>
            <a:pPr algn="ctr">
              <a:spcBef>
                <a:spcPts val="147"/>
              </a:spcBef>
              <a:tabLst>
                <a:tab pos="130352" algn="l"/>
                <a:tab pos="275310" algn="l"/>
              </a:tabLst>
            </a:pPr>
            <a:r>
              <a:rPr sz="825" b="1" i="1" spc="-2" dirty="0">
                <a:solidFill>
                  <a:srgbClr val="CCCCCC"/>
                </a:solidFill>
                <a:latin typeface="Arial"/>
                <a:cs typeface="Arial"/>
              </a:rPr>
              <a:t>P	</a:t>
            </a:r>
            <a:r>
              <a:rPr sz="542" b="1" spc="2" dirty="0">
                <a:solidFill>
                  <a:srgbClr val="CCCCCC"/>
                </a:solidFill>
                <a:latin typeface="Arial"/>
                <a:cs typeface="Arial"/>
              </a:rPr>
              <a:t>on	</a:t>
            </a:r>
            <a:r>
              <a:rPr sz="998" i="1" spc="-47" dirty="0">
                <a:solidFill>
                  <a:srgbClr val="CCCCCC"/>
                </a:solidFill>
                <a:latin typeface="Times New Roman"/>
                <a:cs typeface="Times New Roman"/>
              </a:rPr>
              <a:t>X</a:t>
            </a:r>
            <a:endParaRPr sz="998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62604" y="2454523"/>
            <a:ext cx="884701" cy="227254"/>
          </a:xfrm>
          <a:prstGeom prst="rect">
            <a:avLst/>
          </a:prstGeom>
          <a:solidFill>
            <a:srgbClr val="E5F2E5"/>
          </a:solidFill>
          <a:ln w="13363">
            <a:solidFill>
              <a:srgbClr val="000000"/>
            </a:solidFill>
          </a:ln>
        </p:spPr>
        <p:txBody>
          <a:bodyPr vert="horz" wrap="square" lIns="0" tIns="47129" rIns="0" bIns="0" rtlCol="0">
            <a:spAutoFit/>
          </a:bodyPr>
          <a:lstStyle/>
          <a:p>
            <a:pPr marR="16810" algn="ctr">
              <a:spcBef>
                <a:spcPts val="371"/>
              </a:spcBef>
              <a:tabLst>
                <a:tab pos="394088" algn="l"/>
              </a:tabLst>
            </a:pPr>
            <a:r>
              <a:rPr sz="542" b="1" spc="2" dirty="0">
                <a:latin typeface="Arial"/>
                <a:cs typeface="Arial"/>
              </a:rPr>
              <a:t>TRAINING	EXAMPLES</a:t>
            </a:r>
            <a:endParaRPr sz="542">
              <a:latin typeface="Arial"/>
              <a:cs typeface="Arial"/>
            </a:endParaRPr>
          </a:p>
          <a:p>
            <a:pPr marL="827" algn="ctr">
              <a:spcBef>
                <a:spcPts val="147"/>
              </a:spcBef>
            </a:pPr>
            <a:r>
              <a:rPr sz="542" spc="-2" dirty="0">
                <a:solidFill>
                  <a:srgbClr val="0000D1"/>
                </a:solidFill>
                <a:latin typeface="Arial"/>
                <a:cs typeface="Arial"/>
              </a:rPr>
              <a:t>(</a:t>
            </a:r>
            <a:r>
              <a:rPr sz="499" b="1" spc="-2" dirty="0">
                <a:solidFill>
                  <a:srgbClr val="0000D1"/>
                </a:solidFill>
                <a:latin typeface="Arial"/>
                <a:cs typeface="Arial"/>
              </a:rPr>
              <a:t>x</a:t>
            </a:r>
            <a:r>
              <a:rPr sz="553" spc="-2" baseline="-35947" dirty="0">
                <a:solidFill>
                  <a:srgbClr val="0000D1"/>
                </a:solidFill>
                <a:latin typeface="Arial"/>
                <a:cs typeface="Arial"/>
              </a:rPr>
              <a:t>1</a:t>
            </a:r>
            <a:r>
              <a:rPr sz="553" spc="39" baseline="-35947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542" dirty="0">
                <a:solidFill>
                  <a:srgbClr val="0000D1"/>
                </a:solidFill>
                <a:latin typeface="Arial"/>
                <a:cs typeface="Arial"/>
              </a:rPr>
              <a:t>,</a:t>
            </a:r>
            <a:r>
              <a:rPr sz="542" spc="-67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499" i="1" spc="-13" dirty="0">
                <a:solidFill>
                  <a:srgbClr val="0000D1"/>
                </a:solidFill>
                <a:latin typeface="Arial"/>
                <a:cs typeface="Arial"/>
              </a:rPr>
              <a:t>y</a:t>
            </a:r>
            <a:r>
              <a:rPr sz="553" spc="-19" baseline="-35947" dirty="0">
                <a:solidFill>
                  <a:srgbClr val="0000D1"/>
                </a:solidFill>
                <a:latin typeface="Arial"/>
                <a:cs typeface="Arial"/>
              </a:rPr>
              <a:t>1 </a:t>
            </a:r>
            <a:r>
              <a:rPr sz="542" dirty="0">
                <a:solidFill>
                  <a:srgbClr val="0000D1"/>
                </a:solidFill>
                <a:latin typeface="Arial"/>
                <a:cs typeface="Arial"/>
              </a:rPr>
              <a:t>), ...</a:t>
            </a:r>
            <a:r>
              <a:rPr sz="542" spc="-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542" dirty="0">
                <a:solidFill>
                  <a:srgbClr val="0000D1"/>
                </a:solidFill>
                <a:latin typeface="Arial"/>
                <a:cs typeface="Arial"/>
              </a:rPr>
              <a:t>, (</a:t>
            </a:r>
            <a:r>
              <a:rPr sz="542" spc="-91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499" b="1" spc="-28" dirty="0">
                <a:solidFill>
                  <a:srgbClr val="0000D1"/>
                </a:solidFill>
                <a:latin typeface="Arial"/>
                <a:cs typeface="Arial"/>
              </a:rPr>
              <a:t>x</a:t>
            </a:r>
            <a:r>
              <a:rPr sz="553" i="1" spc="-42" baseline="-35947" dirty="0">
                <a:solidFill>
                  <a:srgbClr val="0000D1"/>
                </a:solidFill>
                <a:latin typeface="Arial"/>
                <a:cs typeface="Arial"/>
              </a:rPr>
              <a:t>N</a:t>
            </a:r>
            <a:r>
              <a:rPr sz="553" i="1" spc="-72" baseline="-35947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542" dirty="0">
                <a:solidFill>
                  <a:srgbClr val="0000D1"/>
                </a:solidFill>
                <a:latin typeface="Arial"/>
                <a:cs typeface="Arial"/>
              </a:rPr>
              <a:t>,</a:t>
            </a:r>
            <a:r>
              <a:rPr sz="542" spc="-54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499" i="1" spc="-72" dirty="0">
                <a:solidFill>
                  <a:srgbClr val="0000D1"/>
                </a:solidFill>
                <a:latin typeface="Arial"/>
                <a:cs typeface="Arial"/>
              </a:rPr>
              <a:t>y</a:t>
            </a:r>
            <a:r>
              <a:rPr sz="553" i="1" spc="-107" baseline="-35947" dirty="0">
                <a:solidFill>
                  <a:srgbClr val="0000D1"/>
                </a:solidFill>
                <a:latin typeface="Arial"/>
                <a:cs typeface="Arial"/>
              </a:rPr>
              <a:t>N</a:t>
            </a:r>
            <a:r>
              <a:rPr sz="553" i="1" spc="-97" baseline="-35947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542" dirty="0">
                <a:solidFill>
                  <a:srgbClr val="0000D1"/>
                </a:solidFill>
                <a:latin typeface="Arial"/>
                <a:cs typeface="Arial"/>
              </a:rPr>
              <a:t>)</a:t>
            </a:r>
            <a:endParaRPr sz="542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96085" y="1906707"/>
            <a:ext cx="46027" cy="47247"/>
          </a:xfrm>
          <a:prstGeom prst="rect">
            <a:avLst/>
          </a:prstGeom>
        </p:spPr>
        <p:txBody>
          <a:bodyPr vert="horz" wrap="square" lIns="0" tIns="7166" rIns="0" bIns="0" rtlCol="0">
            <a:spAutoFit/>
          </a:bodyPr>
          <a:lstStyle/>
          <a:p>
            <a:pPr marL="5512">
              <a:spcBef>
                <a:spcPts val="56"/>
              </a:spcBef>
            </a:pPr>
            <a:r>
              <a:rPr sz="260" spc="6" dirty="0">
                <a:solidFill>
                  <a:srgbClr val="E6F3E6"/>
                </a:solidFill>
                <a:latin typeface="Times New Roman"/>
                <a:cs typeface="Times New Roman"/>
              </a:rPr>
              <a:t>up</a:t>
            </a:r>
            <a:endParaRPr sz="26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98608" y="3675728"/>
            <a:ext cx="88470" cy="47247"/>
          </a:xfrm>
          <a:prstGeom prst="rect">
            <a:avLst/>
          </a:prstGeom>
        </p:spPr>
        <p:txBody>
          <a:bodyPr vert="horz" wrap="square" lIns="0" tIns="7166" rIns="0" bIns="0" rtlCol="0">
            <a:spAutoFit/>
          </a:bodyPr>
          <a:lstStyle/>
          <a:p>
            <a:pPr marL="5512">
              <a:spcBef>
                <a:spcPts val="56"/>
              </a:spcBef>
            </a:pPr>
            <a:r>
              <a:rPr sz="260" spc="6" dirty="0">
                <a:solidFill>
                  <a:srgbClr val="E6F3E6"/>
                </a:solidFill>
                <a:latin typeface="Times New Roman"/>
                <a:cs typeface="Times New Roman"/>
              </a:rPr>
              <a:t>down</a:t>
            </a:r>
            <a:endParaRPr sz="260">
              <a:latin typeface="Times New Roman"/>
              <a:cs typeface="Times New Roman"/>
            </a:endParaRPr>
          </a:p>
        </p:txBody>
      </p:sp>
      <p:sp>
        <p:nvSpPr>
          <p:cNvPr id="38" name="object 5"/>
          <p:cNvSpPr txBox="1"/>
          <p:nvPr/>
        </p:nvSpPr>
        <p:spPr>
          <a:xfrm>
            <a:off x="612211" y="1531206"/>
            <a:ext cx="394450" cy="237790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lang="de-DE" sz="1500" spc="-150" dirty="0">
                <a:solidFill>
                  <a:srgbClr val="E51919"/>
                </a:solidFill>
                <a:latin typeface="DejaVu Serif"/>
                <a:cs typeface="DejaVu Serif"/>
              </a:rPr>
              <a:t>d</a:t>
            </a:r>
            <a:r>
              <a:rPr lang="de-DE" sz="1500" spc="-150" baseline="-25000" dirty="0">
                <a:solidFill>
                  <a:srgbClr val="E51919"/>
                </a:solidFill>
                <a:latin typeface="DejaVu Serif"/>
                <a:cs typeface="DejaVu Serif"/>
              </a:rPr>
              <a:t>vc</a:t>
            </a:r>
            <a:r>
              <a:rPr sz="499" i="1" spc="417" dirty="0">
                <a:solidFill>
                  <a:srgbClr val="E51919"/>
                </a:solidFill>
                <a:latin typeface="Times New Roman"/>
                <a:cs typeface="Times New Roman"/>
              </a:rPr>
              <a:t> </a:t>
            </a:r>
            <a:endParaRPr sz="499" dirty="0">
              <a:latin typeface="Times New Roman"/>
              <a:cs typeface="Times New Roman"/>
            </a:endParaRPr>
          </a:p>
        </p:txBody>
      </p:sp>
      <p:sp>
        <p:nvSpPr>
          <p:cNvPr id="39" name="object 2"/>
          <p:cNvSpPr txBox="1">
            <a:spLocks/>
          </p:cNvSpPr>
          <p:nvPr/>
        </p:nvSpPr>
        <p:spPr>
          <a:xfrm>
            <a:off x="317500" y="698500"/>
            <a:ext cx="4115965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VC Dimensions and Learning</a:t>
            </a:r>
            <a:endParaRPr lang="de-DE" sz="2000" kern="0" dirty="0">
              <a:solidFill>
                <a:srgbClr val="FF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77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70903" y="1902144"/>
            <a:ext cx="1970690" cy="492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" name="object 4"/>
          <p:cNvSpPr/>
          <p:nvPr/>
        </p:nvSpPr>
        <p:spPr>
          <a:xfrm>
            <a:off x="4570903" y="2379419"/>
            <a:ext cx="1970690" cy="492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" name="object 5"/>
          <p:cNvSpPr/>
          <p:nvPr/>
        </p:nvSpPr>
        <p:spPr>
          <a:xfrm>
            <a:off x="4570903" y="2872089"/>
            <a:ext cx="1970690" cy="492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" name="object 6"/>
          <p:cNvSpPr/>
          <p:nvPr/>
        </p:nvSpPr>
        <p:spPr>
          <a:xfrm>
            <a:off x="4570903" y="3349364"/>
            <a:ext cx="1970690" cy="492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4570903" y="1902139"/>
            <a:ext cx="1970870" cy="1970870"/>
          </a:xfrm>
          <a:custGeom>
            <a:avLst/>
            <a:gdLst/>
            <a:ahLst/>
            <a:cxnLst/>
            <a:rect l="l" t="t" r="r" b="b"/>
            <a:pathLst>
              <a:path w="4540884" h="4540885">
                <a:moveTo>
                  <a:pt x="0" y="4540465"/>
                </a:moveTo>
                <a:lnTo>
                  <a:pt x="4540465" y="4540465"/>
                </a:lnTo>
                <a:lnTo>
                  <a:pt x="4540465" y="0"/>
                </a:lnTo>
                <a:lnTo>
                  <a:pt x="0" y="0"/>
                </a:lnTo>
                <a:lnTo>
                  <a:pt x="0" y="4540465"/>
                </a:lnTo>
                <a:close/>
              </a:path>
            </a:pathLst>
          </a:custGeom>
          <a:ln w="14188">
            <a:solidFill>
              <a:srgbClr val="0000D1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 txBox="1"/>
          <p:nvPr/>
        </p:nvSpPr>
        <p:spPr>
          <a:xfrm>
            <a:off x="209021" y="1841501"/>
            <a:ext cx="3664093" cy="2057924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667" i="1" spc="-54" dirty="0">
                <a:latin typeface="+mn-lt"/>
                <a:cs typeface="Times New Roman"/>
              </a:rPr>
              <a:t>Parameters </a:t>
            </a:r>
            <a:r>
              <a:rPr lang="de-DE" sz="1667" i="1" spc="-54" dirty="0">
                <a:latin typeface="+mn-lt"/>
                <a:cs typeface="Times New Roman"/>
              </a:rPr>
              <a:t>c</a:t>
            </a:r>
            <a:r>
              <a:rPr sz="1667" i="1" spc="-2" dirty="0" err="1">
                <a:latin typeface="+mn-lt"/>
                <a:cs typeface="Times New Roman"/>
              </a:rPr>
              <a:t>reate</a:t>
            </a:r>
            <a:r>
              <a:rPr sz="1667" i="1" spc="-2" dirty="0">
                <a:latin typeface="+mn-lt"/>
                <a:cs typeface="Times New Roman"/>
              </a:rPr>
              <a:t> </a:t>
            </a:r>
            <a:r>
              <a:rPr sz="1667" i="1" spc="-56" dirty="0">
                <a:latin typeface="+mn-lt"/>
                <a:cs typeface="Times New Roman"/>
              </a:rPr>
              <a:t>degrees </a:t>
            </a:r>
            <a:r>
              <a:rPr sz="1667" i="1" spc="-28" dirty="0">
                <a:latin typeface="+mn-lt"/>
                <a:cs typeface="Times New Roman"/>
              </a:rPr>
              <a:t>of</a:t>
            </a:r>
            <a:r>
              <a:rPr sz="1667" i="1" spc="-123" dirty="0">
                <a:latin typeface="+mn-lt"/>
                <a:cs typeface="Times New Roman"/>
              </a:rPr>
              <a:t> </a:t>
            </a:r>
            <a:r>
              <a:rPr sz="1667" i="1" spc="-41" dirty="0">
                <a:latin typeface="+mn-lt"/>
                <a:cs typeface="Times New Roman"/>
              </a:rPr>
              <a:t>freedom</a:t>
            </a:r>
            <a:endParaRPr sz="1667" dirty="0">
              <a:latin typeface="+mn-lt"/>
              <a:cs typeface="Times New Roman"/>
            </a:endParaRPr>
          </a:p>
          <a:p>
            <a:pPr>
              <a:spcBef>
                <a:spcPts val="19"/>
              </a:spcBef>
            </a:pPr>
            <a:endParaRPr sz="1667" dirty="0">
              <a:latin typeface="+mn-lt"/>
              <a:cs typeface="Times New Roman"/>
            </a:endParaRPr>
          </a:p>
          <a:p>
            <a:pPr marL="5512">
              <a:spcBef>
                <a:spcPts val="2"/>
              </a:spcBef>
              <a:tabLst>
                <a:tab pos="1129626" algn="l"/>
              </a:tabLst>
            </a:pPr>
            <a:r>
              <a:rPr sz="1667" i="1" spc="332" dirty="0">
                <a:latin typeface="+mn-lt"/>
                <a:cs typeface="Times New Roman"/>
              </a:rPr>
              <a:t>#</a:t>
            </a:r>
            <a:r>
              <a:rPr sz="1667" i="1" spc="73" dirty="0">
                <a:latin typeface="+mn-lt"/>
                <a:cs typeface="Times New Roman"/>
              </a:rPr>
              <a:t> </a:t>
            </a:r>
            <a:r>
              <a:rPr sz="1667" i="1" spc="-28" dirty="0">
                <a:latin typeface="+mn-lt"/>
                <a:cs typeface="Times New Roman"/>
              </a:rPr>
              <a:t>of</a:t>
            </a:r>
            <a:r>
              <a:rPr sz="1667" i="1" spc="69" dirty="0">
                <a:latin typeface="+mn-lt"/>
                <a:cs typeface="Times New Roman"/>
              </a:rPr>
              <a:t> </a:t>
            </a:r>
            <a:r>
              <a:rPr sz="1667" i="1" spc="-56" dirty="0">
                <a:latin typeface="+mn-lt"/>
                <a:cs typeface="Times New Roman"/>
              </a:rPr>
              <a:t>parameters:</a:t>
            </a:r>
            <a:r>
              <a:rPr lang="de-DE" sz="1667" i="1" spc="-56" dirty="0">
                <a:latin typeface="+mn-lt"/>
                <a:cs typeface="Times New Roman"/>
              </a:rPr>
              <a:t> </a:t>
            </a:r>
            <a:r>
              <a:rPr sz="1667" i="1" spc="152" dirty="0">
                <a:latin typeface="+mn-lt"/>
                <a:cs typeface="Times New Roman"/>
              </a:rPr>
              <a:t>analog </a:t>
            </a:r>
            <a:r>
              <a:rPr sz="1667" i="1" spc="-56" dirty="0">
                <a:latin typeface="+mn-lt"/>
                <a:cs typeface="Times New Roman"/>
              </a:rPr>
              <a:t>degrees </a:t>
            </a:r>
            <a:r>
              <a:rPr sz="1667" i="1" spc="-28" dirty="0">
                <a:latin typeface="+mn-lt"/>
                <a:cs typeface="Times New Roman"/>
              </a:rPr>
              <a:t>of</a:t>
            </a:r>
            <a:r>
              <a:rPr sz="1667" i="1" spc="-150" dirty="0">
                <a:latin typeface="+mn-lt"/>
                <a:cs typeface="Times New Roman"/>
              </a:rPr>
              <a:t> </a:t>
            </a:r>
            <a:r>
              <a:rPr sz="1667" i="1" spc="-41" dirty="0">
                <a:latin typeface="+mn-lt"/>
                <a:cs typeface="Times New Roman"/>
              </a:rPr>
              <a:t>freedom</a:t>
            </a:r>
            <a:endParaRPr sz="1667" dirty="0">
              <a:latin typeface="+mn-lt"/>
              <a:cs typeface="Times New Roman"/>
            </a:endParaRPr>
          </a:p>
          <a:p>
            <a:pPr>
              <a:spcBef>
                <a:spcPts val="9"/>
              </a:spcBef>
            </a:pPr>
            <a:endParaRPr sz="1667" dirty="0">
              <a:latin typeface="+mn-lt"/>
              <a:cs typeface="Times New Roman"/>
            </a:endParaRPr>
          </a:p>
          <a:p>
            <a:pPr marL="5512">
              <a:spcBef>
                <a:spcPts val="2"/>
              </a:spcBef>
              <a:tabLst>
                <a:tab pos="338144" algn="l"/>
              </a:tabLst>
            </a:pPr>
            <a:r>
              <a:rPr lang="de-DE" sz="1667" i="1" spc="-104" dirty="0">
                <a:latin typeface="+mn-lt"/>
                <a:cs typeface="Times New Roman"/>
              </a:rPr>
              <a:t>       </a:t>
            </a:r>
            <a:r>
              <a:rPr sz="1667" i="1" spc="-104" dirty="0">
                <a:latin typeface="+mn-lt"/>
                <a:cs typeface="Times New Roman"/>
              </a:rPr>
              <a:t>:</a:t>
            </a:r>
            <a:r>
              <a:rPr lang="de-DE" sz="1667" i="1" dirty="0">
                <a:latin typeface="+mn-lt"/>
                <a:cs typeface="Times New Roman"/>
              </a:rPr>
              <a:t>	</a:t>
            </a:r>
            <a:r>
              <a:rPr sz="1667" i="1" spc="-43" dirty="0">
                <a:latin typeface="+mn-lt"/>
                <a:cs typeface="Times New Roman"/>
              </a:rPr>
              <a:t>equivalent</a:t>
            </a:r>
            <a:r>
              <a:rPr sz="1667" i="1" spc="69" dirty="0">
                <a:latin typeface="+mn-lt"/>
                <a:cs typeface="Times New Roman"/>
              </a:rPr>
              <a:t> </a:t>
            </a:r>
            <a:r>
              <a:rPr lang="de-DE" sz="1667" i="1" spc="145" dirty="0">
                <a:cs typeface="Times New Roman"/>
              </a:rPr>
              <a:t>' </a:t>
            </a:r>
            <a:r>
              <a:rPr sz="1667" i="1" spc="123" dirty="0">
                <a:latin typeface="+mn-lt"/>
                <a:cs typeface="Times New Roman"/>
              </a:rPr>
              <a:t>bin</a:t>
            </a:r>
            <a:r>
              <a:rPr sz="1667" i="1" spc="110" dirty="0">
                <a:latin typeface="+mn-lt"/>
                <a:cs typeface="Times New Roman"/>
              </a:rPr>
              <a:t>a</a:t>
            </a:r>
            <a:r>
              <a:rPr sz="1667" i="1" spc="145" dirty="0">
                <a:latin typeface="+mn-lt"/>
                <a:cs typeface="Times New Roman"/>
              </a:rPr>
              <a:t>ry'</a:t>
            </a:r>
            <a:r>
              <a:rPr sz="1667" i="1" spc="97" dirty="0">
                <a:latin typeface="+mn-lt"/>
                <a:cs typeface="Times New Roman"/>
              </a:rPr>
              <a:t> </a:t>
            </a:r>
            <a:r>
              <a:rPr sz="1667" i="1" spc="-56" dirty="0">
                <a:latin typeface="+mn-lt"/>
                <a:cs typeface="Times New Roman"/>
              </a:rPr>
              <a:t>degrees</a:t>
            </a:r>
            <a:r>
              <a:rPr sz="1667" i="1" spc="65" dirty="0">
                <a:latin typeface="+mn-lt"/>
                <a:cs typeface="Times New Roman"/>
              </a:rPr>
              <a:t> </a:t>
            </a:r>
            <a:r>
              <a:rPr sz="1667" i="1" spc="-28" dirty="0">
                <a:latin typeface="+mn-lt"/>
                <a:cs typeface="Times New Roman"/>
              </a:rPr>
              <a:t>of</a:t>
            </a:r>
            <a:r>
              <a:rPr sz="1667" i="1" spc="65" dirty="0">
                <a:latin typeface="+mn-lt"/>
                <a:cs typeface="Times New Roman"/>
              </a:rPr>
              <a:t> </a:t>
            </a:r>
            <a:r>
              <a:rPr sz="1667" i="1" spc="-41" dirty="0">
                <a:latin typeface="+mn-lt"/>
                <a:cs typeface="Times New Roman"/>
              </a:rPr>
              <a:t>freedom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1627" y="3279928"/>
            <a:ext cx="509738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67" spc="-150" dirty="0">
                <a:solidFill>
                  <a:srgbClr val="E51919"/>
                </a:solidFill>
                <a:latin typeface="+mn-lt"/>
                <a:cs typeface="DejaVu Serif"/>
              </a:rPr>
              <a:t>d</a:t>
            </a:r>
            <a:r>
              <a:rPr lang="de-DE" sz="1667" spc="-150" baseline="-25000" dirty="0">
                <a:solidFill>
                  <a:srgbClr val="E51919"/>
                </a:solidFill>
                <a:latin typeface="+mn-lt"/>
                <a:cs typeface="DejaVu Serif"/>
              </a:rPr>
              <a:t>vc</a:t>
            </a:r>
            <a:endParaRPr lang="de-DE" sz="1667" dirty="0">
              <a:latin typeface="+mn-lt"/>
            </a:endParaRPr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317500" y="698500"/>
            <a:ext cx="4115965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Degrees of Freedom</a:t>
            </a:r>
            <a:endParaRPr lang="de-DE" sz="2000" kern="0" dirty="0">
              <a:solidFill>
                <a:srgbClr val="FF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02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6675" y="1307705"/>
            <a:ext cx="5942922" cy="923361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72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1454" dirty="0">
              <a:latin typeface="Times New Roman"/>
              <a:cs typeface="Times New Roman"/>
            </a:endParaRPr>
          </a:p>
          <a:p>
            <a:pPr marL="5512"/>
            <a:r>
              <a:rPr sz="1667" i="1" spc="139" dirty="0">
                <a:latin typeface="+mn-lt"/>
                <a:cs typeface="Times New Roman"/>
              </a:rPr>
              <a:t>Parameters may not </a:t>
            </a:r>
            <a:r>
              <a:rPr lang="de-DE" sz="1667" i="1" spc="139" dirty="0">
                <a:latin typeface="+mn-lt"/>
                <a:cs typeface="Times New Roman"/>
              </a:rPr>
              <a:t>c</a:t>
            </a:r>
            <a:r>
              <a:rPr sz="1667" i="1" spc="139" dirty="0" err="1">
                <a:latin typeface="+mn-lt"/>
                <a:cs typeface="Times New Roman"/>
              </a:rPr>
              <a:t>ontribute</a:t>
            </a:r>
            <a:r>
              <a:rPr sz="1667" i="1" spc="139" dirty="0">
                <a:latin typeface="+mn-lt"/>
                <a:cs typeface="Times New Roman"/>
              </a:rPr>
              <a:t> degrees of freedom:</a:t>
            </a:r>
          </a:p>
        </p:txBody>
      </p:sp>
      <p:sp>
        <p:nvSpPr>
          <p:cNvPr id="3" name="object 3"/>
          <p:cNvSpPr/>
          <p:nvPr/>
        </p:nvSpPr>
        <p:spPr>
          <a:xfrm>
            <a:off x="3136085" y="2551444"/>
            <a:ext cx="477628" cy="477628"/>
          </a:xfrm>
          <a:custGeom>
            <a:avLst/>
            <a:gdLst/>
            <a:ahLst/>
            <a:cxnLst/>
            <a:rect l="l" t="t" r="r" b="b"/>
            <a:pathLst>
              <a:path w="1100454" h="1100454">
                <a:moveTo>
                  <a:pt x="1100340" y="550164"/>
                </a:moveTo>
                <a:lnTo>
                  <a:pt x="1098321" y="597634"/>
                </a:lnTo>
                <a:lnTo>
                  <a:pt x="1092373" y="643983"/>
                </a:lnTo>
                <a:lnTo>
                  <a:pt x="1082661" y="689046"/>
                </a:lnTo>
                <a:lnTo>
                  <a:pt x="1069351" y="732658"/>
                </a:lnTo>
                <a:lnTo>
                  <a:pt x="1052607" y="774652"/>
                </a:lnTo>
                <a:lnTo>
                  <a:pt x="1032595" y="814865"/>
                </a:lnTo>
                <a:lnTo>
                  <a:pt x="1009480" y="853131"/>
                </a:lnTo>
                <a:lnTo>
                  <a:pt x="983427" y="889285"/>
                </a:lnTo>
                <a:lnTo>
                  <a:pt x="954602" y="923162"/>
                </a:lnTo>
                <a:lnTo>
                  <a:pt x="923169" y="954596"/>
                </a:lnTo>
                <a:lnTo>
                  <a:pt x="889293" y="983423"/>
                </a:lnTo>
                <a:lnTo>
                  <a:pt x="853140" y="1009476"/>
                </a:lnTo>
                <a:lnTo>
                  <a:pt x="814875" y="1032592"/>
                </a:lnTo>
                <a:lnTo>
                  <a:pt x="774663" y="1052605"/>
                </a:lnTo>
                <a:lnTo>
                  <a:pt x="732669" y="1069349"/>
                </a:lnTo>
                <a:lnTo>
                  <a:pt x="689058" y="1082660"/>
                </a:lnTo>
                <a:lnTo>
                  <a:pt x="643995" y="1092372"/>
                </a:lnTo>
                <a:lnTo>
                  <a:pt x="597647" y="1098321"/>
                </a:lnTo>
                <a:lnTo>
                  <a:pt x="550176" y="1100340"/>
                </a:lnTo>
                <a:lnTo>
                  <a:pt x="502706" y="1098321"/>
                </a:lnTo>
                <a:lnTo>
                  <a:pt x="456357" y="1092372"/>
                </a:lnTo>
                <a:lnTo>
                  <a:pt x="411294" y="1082660"/>
                </a:lnTo>
                <a:lnTo>
                  <a:pt x="367682" y="1069349"/>
                </a:lnTo>
                <a:lnTo>
                  <a:pt x="325687" y="1052605"/>
                </a:lnTo>
                <a:lnTo>
                  <a:pt x="285474" y="1032592"/>
                </a:lnTo>
                <a:lnTo>
                  <a:pt x="247208" y="1009476"/>
                </a:lnTo>
                <a:lnTo>
                  <a:pt x="211054" y="983423"/>
                </a:lnTo>
                <a:lnTo>
                  <a:pt x="177178" y="954596"/>
                </a:lnTo>
                <a:lnTo>
                  <a:pt x="145744" y="923162"/>
                </a:lnTo>
                <a:lnTo>
                  <a:pt x="116917" y="889285"/>
                </a:lnTo>
                <a:lnTo>
                  <a:pt x="90863" y="853131"/>
                </a:lnTo>
                <a:lnTo>
                  <a:pt x="67748" y="814865"/>
                </a:lnTo>
                <a:lnTo>
                  <a:pt x="47735" y="774652"/>
                </a:lnTo>
                <a:lnTo>
                  <a:pt x="30991" y="732658"/>
                </a:lnTo>
                <a:lnTo>
                  <a:pt x="17680" y="689046"/>
                </a:lnTo>
                <a:lnTo>
                  <a:pt x="7968" y="643983"/>
                </a:lnTo>
                <a:lnTo>
                  <a:pt x="2019" y="597634"/>
                </a:lnTo>
                <a:lnTo>
                  <a:pt x="0" y="550164"/>
                </a:lnTo>
                <a:lnTo>
                  <a:pt x="2019" y="502693"/>
                </a:lnTo>
                <a:lnTo>
                  <a:pt x="7968" y="456344"/>
                </a:lnTo>
                <a:lnTo>
                  <a:pt x="17680" y="411282"/>
                </a:lnTo>
                <a:lnTo>
                  <a:pt x="30991" y="367671"/>
                </a:lnTo>
                <a:lnTo>
                  <a:pt x="47735" y="325677"/>
                </a:lnTo>
                <a:lnTo>
                  <a:pt x="67748" y="285465"/>
                </a:lnTo>
                <a:lnTo>
                  <a:pt x="90863" y="247199"/>
                </a:lnTo>
                <a:lnTo>
                  <a:pt x="116917" y="211047"/>
                </a:lnTo>
                <a:lnTo>
                  <a:pt x="145744" y="177171"/>
                </a:lnTo>
                <a:lnTo>
                  <a:pt x="177178" y="145738"/>
                </a:lnTo>
                <a:lnTo>
                  <a:pt x="211054" y="116912"/>
                </a:lnTo>
                <a:lnTo>
                  <a:pt x="247208" y="90859"/>
                </a:lnTo>
                <a:lnTo>
                  <a:pt x="285474" y="67745"/>
                </a:lnTo>
                <a:lnTo>
                  <a:pt x="325687" y="47733"/>
                </a:lnTo>
                <a:lnTo>
                  <a:pt x="367682" y="30989"/>
                </a:lnTo>
                <a:lnTo>
                  <a:pt x="411294" y="17679"/>
                </a:lnTo>
                <a:lnTo>
                  <a:pt x="456357" y="7967"/>
                </a:lnTo>
                <a:lnTo>
                  <a:pt x="502706" y="2019"/>
                </a:lnTo>
                <a:lnTo>
                  <a:pt x="550176" y="0"/>
                </a:lnTo>
                <a:lnTo>
                  <a:pt x="597647" y="2019"/>
                </a:lnTo>
                <a:lnTo>
                  <a:pt x="643995" y="7967"/>
                </a:lnTo>
                <a:lnTo>
                  <a:pt x="689058" y="17679"/>
                </a:lnTo>
                <a:lnTo>
                  <a:pt x="732669" y="30989"/>
                </a:lnTo>
                <a:lnTo>
                  <a:pt x="774663" y="47733"/>
                </a:lnTo>
                <a:lnTo>
                  <a:pt x="814875" y="67745"/>
                </a:lnTo>
                <a:lnTo>
                  <a:pt x="853140" y="90859"/>
                </a:lnTo>
                <a:lnTo>
                  <a:pt x="889293" y="116912"/>
                </a:lnTo>
                <a:lnTo>
                  <a:pt x="923169" y="145738"/>
                </a:lnTo>
                <a:lnTo>
                  <a:pt x="954602" y="177171"/>
                </a:lnTo>
                <a:lnTo>
                  <a:pt x="983427" y="211047"/>
                </a:lnTo>
                <a:lnTo>
                  <a:pt x="1009480" y="247199"/>
                </a:lnTo>
                <a:lnTo>
                  <a:pt x="1032595" y="285465"/>
                </a:lnTo>
                <a:lnTo>
                  <a:pt x="1052607" y="325677"/>
                </a:lnTo>
                <a:lnTo>
                  <a:pt x="1069351" y="367671"/>
                </a:lnTo>
                <a:lnTo>
                  <a:pt x="1082661" y="411282"/>
                </a:lnTo>
                <a:lnTo>
                  <a:pt x="1092373" y="456344"/>
                </a:lnTo>
                <a:lnTo>
                  <a:pt x="1098321" y="502693"/>
                </a:lnTo>
                <a:lnTo>
                  <a:pt x="1100340" y="550164"/>
                </a:lnTo>
                <a:close/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" name="object 4"/>
          <p:cNvSpPr/>
          <p:nvPr/>
        </p:nvSpPr>
        <p:spPr>
          <a:xfrm>
            <a:off x="3195781" y="2730533"/>
            <a:ext cx="358290" cy="119614"/>
          </a:xfrm>
          <a:custGeom>
            <a:avLst/>
            <a:gdLst/>
            <a:ahLst/>
            <a:cxnLst/>
            <a:rect l="l" t="t" r="r" b="b"/>
            <a:pathLst>
              <a:path w="825500" h="275589">
                <a:moveTo>
                  <a:pt x="0" y="275094"/>
                </a:moveTo>
                <a:lnTo>
                  <a:pt x="412635" y="275094"/>
                </a:lnTo>
                <a:lnTo>
                  <a:pt x="412635" y="0"/>
                </a:lnTo>
                <a:lnTo>
                  <a:pt x="825258" y="0"/>
                </a:lnTo>
              </a:path>
            </a:pathLst>
          </a:custGeom>
          <a:ln w="13754">
            <a:solidFill>
              <a:srgbClr val="0000D1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" name="object 5"/>
          <p:cNvSpPr/>
          <p:nvPr/>
        </p:nvSpPr>
        <p:spPr>
          <a:xfrm>
            <a:off x="2777905" y="2790230"/>
            <a:ext cx="345061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994" y="0"/>
                </a:lnTo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" name="object 6"/>
          <p:cNvSpPr/>
          <p:nvPr/>
        </p:nvSpPr>
        <p:spPr>
          <a:xfrm>
            <a:off x="3027440" y="2766351"/>
            <a:ext cx="95636" cy="47956"/>
          </a:xfrm>
          <a:custGeom>
            <a:avLst/>
            <a:gdLst/>
            <a:ahLst/>
            <a:cxnLst/>
            <a:rect l="l" t="t" r="r" b="b"/>
            <a:pathLst>
              <a:path w="220345" h="110489">
                <a:moveTo>
                  <a:pt x="0" y="110045"/>
                </a:moveTo>
                <a:lnTo>
                  <a:pt x="220065" y="55016"/>
                </a:lnTo>
                <a:lnTo>
                  <a:pt x="0" y="0"/>
                </a:lnTo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3971843" y="2551444"/>
            <a:ext cx="477628" cy="477628"/>
          </a:xfrm>
          <a:custGeom>
            <a:avLst/>
            <a:gdLst/>
            <a:ahLst/>
            <a:cxnLst/>
            <a:rect l="l" t="t" r="r" b="b"/>
            <a:pathLst>
              <a:path w="1100454" h="1100454">
                <a:moveTo>
                  <a:pt x="1100340" y="550164"/>
                </a:moveTo>
                <a:lnTo>
                  <a:pt x="1098321" y="597634"/>
                </a:lnTo>
                <a:lnTo>
                  <a:pt x="1092373" y="643983"/>
                </a:lnTo>
                <a:lnTo>
                  <a:pt x="1082661" y="689046"/>
                </a:lnTo>
                <a:lnTo>
                  <a:pt x="1069351" y="732658"/>
                </a:lnTo>
                <a:lnTo>
                  <a:pt x="1052607" y="774652"/>
                </a:lnTo>
                <a:lnTo>
                  <a:pt x="1032595" y="814865"/>
                </a:lnTo>
                <a:lnTo>
                  <a:pt x="1009480" y="853131"/>
                </a:lnTo>
                <a:lnTo>
                  <a:pt x="983427" y="889285"/>
                </a:lnTo>
                <a:lnTo>
                  <a:pt x="954602" y="923162"/>
                </a:lnTo>
                <a:lnTo>
                  <a:pt x="923169" y="954596"/>
                </a:lnTo>
                <a:lnTo>
                  <a:pt x="889293" y="983423"/>
                </a:lnTo>
                <a:lnTo>
                  <a:pt x="853140" y="1009476"/>
                </a:lnTo>
                <a:lnTo>
                  <a:pt x="814875" y="1032592"/>
                </a:lnTo>
                <a:lnTo>
                  <a:pt x="774663" y="1052605"/>
                </a:lnTo>
                <a:lnTo>
                  <a:pt x="732669" y="1069349"/>
                </a:lnTo>
                <a:lnTo>
                  <a:pt x="689058" y="1082660"/>
                </a:lnTo>
                <a:lnTo>
                  <a:pt x="643995" y="1092372"/>
                </a:lnTo>
                <a:lnTo>
                  <a:pt x="597647" y="1098321"/>
                </a:lnTo>
                <a:lnTo>
                  <a:pt x="550176" y="1100340"/>
                </a:lnTo>
                <a:lnTo>
                  <a:pt x="502706" y="1098321"/>
                </a:lnTo>
                <a:lnTo>
                  <a:pt x="456357" y="1092372"/>
                </a:lnTo>
                <a:lnTo>
                  <a:pt x="411294" y="1082660"/>
                </a:lnTo>
                <a:lnTo>
                  <a:pt x="367682" y="1069349"/>
                </a:lnTo>
                <a:lnTo>
                  <a:pt x="325687" y="1052605"/>
                </a:lnTo>
                <a:lnTo>
                  <a:pt x="285474" y="1032592"/>
                </a:lnTo>
                <a:lnTo>
                  <a:pt x="247208" y="1009476"/>
                </a:lnTo>
                <a:lnTo>
                  <a:pt x="211054" y="983423"/>
                </a:lnTo>
                <a:lnTo>
                  <a:pt x="177178" y="954596"/>
                </a:lnTo>
                <a:lnTo>
                  <a:pt x="145744" y="923162"/>
                </a:lnTo>
                <a:lnTo>
                  <a:pt x="116917" y="889285"/>
                </a:lnTo>
                <a:lnTo>
                  <a:pt x="90863" y="853131"/>
                </a:lnTo>
                <a:lnTo>
                  <a:pt x="67748" y="814865"/>
                </a:lnTo>
                <a:lnTo>
                  <a:pt x="47735" y="774652"/>
                </a:lnTo>
                <a:lnTo>
                  <a:pt x="30991" y="732658"/>
                </a:lnTo>
                <a:lnTo>
                  <a:pt x="17680" y="689046"/>
                </a:lnTo>
                <a:lnTo>
                  <a:pt x="7968" y="643983"/>
                </a:lnTo>
                <a:lnTo>
                  <a:pt x="2019" y="597634"/>
                </a:lnTo>
                <a:lnTo>
                  <a:pt x="0" y="550164"/>
                </a:lnTo>
                <a:lnTo>
                  <a:pt x="2019" y="502693"/>
                </a:lnTo>
                <a:lnTo>
                  <a:pt x="7968" y="456344"/>
                </a:lnTo>
                <a:lnTo>
                  <a:pt x="17680" y="411282"/>
                </a:lnTo>
                <a:lnTo>
                  <a:pt x="30991" y="367671"/>
                </a:lnTo>
                <a:lnTo>
                  <a:pt x="47735" y="325677"/>
                </a:lnTo>
                <a:lnTo>
                  <a:pt x="67748" y="285465"/>
                </a:lnTo>
                <a:lnTo>
                  <a:pt x="90863" y="247199"/>
                </a:lnTo>
                <a:lnTo>
                  <a:pt x="116917" y="211047"/>
                </a:lnTo>
                <a:lnTo>
                  <a:pt x="145744" y="177171"/>
                </a:lnTo>
                <a:lnTo>
                  <a:pt x="177178" y="145738"/>
                </a:lnTo>
                <a:lnTo>
                  <a:pt x="211054" y="116912"/>
                </a:lnTo>
                <a:lnTo>
                  <a:pt x="247208" y="90859"/>
                </a:lnTo>
                <a:lnTo>
                  <a:pt x="285474" y="67745"/>
                </a:lnTo>
                <a:lnTo>
                  <a:pt x="325687" y="47733"/>
                </a:lnTo>
                <a:lnTo>
                  <a:pt x="367682" y="30989"/>
                </a:lnTo>
                <a:lnTo>
                  <a:pt x="411294" y="17679"/>
                </a:lnTo>
                <a:lnTo>
                  <a:pt x="456357" y="7967"/>
                </a:lnTo>
                <a:lnTo>
                  <a:pt x="502706" y="2019"/>
                </a:lnTo>
                <a:lnTo>
                  <a:pt x="550176" y="0"/>
                </a:lnTo>
                <a:lnTo>
                  <a:pt x="597647" y="2019"/>
                </a:lnTo>
                <a:lnTo>
                  <a:pt x="643995" y="7967"/>
                </a:lnTo>
                <a:lnTo>
                  <a:pt x="689058" y="17679"/>
                </a:lnTo>
                <a:lnTo>
                  <a:pt x="732669" y="30989"/>
                </a:lnTo>
                <a:lnTo>
                  <a:pt x="774663" y="47733"/>
                </a:lnTo>
                <a:lnTo>
                  <a:pt x="814875" y="67745"/>
                </a:lnTo>
                <a:lnTo>
                  <a:pt x="853140" y="90859"/>
                </a:lnTo>
                <a:lnTo>
                  <a:pt x="889293" y="116912"/>
                </a:lnTo>
                <a:lnTo>
                  <a:pt x="923169" y="145738"/>
                </a:lnTo>
                <a:lnTo>
                  <a:pt x="954602" y="177171"/>
                </a:lnTo>
                <a:lnTo>
                  <a:pt x="983427" y="211047"/>
                </a:lnTo>
                <a:lnTo>
                  <a:pt x="1009480" y="247199"/>
                </a:lnTo>
                <a:lnTo>
                  <a:pt x="1032595" y="285465"/>
                </a:lnTo>
                <a:lnTo>
                  <a:pt x="1052607" y="325677"/>
                </a:lnTo>
                <a:lnTo>
                  <a:pt x="1069351" y="367671"/>
                </a:lnTo>
                <a:lnTo>
                  <a:pt x="1082661" y="411282"/>
                </a:lnTo>
                <a:lnTo>
                  <a:pt x="1092373" y="456344"/>
                </a:lnTo>
                <a:lnTo>
                  <a:pt x="1098321" y="502693"/>
                </a:lnTo>
                <a:lnTo>
                  <a:pt x="1100340" y="550164"/>
                </a:lnTo>
                <a:close/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4031538" y="2730533"/>
            <a:ext cx="358290" cy="119614"/>
          </a:xfrm>
          <a:custGeom>
            <a:avLst/>
            <a:gdLst/>
            <a:ahLst/>
            <a:cxnLst/>
            <a:rect l="l" t="t" r="r" b="b"/>
            <a:pathLst>
              <a:path w="825500" h="275589">
                <a:moveTo>
                  <a:pt x="0" y="275094"/>
                </a:moveTo>
                <a:lnTo>
                  <a:pt x="412635" y="275094"/>
                </a:lnTo>
                <a:lnTo>
                  <a:pt x="412635" y="0"/>
                </a:lnTo>
                <a:lnTo>
                  <a:pt x="825258" y="0"/>
                </a:lnTo>
              </a:path>
            </a:pathLst>
          </a:custGeom>
          <a:ln w="13754">
            <a:solidFill>
              <a:srgbClr val="0000D1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3613663" y="2790230"/>
            <a:ext cx="345061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994" y="0"/>
                </a:lnTo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3863199" y="2766351"/>
            <a:ext cx="95636" cy="47956"/>
          </a:xfrm>
          <a:custGeom>
            <a:avLst/>
            <a:gdLst/>
            <a:ahLst/>
            <a:cxnLst/>
            <a:rect l="l" t="t" r="r" b="b"/>
            <a:pathLst>
              <a:path w="220345" h="110489">
                <a:moveTo>
                  <a:pt x="0" y="110045"/>
                </a:moveTo>
                <a:lnTo>
                  <a:pt x="220065" y="55016"/>
                </a:lnTo>
                <a:lnTo>
                  <a:pt x="0" y="0"/>
                </a:lnTo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4807607" y="2551444"/>
            <a:ext cx="477628" cy="477628"/>
          </a:xfrm>
          <a:custGeom>
            <a:avLst/>
            <a:gdLst/>
            <a:ahLst/>
            <a:cxnLst/>
            <a:rect l="l" t="t" r="r" b="b"/>
            <a:pathLst>
              <a:path w="1100454" h="1100454">
                <a:moveTo>
                  <a:pt x="1100328" y="550164"/>
                </a:moveTo>
                <a:lnTo>
                  <a:pt x="1098308" y="597634"/>
                </a:lnTo>
                <a:lnTo>
                  <a:pt x="1092360" y="643983"/>
                </a:lnTo>
                <a:lnTo>
                  <a:pt x="1082648" y="689046"/>
                </a:lnTo>
                <a:lnTo>
                  <a:pt x="1069338" y="732658"/>
                </a:lnTo>
                <a:lnTo>
                  <a:pt x="1052594" y="774652"/>
                </a:lnTo>
                <a:lnTo>
                  <a:pt x="1032582" y="814865"/>
                </a:lnTo>
                <a:lnTo>
                  <a:pt x="1009468" y="853131"/>
                </a:lnTo>
                <a:lnTo>
                  <a:pt x="983415" y="889285"/>
                </a:lnTo>
                <a:lnTo>
                  <a:pt x="954589" y="923162"/>
                </a:lnTo>
                <a:lnTo>
                  <a:pt x="923156" y="954596"/>
                </a:lnTo>
                <a:lnTo>
                  <a:pt x="889281" y="983423"/>
                </a:lnTo>
                <a:lnTo>
                  <a:pt x="853128" y="1009476"/>
                </a:lnTo>
                <a:lnTo>
                  <a:pt x="814862" y="1032592"/>
                </a:lnTo>
                <a:lnTo>
                  <a:pt x="774650" y="1052605"/>
                </a:lnTo>
                <a:lnTo>
                  <a:pt x="732656" y="1069349"/>
                </a:lnTo>
                <a:lnTo>
                  <a:pt x="689045" y="1082660"/>
                </a:lnTo>
                <a:lnTo>
                  <a:pt x="643983" y="1092372"/>
                </a:lnTo>
                <a:lnTo>
                  <a:pt x="597634" y="1098321"/>
                </a:lnTo>
                <a:lnTo>
                  <a:pt x="550164" y="1100340"/>
                </a:lnTo>
                <a:lnTo>
                  <a:pt x="502693" y="1098321"/>
                </a:lnTo>
                <a:lnTo>
                  <a:pt x="456344" y="1092372"/>
                </a:lnTo>
                <a:lnTo>
                  <a:pt x="411282" y="1082660"/>
                </a:lnTo>
                <a:lnTo>
                  <a:pt x="367671" y="1069349"/>
                </a:lnTo>
                <a:lnTo>
                  <a:pt x="325677" y="1052605"/>
                </a:lnTo>
                <a:lnTo>
                  <a:pt x="285465" y="1032592"/>
                </a:lnTo>
                <a:lnTo>
                  <a:pt x="247199" y="1009476"/>
                </a:lnTo>
                <a:lnTo>
                  <a:pt x="211047" y="983423"/>
                </a:lnTo>
                <a:lnTo>
                  <a:pt x="177171" y="954596"/>
                </a:lnTo>
                <a:lnTo>
                  <a:pt x="145738" y="923162"/>
                </a:lnTo>
                <a:lnTo>
                  <a:pt x="116912" y="889285"/>
                </a:lnTo>
                <a:lnTo>
                  <a:pt x="90859" y="853131"/>
                </a:lnTo>
                <a:lnTo>
                  <a:pt x="67745" y="814865"/>
                </a:lnTo>
                <a:lnTo>
                  <a:pt x="47733" y="774652"/>
                </a:lnTo>
                <a:lnTo>
                  <a:pt x="30989" y="732658"/>
                </a:lnTo>
                <a:lnTo>
                  <a:pt x="17679" y="689046"/>
                </a:lnTo>
                <a:lnTo>
                  <a:pt x="7967" y="643983"/>
                </a:lnTo>
                <a:lnTo>
                  <a:pt x="2019" y="597634"/>
                </a:lnTo>
                <a:lnTo>
                  <a:pt x="0" y="550164"/>
                </a:lnTo>
                <a:lnTo>
                  <a:pt x="2019" y="502693"/>
                </a:lnTo>
                <a:lnTo>
                  <a:pt x="7967" y="456344"/>
                </a:lnTo>
                <a:lnTo>
                  <a:pt x="17679" y="411282"/>
                </a:lnTo>
                <a:lnTo>
                  <a:pt x="30989" y="367671"/>
                </a:lnTo>
                <a:lnTo>
                  <a:pt x="47733" y="325677"/>
                </a:lnTo>
                <a:lnTo>
                  <a:pt x="67745" y="285465"/>
                </a:lnTo>
                <a:lnTo>
                  <a:pt x="90859" y="247199"/>
                </a:lnTo>
                <a:lnTo>
                  <a:pt x="116912" y="211047"/>
                </a:lnTo>
                <a:lnTo>
                  <a:pt x="145738" y="177171"/>
                </a:lnTo>
                <a:lnTo>
                  <a:pt x="177171" y="145738"/>
                </a:lnTo>
                <a:lnTo>
                  <a:pt x="211047" y="116912"/>
                </a:lnTo>
                <a:lnTo>
                  <a:pt x="247199" y="90859"/>
                </a:lnTo>
                <a:lnTo>
                  <a:pt x="285465" y="67745"/>
                </a:lnTo>
                <a:lnTo>
                  <a:pt x="325677" y="47733"/>
                </a:lnTo>
                <a:lnTo>
                  <a:pt x="367671" y="30989"/>
                </a:lnTo>
                <a:lnTo>
                  <a:pt x="411282" y="17679"/>
                </a:lnTo>
                <a:lnTo>
                  <a:pt x="456344" y="7967"/>
                </a:lnTo>
                <a:lnTo>
                  <a:pt x="502693" y="2019"/>
                </a:lnTo>
                <a:lnTo>
                  <a:pt x="550164" y="0"/>
                </a:lnTo>
                <a:lnTo>
                  <a:pt x="597634" y="2019"/>
                </a:lnTo>
                <a:lnTo>
                  <a:pt x="643983" y="7967"/>
                </a:lnTo>
                <a:lnTo>
                  <a:pt x="689045" y="17679"/>
                </a:lnTo>
                <a:lnTo>
                  <a:pt x="732656" y="30989"/>
                </a:lnTo>
                <a:lnTo>
                  <a:pt x="774650" y="47733"/>
                </a:lnTo>
                <a:lnTo>
                  <a:pt x="814862" y="67745"/>
                </a:lnTo>
                <a:lnTo>
                  <a:pt x="853128" y="90859"/>
                </a:lnTo>
                <a:lnTo>
                  <a:pt x="889281" y="116912"/>
                </a:lnTo>
                <a:lnTo>
                  <a:pt x="923156" y="145738"/>
                </a:lnTo>
                <a:lnTo>
                  <a:pt x="954589" y="177171"/>
                </a:lnTo>
                <a:lnTo>
                  <a:pt x="983415" y="211047"/>
                </a:lnTo>
                <a:lnTo>
                  <a:pt x="1009468" y="247199"/>
                </a:lnTo>
                <a:lnTo>
                  <a:pt x="1032582" y="285465"/>
                </a:lnTo>
                <a:lnTo>
                  <a:pt x="1052594" y="325677"/>
                </a:lnTo>
                <a:lnTo>
                  <a:pt x="1069338" y="367671"/>
                </a:lnTo>
                <a:lnTo>
                  <a:pt x="1082648" y="411282"/>
                </a:lnTo>
                <a:lnTo>
                  <a:pt x="1092360" y="456344"/>
                </a:lnTo>
                <a:lnTo>
                  <a:pt x="1098308" y="502693"/>
                </a:lnTo>
                <a:lnTo>
                  <a:pt x="1100328" y="550164"/>
                </a:lnTo>
                <a:close/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4867303" y="2730533"/>
            <a:ext cx="358290" cy="119614"/>
          </a:xfrm>
          <a:custGeom>
            <a:avLst/>
            <a:gdLst/>
            <a:ahLst/>
            <a:cxnLst/>
            <a:rect l="l" t="t" r="r" b="b"/>
            <a:pathLst>
              <a:path w="825500" h="275589">
                <a:moveTo>
                  <a:pt x="0" y="275094"/>
                </a:moveTo>
                <a:lnTo>
                  <a:pt x="412623" y="275094"/>
                </a:lnTo>
                <a:lnTo>
                  <a:pt x="412623" y="0"/>
                </a:lnTo>
                <a:lnTo>
                  <a:pt x="825246" y="0"/>
                </a:lnTo>
              </a:path>
            </a:pathLst>
          </a:custGeom>
          <a:ln w="13754">
            <a:solidFill>
              <a:srgbClr val="0000D1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4449420" y="2790230"/>
            <a:ext cx="345061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993" y="0"/>
                </a:lnTo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4698956" y="2766351"/>
            <a:ext cx="95636" cy="47956"/>
          </a:xfrm>
          <a:custGeom>
            <a:avLst/>
            <a:gdLst/>
            <a:ahLst/>
            <a:cxnLst/>
            <a:rect l="l" t="t" r="r" b="b"/>
            <a:pathLst>
              <a:path w="220345" h="110489">
                <a:moveTo>
                  <a:pt x="0" y="110045"/>
                </a:moveTo>
                <a:lnTo>
                  <a:pt x="220065" y="55016"/>
                </a:lnTo>
                <a:lnTo>
                  <a:pt x="0" y="0"/>
                </a:lnTo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2300327" y="2551444"/>
            <a:ext cx="477628" cy="477628"/>
          </a:xfrm>
          <a:custGeom>
            <a:avLst/>
            <a:gdLst/>
            <a:ahLst/>
            <a:cxnLst/>
            <a:rect l="l" t="t" r="r" b="b"/>
            <a:pathLst>
              <a:path w="1100454" h="1100454">
                <a:moveTo>
                  <a:pt x="1100340" y="550164"/>
                </a:moveTo>
                <a:lnTo>
                  <a:pt x="1098321" y="597634"/>
                </a:lnTo>
                <a:lnTo>
                  <a:pt x="1092372" y="643983"/>
                </a:lnTo>
                <a:lnTo>
                  <a:pt x="1082660" y="689046"/>
                </a:lnTo>
                <a:lnTo>
                  <a:pt x="1069349" y="732658"/>
                </a:lnTo>
                <a:lnTo>
                  <a:pt x="1052605" y="774652"/>
                </a:lnTo>
                <a:lnTo>
                  <a:pt x="1032592" y="814865"/>
                </a:lnTo>
                <a:lnTo>
                  <a:pt x="1009476" y="853131"/>
                </a:lnTo>
                <a:lnTo>
                  <a:pt x="983423" y="889285"/>
                </a:lnTo>
                <a:lnTo>
                  <a:pt x="954596" y="923162"/>
                </a:lnTo>
                <a:lnTo>
                  <a:pt x="923162" y="954596"/>
                </a:lnTo>
                <a:lnTo>
                  <a:pt x="889285" y="983423"/>
                </a:lnTo>
                <a:lnTo>
                  <a:pt x="853131" y="1009476"/>
                </a:lnTo>
                <a:lnTo>
                  <a:pt x="814865" y="1032592"/>
                </a:lnTo>
                <a:lnTo>
                  <a:pt x="774652" y="1052605"/>
                </a:lnTo>
                <a:lnTo>
                  <a:pt x="732658" y="1069349"/>
                </a:lnTo>
                <a:lnTo>
                  <a:pt x="689046" y="1082660"/>
                </a:lnTo>
                <a:lnTo>
                  <a:pt x="643983" y="1092372"/>
                </a:lnTo>
                <a:lnTo>
                  <a:pt x="597634" y="1098321"/>
                </a:lnTo>
                <a:lnTo>
                  <a:pt x="550164" y="1100340"/>
                </a:lnTo>
                <a:lnTo>
                  <a:pt x="502693" y="1098321"/>
                </a:lnTo>
                <a:lnTo>
                  <a:pt x="456344" y="1092372"/>
                </a:lnTo>
                <a:lnTo>
                  <a:pt x="411282" y="1082660"/>
                </a:lnTo>
                <a:lnTo>
                  <a:pt x="367671" y="1069349"/>
                </a:lnTo>
                <a:lnTo>
                  <a:pt x="325677" y="1052605"/>
                </a:lnTo>
                <a:lnTo>
                  <a:pt x="285465" y="1032592"/>
                </a:lnTo>
                <a:lnTo>
                  <a:pt x="247199" y="1009476"/>
                </a:lnTo>
                <a:lnTo>
                  <a:pt x="211047" y="983423"/>
                </a:lnTo>
                <a:lnTo>
                  <a:pt x="177171" y="954596"/>
                </a:lnTo>
                <a:lnTo>
                  <a:pt x="145738" y="923162"/>
                </a:lnTo>
                <a:lnTo>
                  <a:pt x="116912" y="889285"/>
                </a:lnTo>
                <a:lnTo>
                  <a:pt x="90859" y="853131"/>
                </a:lnTo>
                <a:lnTo>
                  <a:pt x="67745" y="814865"/>
                </a:lnTo>
                <a:lnTo>
                  <a:pt x="47733" y="774652"/>
                </a:lnTo>
                <a:lnTo>
                  <a:pt x="30989" y="732658"/>
                </a:lnTo>
                <a:lnTo>
                  <a:pt x="17679" y="689046"/>
                </a:lnTo>
                <a:lnTo>
                  <a:pt x="7967" y="643983"/>
                </a:lnTo>
                <a:lnTo>
                  <a:pt x="2019" y="597634"/>
                </a:lnTo>
                <a:lnTo>
                  <a:pt x="0" y="550164"/>
                </a:lnTo>
                <a:lnTo>
                  <a:pt x="2019" y="502693"/>
                </a:lnTo>
                <a:lnTo>
                  <a:pt x="7967" y="456344"/>
                </a:lnTo>
                <a:lnTo>
                  <a:pt x="17679" y="411282"/>
                </a:lnTo>
                <a:lnTo>
                  <a:pt x="30989" y="367671"/>
                </a:lnTo>
                <a:lnTo>
                  <a:pt x="47733" y="325677"/>
                </a:lnTo>
                <a:lnTo>
                  <a:pt x="67745" y="285465"/>
                </a:lnTo>
                <a:lnTo>
                  <a:pt x="90859" y="247199"/>
                </a:lnTo>
                <a:lnTo>
                  <a:pt x="116912" y="211047"/>
                </a:lnTo>
                <a:lnTo>
                  <a:pt x="145738" y="177171"/>
                </a:lnTo>
                <a:lnTo>
                  <a:pt x="177171" y="145738"/>
                </a:lnTo>
                <a:lnTo>
                  <a:pt x="211047" y="116912"/>
                </a:lnTo>
                <a:lnTo>
                  <a:pt x="247199" y="90859"/>
                </a:lnTo>
                <a:lnTo>
                  <a:pt x="285465" y="67745"/>
                </a:lnTo>
                <a:lnTo>
                  <a:pt x="325677" y="47733"/>
                </a:lnTo>
                <a:lnTo>
                  <a:pt x="367671" y="30989"/>
                </a:lnTo>
                <a:lnTo>
                  <a:pt x="411282" y="17679"/>
                </a:lnTo>
                <a:lnTo>
                  <a:pt x="456344" y="7967"/>
                </a:lnTo>
                <a:lnTo>
                  <a:pt x="502693" y="2019"/>
                </a:lnTo>
                <a:lnTo>
                  <a:pt x="550164" y="0"/>
                </a:lnTo>
                <a:lnTo>
                  <a:pt x="597634" y="2019"/>
                </a:lnTo>
                <a:lnTo>
                  <a:pt x="643983" y="7967"/>
                </a:lnTo>
                <a:lnTo>
                  <a:pt x="689046" y="17679"/>
                </a:lnTo>
                <a:lnTo>
                  <a:pt x="732658" y="30989"/>
                </a:lnTo>
                <a:lnTo>
                  <a:pt x="774652" y="47733"/>
                </a:lnTo>
                <a:lnTo>
                  <a:pt x="814865" y="67745"/>
                </a:lnTo>
                <a:lnTo>
                  <a:pt x="853131" y="90859"/>
                </a:lnTo>
                <a:lnTo>
                  <a:pt x="889285" y="116912"/>
                </a:lnTo>
                <a:lnTo>
                  <a:pt x="923162" y="145738"/>
                </a:lnTo>
                <a:lnTo>
                  <a:pt x="954596" y="177171"/>
                </a:lnTo>
                <a:lnTo>
                  <a:pt x="983423" y="211047"/>
                </a:lnTo>
                <a:lnTo>
                  <a:pt x="1009476" y="247199"/>
                </a:lnTo>
                <a:lnTo>
                  <a:pt x="1032592" y="285465"/>
                </a:lnTo>
                <a:lnTo>
                  <a:pt x="1052605" y="325677"/>
                </a:lnTo>
                <a:lnTo>
                  <a:pt x="1069349" y="367671"/>
                </a:lnTo>
                <a:lnTo>
                  <a:pt x="1082660" y="411282"/>
                </a:lnTo>
                <a:lnTo>
                  <a:pt x="1092372" y="456344"/>
                </a:lnTo>
                <a:lnTo>
                  <a:pt x="1098321" y="502693"/>
                </a:lnTo>
                <a:lnTo>
                  <a:pt x="1100340" y="550164"/>
                </a:lnTo>
                <a:close/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2360023" y="2730533"/>
            <a:ext cx="358290" cy="119614"/>
          </a:xfrm>
          <a:custGeom>
            <a:avLst/>
            <a:gdLst/>
            <a:ahLst/>
            <a:cxnLst/>
            <a:rect l="l" t="t" r="r" b="b"/>
            <a:pathLst>
              <a:path w="825500" h="275589">
                <a:moveTo>
                  <a:pt x="0" y="275094"/>
                </a:moveTo>
                <a:lnTo>
                  <a:pt x="412623" y="275094"/>
                </a:lnTo>
                <a:lnTo>
                  <a:pt x="412623" y="0"/>
                </a:lnTo>
                <a:lnTo>
                  <a:pt x="825258" y="0"/>
                </a:lnTo>
              </a:path>
            </a:pathLst>
          </a:custGeom>
          <a:ln w="13754">
            <a:solidFill>
              <a:srgbClr val="0000D1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1942146" y="2790230"/>
            <a:ext cx="345061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994" y="0"/>
                </a:lnTo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/>
          <p:nvPr/>
        </p:nvSpPr>
        <p:spPr>
          <a:xfrm>
            <a:off x="2191682" y="2766351"/>
            <a:ext cx="95636" cy="47956"/>
          </a:xfrm>
          <a:custGeom>
            <a:avLst/>
            <a:gdLst/>
            <a:ahLst/>
            <a:cxnLst/>
            <a:rect l="l" t="t" r="r" b="b"/>
            <a:pathLst>
              <a:path w="220345" h="110489">
                <a:moveTo>
                  <a:pt x="0" y="110045"/>
                </a:moveTo>
                <a:lnTo>
                  <a:pt x="220065" y="55016"/>
                </a:lnTo>
                <a:lnTo>
                  <a:pt x="0" y="0"/>
                </a:lnTo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" name="object 19"/>
          <p:cNvSpPr/>
          <p:nvPr/>
        </p:nvSpPr>
        <p:spPr>
          <a:xfrm>
            <a:off x="5285179" y="2790230"/>
            <a:ext cx="345061" cy="0"/>
          </a:xfrm>
          <a:custGeom>
            <a:avLst/>
            <a:gdLst/>
            <a:ahLst/>
            <a:cxnLst/>
            <a:rect l="l" t="t" r="r" b="b"/>
            <a:pathLst>
              <a:path w="795020">
                <a:moveTo>
                  <a:pt x="0" y="0"/>
                </a:moveTo>
                <a:lnTo>
                  <a:pt x="794993" y="0"/>
                </a:lnTo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5534715" y="2766351"/>
            <a:ext cx="95636" cy="47956"/>
          </a:xfrm>
          <a:custGeom>
            <a:avLst/>
            <a:gdLst/>
            <a:ahLst/>
            <a:cxnLst/>
            <a:rect l="l" t="t" r="r" b="b"/>
            <a:pathLst>
              <a:path w="220345" h="110489">
                <a:moveTo>
                  <a:pt x="0" y="110045"/>
                </a:moveTo>
                <a:lnTo>
                  <a:pt x="220065" y="55016"/>
                </a:lnTo>
                <a:lnTo>
                  <a:pt x="0" y="0"/>
                </a:lnTo>
              </a:path>
            </a:pathLst>
          </a:custGeom>
          <a:ln w="13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 txBox="1"/>
          <p:nvPr/>
        </p:nvSpPr>
        <p:spPr>
          <a:xfrm>
            <a:off x="1429209" y="2384751"/>
            <a:ext cx="170326" cy="92385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564" dirty="0">
                <a:solidFill>
                  <a:srgbClr val="E6F3E6"/>
                </a:solidFill>
                <a:latin typeface="Times New Roman"/>
                <a:cs typeface="Times New Roman"/>
              </a:rPr>
              <a:t>down</a:t>
            </a:r>
            <a:endParaRPr sz="564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96032" y="3190660"/>
            <a:ext cx="170326" cy="92385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564" dirty="0">
                <a:solidFill>
                  <a:srgbClr val="E6F3E6"/>
                </a:solidFill>
                <a:latin typeface="Times New Roman"/>
                <a:cs typeface="Times New Roman"/>
              </a:rPr>
              <a:t>down</a:t>
            </a:r>
            <a:endParaRPr sz="564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97549" y="2641445"/>
            <a:ext cx="97014" cy="179141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128" i="1" spc="46" dirty="0">
                <a:latin typeface="Georgia"/>
                <a:cs typeface="Georgia"/>
              </a:rPr>
              <a:t>y</a:t>
            </a:r>
            <a:endParaRPr sz="1128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87393" y="2671292"/>
            <a:ext cx="88470" cy="179141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128" i="1" spc="43" dirty="0">
                <a:latin typeface="Georgia"/>
                <a:cs typeface="Georgia"/>
              </a:rPr>
              <a:t>x</a:t>
            </a:r>
            <a:endParaRPr sz="1128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16082" y="3554677"/>
            <a:ext cx="5160918" cy="264060"/>
          </a:xfrm>
          <a:prstGeom prst="rect">
            <a:avLst/>
          </a:prstGeom>
        </p:spPr>
        <p:txBody>
          <a:bodyPr vert="horz" wrap="square" lIns="0" tIns="7442" rIns="0" bIns="0" rtlCol="0">
            <a:spAutoFit/>
          </a:bodyPr>
          <a:lstStyle/>
          <a:p>
            <a:pPr marL="5512">
              <a:spcBef>
                <a:spcPts val="58"/>
              </a:spcBef>
            </a:pPr>
            <a:r>
              <a:rPr sz="1667" i="1" spc="-11" dirty="0">
                <a:latin typeface="+mn-lt"/>
                <a:cs typeface="Times New Roman"/>
              </a:rPr>
              <a:t>measures </a:t>
            </a:r>
            <a:r>
              <a:rPr sz="1667" i="1" spc="35" dirty="0">
                <a:latin typeface="+mn-lt"/>
                <a:cs typeface="Times New Roman"/>
              </a:rPr>
              <a:t>the </a:t>
            </a:r>
            <a:r>
              <a:rPr sz="1667" i="1" spc="69" dirty="0">
                <a:solidFill>
                  <a:srgbClr val="1919CC"/>
                </a:solidFill>
                <a:latin typeface="+mn-lt"/>
                <a:cs typeface="DejaVu Sans"/>
              </a:rPr>
              <a:t>e</a:t>
            </a:r>
            <a:r>
              <a:rPr lang="de-DE" sz="1667" i="1" spc="69" dirty="0">
                <a:solidFill>
                  <a:srgbClr val="1919CC"/>
                </a:solidFill>
                <a:latin typeface="+mn-lt"/>
                <a:cs typeface="DejaVu Sans"/>
              </a:rPr>
              <a:t>ff</a:t>
            </a:r>
            <a:r>
              <a:rPr sz="1667" i="1" spc="69" dirty="0">
                <a:solidFill>
                  <a:srgbClr val="1919CC"/>
                </a:solidFill>
                <a:latin typeface="+mn-lt"/>
                <a:cs typeface="DejaVu Sans"/>
              </a:rPr>
              <a:t>e</a:t>
            </a:r>
            <a:r>
              <a:rPr lang="de-DE" sz="1667" i="1" spc="69" dirty="0">
                <a:solidFill>
                  <a:srgbClr val="1919CC"/>
                </a:solidFill>
                <a:latin typeface="+mn-lt"/>
                <a:cs typeface="DejaVu Sans"/>
              </a:rPr>
              <a:t>c</a:t>
            </a:r>
            <a:r>
              <a:rPr sz="1667" i="1" spc="52" dirty="0" err="1">
                <a:solidFill>
                  <a:srgbClr val="1919CC"/>
                </a:solidFill>
                <a:latin typeface="+mn-lt"/>
                <a:cs typeface="DejaVu Sans"/>
              </a:rPr>
              <a:t>tive</a:t>
            </a:r>
            <a:r>
              <a:rPr sz="1667" i="1" spc="52" dirty="0">
                <a:solidFill>
                  <a:srgbClr val="1919CC"/>
                </a:solidFill>
                <a:latin typeface="+mn-lt"/>
                <a:cs typeface="DejaVu Sans"/>
              </a:rPr>
              <a:t> </a:t>
            </a:r>
            <a:r>
              <a:rPr sz="1667" i="1" spc="9" dirty="0">
                <a:latin typeface="+mn-lt"/>
                <a:cs typeface="Times New Roman"/>
              </a:rPr>
              <a:t>number of</a:t>
            </a:r>
            <a:r>
              <a:rPr sz="1667" i="1" spc="-96" dirty="0">
                <a:latin typeface="+mn-lt"/>
                <a:cs typeface="Times New Roman"/>
              </a:rPr>
              <a:t> </a:t>
            </a:r>
            <a:r>
              <a:rPr sz="1667" i="1" spc="-11" dirty="0">
                <a:latin typeface="+mn-lt"/>
                <a:cs typeface="Times New Roman"/>
              </a:rPr>
              <a:t>parameters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4529" y="3521722"/>
            <a:ext cx="43152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67" spc="-150" dirty="0">
                <a:solidFill>
                  <a:srgbClr val="E51919"/>
                </a:solidFill>
                <a:latin typeface="+mn-lt"/>
                <a:cs typeface="DejaVu Serif"/>
              </a:rPr>
              <a:t>d</a:t>
            </a:r>
            <a:r>
              <a:rPr lang="de-DE" sz="1667" spc="-150" baseline="-25000" dirty="0">
                <a:solidFill>
                  <a:srgbClr val="E51919"/>
                </a:solidFill>
                <a:latin typeface="+mn-lt"/>
                <a:cs typeface="DejaVu Serif"/>
              </a:rPr>
              <a:t>vc</a:t>
            </a:r>
            <a:endParaRPr lang="de-DE" sz="1667" dirty="0">
              <a:latin typeface="+mn-lt"/>
            </a:endParaRPr>
          </a:p>
        </p:txBody>
      </p:sp>
      <p:sp>
        <p:nvSpPr>
          <p:cNvPr id="37" name="object 2"/>
          <p:cNvSpPr txBox="1">
            <a:spLocks/>
          </p:cNvSpPr>
          <p:nvPr/>
        </p:nvSpPr>
        <p:spPr>
          <a:xfrm>
            <a:off x="317500" y="698500"/>
            <a:ext cx="4115965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Not just parameters</a:t>
            </a:r>
            <a:endParaRPr lang="de-DE" sz="2000" kern="0" dirty="0">
              <a:solidFill>
                <a:srgbClr val="FF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7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635001" y="1796127"/>
            <a:ext cx="3809999" cy="262112"/>
          </a:xfrm>
          <a:prstGeom prst="rect">
            <a:avLst/>
          </a:prstGeom>
        </p:spPr>
        <p:txBody>
          <a:bodyPr vert="horz" wrap="square" lIns="0" tIns="5513" rIns="0" bIns="0" rtlCol="0" anchor="b" anchorCtr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667" spc="-54" dirty="0">
                <a:latin typeface="Times New Roman"/>
                <a:cs typeface="Times New Roman"/>
              </a:rPr>
              <a:t>Two </a:t>
            </a:r>
            <a:r>
              <a:rPr sz="1667" spc="-56" dirty="0">
                <a:latin typeface="Times New Roman"/>
                <a:cs typeface="Times New Roman"/>
              </a:rPr>
              <a:t>small </a:t>
            </a:r>
            <a:r>
              <a:rPr sz="1667" spc="-35" dirty="0">
                <a:latin typeface="Times New Roman"/>
                <a:cs typeface="Times New Roman"/>
              </a:rPr>
              <a:t>quantities </a:t>
            </a:r>
            <a:r>
              <a:rPr sz="1667" spc="-61" dirty="0">
                <a:latin typeface="Times New Roman"/>
                <a:cs typeface="Times New Roman"/>
              </a:rPr>
              <a:t>in </a:t>
            </a:r>
            <a:r>
              <a:rPr sz="1667" spc="-9" dirty="0">
                <a:latin typeface="Times New Roman"/>
                <a:cs typeface="Times New Roman"/>
              </a:rPr>
              <a:t>the </a:t>
            </a:r>
            <a:r>
              <a:rPr sz="1667" spc="-76" dirty="0">
                <a:latin typeface="Times New Roman"/>
                <a:cs typeface="Times New Roman"/>
              </a:rPr>
              <a:t>VC</a:t>
            </a:r>
            <a:r>
              <a:rPr sz="1667" spc="-177" dirty="0">
                <a:latin typeface="Times New Roman"/>
                <a:cs typeface="Times New Roman"/>
              </a:rPr>
              <a:t> </a:t>
            </a:r>
            <a:r>
              <a:rPr sz="1667" spc="-54" dirty="0">
                <a:latin typeface="Times New Roman"/>
                <a:cs typeface="Times New Roman"/>
              </a:rPr>
              <a:t>inequality:</a:t>
            </a:r>
            <a:endParaRPr sz="1667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768616" y="3224922"/>
                <a:ext cx="3216967" cy="263502"/>
              </a:xfrm>
              <a:prstGeom prst="rect">
                <a:avLst/>
              </a:prstGeom>
            </p:spPr>
            <p:txBody>
              <a:bodyPr vert="horz" wrap="square" lIns="0" tIns="6890" rIns="0" bIns="0" rtlCol="0">
                <a:spAutoFit/>
              </a:bodyPr>
              <a:lstStyle/>
              <a:p>
                <a:pPr marL="5512">
                  <a:spcBef>
                    <a:spcPts val="54"/>
                  </a:spcBef>
                </a:pPr>
                <a:r>
                  <a:rPr sz="1667" spc="-49" dirty="0">
                    <a:latin typeface="+mn-lt"/>
                    <a:cs typeface="Times New Roman"/>
                  </a:rPr>
                  <a:t>If </a:t>
                </a:r>
                <a:r>
                  <a:rPr sz="1667" spc="-69" dirty="0">
                    <a:latin typeface="+mn-lt"/>
                    <a:cs typeface="Times New Roman"/>
                  </a:rPr>
                  <a:t>we </a:t>
                </a:r>
                <a:r>
                  <a:rPr sz="1667" spc="-37" dirty="0">
                    <a:latin typeface="+mn-lt"/>
                    <a:cs typeface="Times New Roman"/>
                  </a:rPr>
                  <a:t>want </a:t>
                </a:r>
                <a:r>
                  <a:rPr lang="de-DE" sz="1667" spc="-37" dirty="0">
                    <a:latin typeface="+mn-lt"/>
                    <a:cs typeface="Times New Roman"/>
                  </a:rPr>
                  <a:t>a c</a:t>
                </a:r>
                <a:r>
                  <a:rPr sz="1667" spc="-13" dirty="0" err="1">
                    <a:latin typeface="+mn-lt"/>
                    <a:cs typeface="Times New Roman"/>
                  </a:rPr>
                  <a:t>ertain</a:t>
                </a:r>
                <a:r>
                  <a:rPr sz="1667" spc="-13" dirty="0">
                    <a:latin typeface="+mn-lt"/>
                    <a:cs typeface="Times New Roman"/>
                  </a:rPr>
                  <a:t> </a:t>
                </a:r>
                <a:r>
                  <a:rPr lang="de-DE" sz="1667" spc="-247" dirty="0">
                    <a:latin typeface="DejaVu Serif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67" i="1" spc="-247" dirty="0">
                        <a:latin typeface="Cambria Math" panose="02040503050406030204" pitchFamily="18" charset="0"/>
                        <a:cs typeface="Arial"/>
                      </a:rPr>
                      <m:t>ϵ</m:t>
                    </m:r>
                    <m:r>
                      <a:rPr lang="de-DE" sz="1667" i="1" spc="-247" dirty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de-DE" sz="1667" spc="-247" dirty="0">
                    <a:latin typeface="+mn-lt"/>
                    <a:cs typeface="DejaVu Serif"/>
                  </a:rPr>
                  <a:t>  </a:t>
                </a:r>
                <a:r>
                  <a:rPr sz="1667" spc="-54" dirty="0">
                    <a:latin typeface="+mn-lt"/>
                    <a:cs typeface="Times New Roman"/>
                  </a:rPr>
                  <a:t>and</a:t>
                </a:r>
                <a:r>
                  <a:rPr sz="1667" spc="58" dirty="0">
                    <a:latin typeface="+mn-lt"/>
                    <a:cs typeface="Times New Roman"/>
                  </a:rPr>
                  <a:t> </a:t>
                </a:r>
                <a:r>
                  <a:rPr sz="1667" spc="-76" dirty="0">
                    <a:latin typeface="+mn-lt"/>
                    <a:cs typeface="DejaVu Serif"/>
                  </a:rPr>
                  <a:t>δ</a:t>
                </a:r>
                <a:r>
                  <a:rPr sz="1667" spc="-76" dirty="0">
                    <a:latin typeface="+mn-lt"/>
                    <a:cs typeface="Times New Roman"/>
                  </a:rPr>
                  <a:t>,</a:t>
                </a:r>
                <a:endParaRPr sz="1667" dirty="0">
                  <a:latin typeface="+mn-lt"/>
                  <a:cs typeface="Times New Roman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16" y="3224922"/>
                <a:ext cx="3216967" cy="263502"/>
              </a:xfrm>
              <a:prstGeom prst="rect">
                <a:avLst/>
              </a:prstGeom>
              <a:blipFill>
                <a:blip r:embed="rId3"/>
                <a:stretch>
                  <a:fillRect l="-3788" t="-25581" b="-488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 txBox="1"/>
          <p:nvPr/>
        </p:nvSpPr>
        <p:spPr>
          <a:xfrm>
            <a:off x="3902763" y="3215385"/>
            <a:ext cx="2984500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-49" dirty="0">
                <a:latin typeface="+mn-lt"/>
                <a:cs typeface="Times New Roman"/>
              </a:rPr>
              <a:t>h</a:t>
            </a:r>
            <a:r>
              <a:rPr sz="1667" spc="-82" dirty="0">
                <a:latin typeface="+mn-lt"/>
                <a:cs typeface="Times New Roman"/>
              </a:rPr>
              <a:t>o</a:t>
            </a:r>
            <a:r>
              <a:rPr sz="1667" spc="-58" dirty="0">
                <a:latin typeface="+mn-lt"/>
                <a:cs typeface="Times New Roman"/>
              </a:rPr>
              <a:t>w</a:t>
            </a:r>
            <a:r>
              <a:rPr sz="1667" spc="69" dirty="0">
                <a:latin typeface="+mn-lt"/>
                <a:cs typeface="Times New Roman"/>
              </a:rPr>
              <a:t> </a:t>
            </a:r>
            <a:r>
              <a:rPr sz="1667" spc="-49" dirty="0">
                <a:latin typeface="+mn-lt"/>
                <a:cs typeface="Times New Roman"/>
              </a:rPr>
              <a:t>d</a:t>
            </a:r>
            <a:r>
              <a:rPr sz="1667" spc="-19" dirty="0">
                <a:latin typeface="+mn-lt"/>
                <a:cs typeface="Times New Roman"/>
              </a:rPr>
              <a:t>o</a:t>
            </a:r>
            <a:r>
              <a:rPr sz="1667" spc="-49" dirty="0">
                <a:latin typeface="+mn-lt"/>
                <a:cs typeface="Times New Roman"/>
              </a:rPr>
              <a:t>es</a:t>
            </a:r>
            <a:r>
              <a:rPr sz="1667" spc="69" dirty="0">
                <a:latin typeface="+mn-lt"/>
                <a:cs typeface="Times New Roman"/>
              </a:rPr>
              <a:t> </a:t>
            </a:r>
            <a:r>
              <a:rPr sz="1667" spc="-85" dirty="0">
                <a:solidFill>
                  <a:srgbClr val="1919CC"/>
                </a:solidFill>
                <a:latin typeface="+mn-lt"/>
                <a:cs typeface="DejaVu Serif"/>
              </a:rPr>
              <a:t>N</a:t>
            </a:r>
            <a:r>
              <a:rPr sz="1667" spc="123" dirty="0">
                <a:solidFill>
                  <a:srgbClr val="1919CC"/>
                </a:solidFill>
                <a:latin typeface="+mn-lt"/>
                <a:cs typeface="DejaVu Serif"/>
              </a:rPr>
              <a:t> </a:t>
            </a:r>
            <a:r>
              <a:rPr sz="1667" spc="-43" dirty="0">
                <a:latin typeface="+mn-lt"/>
                <a:cs typeface="Times New Roman"/>
              </a:rPr>
              <a:t>de</a:t>
            </a:r>
            <a:r>
              <a:rPr sz="1667" spc="-15" dirty="0">
                <a:latin typeface="+mn-lt"/>
                <a:cs typeface="Times New Roman"/>
              </a:rPr>
              <a:t>p</a:t>
            </a:r>
            <a:r>
              <a:rPr sz="1667" spc="-43" dirty="0">
                <a:latin typeface="+mn-lt"/>
                <a:cs typeface="Times New Roman"/>
              </a:rPr>
              <a:t>end</a:t>
            </a:r>
            <a:r>
              <a:rPr sz="1667" spc="73" dirty="0">
                <a:latin typeface="+mn-lt"/>
                <a:cs typeface="Times New Roman"/>
              </a:rPr>
              <a:t> </a:t>
            </a:r>
            <a:r>
              <a:rPr sz="1667" spc="-49" dirty="0">
                <a:latin typeface="+mn-lt"/>
                <a:cs typeface="Times New Roman"/>
              </a:rPr>
              <a:t>on</a:t>
            </a:r>
            <a:r>
              <a:rPr sz="1667" spc="69" dirty="0">
                <a:latin typeface="+mn-lt"/>
                <a:cs typeface="Times New Roman"/>
              </a:rPr>
              <a:t> </a:t>
            </a:r>
            <a:r>
              <a:rPr sz="1667" spc="664" baseline="-21739" dirty="0">
                <a:solidFill>
                  <a:srgbClr val="E51919"/>
                </a:solidFill>
                <a:latin typeface="+mn-lt"/>
                <a:cs typeface="Times New Roman"/>
              </a:rPr>
              <a:t> </a:t>
            </a:r>
            <a:r>
              <a:rPr lang="de-DE" sz="1667" spc="664" baseline="-21739" dirty="0">
                <a:solidFill>
                  <a:srgbClr val="E51919"/>
                </a:solidFill>
                <a:latin typeface="+mn-lt"/>
                <a:cs typeface="Times New Roman"/>
              </a:rPr>
              <a:t>  </a:t>
            </a:r>
            <a:r>
              <a:rPr sz="1667" spc="-88" dirty="0">
                <a:latin typeface="+mn-lt"/>
                <a:cs typeface="Times New Roman"/>
              </a:rPr>
              <a:t>?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7687" y="3986545"/>
            <a:ext cx="1476563" cy="2621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667" i="1" spc="-22" dirty="0">
                <a:latin typeface="+mn-lt"/>
                <a:cs typeface="Times New Roman"/>
              </a:rPr>
              <a:t>Let </a:t>
            </a:r>
            <a:r>
              <a:rPr sz="1667" i="1" spc="-47" dirty="0">
                <a:latin typeface="+mn-lt"/>
                <a:cs typeface="Times New Roman"/>
              </a:rPr>
              <a:t>us </a:t>
            </a:r>
            <a:r>
              <a:rPr sz="1667" i="1" spc="-41" dirty="0">
                <a:latin typeface="+mn-lt"/>
                <a:cs typeface="Times New Roman"/>
              </a:rPr>
              <a:t>look</a:t>
            </a:r>
            <a:r>
              <a:rPr sz="1667" i="1" spc="-28" dirty="0">
                <a:latin typeface="+mn-lt"/>
                <a:cs typeface="Times New Roman"/>
              </a:rPr>
              <a:t> </a:t>
            </a:r>
            <a:r>
              <a:rPr sz="1667" i="1" spc="-6" dirty="0">
                <a:latin typeface="+mn-lt"/>
                <a:cs typeface="Times New Roman"/>
              </a:rPr>
              <a:t>at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84336" y="3985207"/>
            <a:ext cx="571500" cy="203999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921" spc="-127" baseline="-20715" dirty="0">
                <a:latin typeface="+mn-lt"/>
                <a:cs typeface="DejaVu Serif"/>
              </a:rPr>
              <a:t>N</a:t>
            </a:r>
            <a:r>
              <a:rPr sz="1921" spc="-439" baseline="-20715" dirty="0">
                <a:latin typeface="+mn-lt"/>
                <a:cs typeface="DejaVu Serif"/>
              </a:rPr>
              <a:t> </a:t>
            </a:r>
            <a:r>
              <a:rPr sz="889" spc="-88" dirty="0">
                <a:solidFill>
                  <a:srgbClr val="E51919"/>
                </a:solidFill>
                <a:latin typeface="+mn-lt"/>
                <a:cs typeface="DejaVu Serif"/>
              </a:rPr>
              <a:t>d</a:t>
            </a:r>
            <a:r>
              <a:rPr sz="1921" spc="-133" baseline="-20715" dirty="0">
                <a:latin typeface="+mn-lt"/>
                <a:cs typeface="DejaVu Serif"/>
              </a:rPr>
              <a:t>e</a:t>
            </a:r>
            <a:r>
              <a:rPr sz="889" spc="-88" dirty="0">
                <a:latin typeface="+mn-lt"/>
                <a:cs typeface="DejaVu Sans"/>
              </a:rPr>
              <a:t>−</a:t>
            </a:r>
            <a:r>
              <a:rPr sz="889" spc="-88" dirty="0">
                <a:latin typeface="+mn-lt"/>
                <a:cs typeface="DejaVu Serif"/>
              </a:rPr>
              <a:t>N</a:t>
            </a:r>
            <a:endParaRPr sz="889" dirty="0">
              <a:latin typeface="+mn-lt"/>
              <a:cs typeface="DejaVu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4"/>
              <p:cNvSpPr txBox="1"/>
              <p:nvPr/>
            </p:nvSpPr>
            <p:spPr>
              <a:xfrm>
                <a:off x="1589428" y="2233034"/>
                <a:ext cx="2161315" cy="291032"/>
              </a:xfrm>
              <a:prstGeom prst="rect">
                <a:avLst/>
              </a:prstGeom>
            </p:spPr>
            <p:txBody>
              <a:bodyPr vert="horz" wrap="square" lIns="0" tIns="7166" rIns="0" bIns="0" rtlCol="0">
                <a:spAutoFit/>
              </a:bodyPr>
              <a:lstStyle/>
              <a:p>
                <a:pPr marL="5512">
                  <a:spcBef>
                    <a:spcPts val="56"/>
                  </a:spcBef>
                  <a:tabLst>
                    <a:tab pos="704397" algn="l"/>
                  </a:tabLst>
                </a:pPr>
                <a:r>
                  <a:rPr lang="de-DE" sz="1259" i="1" spc="356" dirty="0">
                    <a:latin typeface="Times New Roman"/>
                    <a:cs typeface="Times New Roman"/>
                  </a:rPr>
                  <a:t>P</a:t>
                </a:r>
                <a:r>
                  <a:rPr lang="de-DE" sz="1259" i="1" spc="-2" dirty="0">
                    <a:latin typeface="Times New Roman"/>
                    <a:cs typeface="Times New Roman"/>
                  </a:rPr>
                  <a:t> </a:t>
                </a:r>
                <a:r>
                  <a:rPr lang="de-DE" sz="1844" spc="4" dirty="0">
                    <a:latin typeface="Arial"/>
                    <a:cs typeface="Arial"/>
                  </a:rPr>
                  <a:t>[</a:t>
                </a:r>
                <a:r>
                  <a:rPr lang="de-DE" sz="1844" spc="-260" dirty="0">
                    <a:latin typeface="Arial"/>
                    <a:cs typeface="Arial"/>
                  </a:rPr>
                  <a:t> </a:t>
                </a:r>
                <a:r>
                  <a:rPr lang="de-DE" sz="1844" spc="-108" dirty="0">
                    <a:latin typeface="DejaVu Sans"/>
                    <a:cs typeface="DejaVu Sans"/>
                  </a:rPr>
                  <a:t>|</a:t>
                </a:r>
                <a:r>
                  <a:rPr lang="de-DE" sz="1844" spc="27" dirty="0">
                    <a:latin typeface="DejaVu Serif"/>
                    <a:cs typeface="DejaVu Serif"/>
                  </a:rPr>
                  <a:t>E</a:t>
                </a:r>
                <a:r>
                  <a:rPr lang="de-DE" sz="1269" i="1" spc="231" baseline="-18518" dirty="0">
                    <a:latin typeface="Times New Roman"/>
                    <a:cs typeface="Times New Roman"/>
                  </a:rPr>
                  <a:t>in</a:t>
                </a:r>
                <a:r>
                  <a:rPr lang="de-DE" sz="1269" i="1" baseline="-18518" dirty="0">
                    <a:latin typeface="Times New Roman"/>
                    <a:cs typeface="Times New Roman"/>
                  </a:rPr>
                  <a:t>	</a:t>
                </a:r>
                <a:r>
                  <a:rPr lang="de-DE" sz="1844" spc="-99" dirty="0">
                    <a:latin typeface="DejaVu Sans"/>
                    <a:cs typeface="DejaVu Sans"/>
                  </a:rPr>
                  <a:t>−</a:t>
                </a:r>
                <a:r>
                  <a:rPr lang="de-DE" sz="1844" spc="-173" dirty="0">
                    <a:latin typeface="DejaVu Sans"/>
                    <a:cs typeface="DejaVu Sans"/>
                  </a:rPr>
                  <a:t> </a:t>
                </a:r>
                <a:r>
                  <a:rPr lang="de-DE" sz="1844" spc="27" dirty="0">
                    <a:latin typeface="DejaVu Serif"/>
                    <a:cs typeface="DejaVu Serif"/>
                  </a:rPr>
                  <a:t>E</a:t>
                </a:r>
                <a:r>
                  <a:rPr lang="de-DE" sz="1269" i="1" spc="352" baseline="-18518" dirty="0">
                    <a:latin typeface="Times New Roman"/>
                    <a:cs typeface="Times New Roman"/>
                  </a:rPr>
                  <a:t>ou</a:t>
                </a:r>
                <a:r>
                  <a:rPr lang="de-DE" sz="1269" i="1" spc="224" baseline="-18518" dirty="0">
                    <a:latin typeface="Times New Roman"/>
                    <a:cs typeface="Times New Roman"/>
                  </a:rPr>
                  <a:t>t</a:t>
                </a:r>
                <a:r>
                  <a:rPr lang="de-DE" sz="1844" spc="-108" dirty="0">
                    <a:latin typeface="DejaVu Sans"/>
                    <a:cs typeface="DejaVu Sans"/>
                  </a:rPr>
                  <a:t>|</a:t>
                </a:r>
                <a:r>
                  <a:rPr lang="de-DE" sz="1844" spc="-73" dirty="0">
                    <a:latin typeface="DejaVu Sans"/>
                    <a:cs typeface="DejaVu Sans"/>
                  </a:rPr>
                  <a:t> </a:t>
                </a:r>
                <a:r>
                  <a:rPr lang="de-DE" sz="1844" spc="-99" dirty="0">
                    <a:latin typeface="DejaVu Serif"/>
                    <a:cs typeface="DejaVu Serif"/>
                  </a:rPr>
                  <a:t>&gt;</a:t>
                </a:r>
                <a:r>
                  <a:rPr lang="de-DE" sz="1844" spc="-69" dirty="0">
                    <a:latin typeface="DejaVu Serif"/>
                    <a:cs typeface="DejaVu Serif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44" i="1" spc="-69">
                        <a:latin typeface="Cambria Math" panose="02040503050406030204" pitchFamily="18" charset="0"/>
                        <a:cs typeface="DejaVu Serif"/>
                      </a:rPr>
                      <m:t>𝜖</m:t>
                    </m:r>
                  </m:oMath>
                </a14:m>
                <a:r>
                  <a:rPr lang="de-DE" sz="1844" spc="-356" dirty="0">
                    <a:latin typeface="DejaVu Serif"/>
                    <a:cs typeface="DejaVu Serif"/>
                  </a:rPr>
                  <a:t>  </a:t>
                </a:r>
                <a:r>
                  <a:rPr lang="de-DE" sz="1844" spc="4" dirty="0">
                    <a:latin typeface="Arial"/>
                    <a:cs typeface="Arial"/>
                  </a:rPr>
                  <a:t>]</a:t>
                </a:r>
                <a:r>
                  <a:rPr lang="de-DE" sz="1844" dirty="0">
                    <a:latin typeface="Arial"/>
                    <a:cs typeface="Arial"/>
                  </a:rPr>
                  <a:t> </a:t>
                </a:r>
                <a:r>
                  <a:rPr lang="de-DE" sz="1844" spc="-99" dirty="0">
                    <a:latin typeface="DejaVu Sans"/>
                    <a:cs typeface="DejaVu Sans"/>
                  </a:rPr>
                  <a:t>≤</a:t>
                </a:r>
                <a:endParaRPr sz="184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2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428" y="2233034"/>
                <a:ext cx="2161315" cy="291032"/>
              </a:xfrm>
              <a:prstGeom prst="rect">
                <a:avLst/>
              </a:prstGeom>
              <a:blipFill>
                <a:blip r:embed="rId4"/>
                <a:stretch>
                  <a:fillRect l="-4237" t="-22917" b="-479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5"/>
              <p:cNvSpPr txBox="1"/>
              <p:nvPr/>
            </p:nvSpPr>
            <p:spPr>
              <a:xfrm>
                <a:off x="3540794" y="2191827"/>
                <a:ext cx="2569263" cy="291096"/>
              </a:xfrm>
              <a:prstGeom prst="rect">
                <a:avLst/>
              </a:prstGeom>
            </p:spPr>
            <p:txBody>
              <a:bodyPr vert="horz" wrap="square" lIns="0" tIns="7166" rIns="0" bIns="0" rtlCol="0">
                <a:spAutoFit/>
              </a:bodyPr>
              <a:lstStyle/>
              <a:p>
                <a:pPr marL="5512">
                  <a:spcBef>
                    <a:spcPts val="56"/>
                  </a:spcBef>
                  <a:tabLst>
                    <a:tab pos="262633" algn="l"/>
                  </a:tabLst>
                </a:pPr>
                <a:r>
                  <a:rPr lang="de-DE" sz="2767" spc="-147" baseline="-20261" dirty="0">
                    <a:latin typeface="Arial"/>
                    <a:cs typeface="Arial"/>
                  </a:rPr>
                  <a:t>4 </a:t>
                </a:r>
                <a:r>
                  <a:rPr lang="de-DE" sz="2767" spc="-147" baseline="-20261" dirty="0">
                    <a:solidFill>
                      <a:srgbClr val="FF0000"/>
                    </a:solidFill>
                    <a:latin typeface="Arial"/>
                    <a:cs typeface="Arial"/>
                  </a:rPr>
                  <a:t>m</a:t>
                </a:r>
                <a:r>
                  <a:rPr lang="de-DE" sz="1667" spc="-147" baseline="-60000" dirty="0">
                    <a:latin typeface="Arial"/>
                    <a:cs typeface="Arial"/>
                  </a:rPr>
                  <a:t>H </a:t>
                </a:r>
                <a:r>
                  <a:rPr lang="de-DE" sz="2767" spc="-147" baseline="-20261" dirty="0">
                    <a:latin typeface="Arial"/>
                    <a:cs typeface="Arial"/>
                  </a:rPr>
                  <a:t>(</a:t>
                </a:r>
                <a:r>
                  <a:rPr lang="de-DE" sz="2767" spc="-147" baseline="-20261" dirty="0">
                    <a:solidFill>
                      <a:srgbClr val="FF0000"/>
                    </a:solidFill>
                    <a:latin typeface="Arial"/>
                    <a:cs typeface="Arial"/>
                  </a:rPr>
                  <a:t>2 </a:t>
                </a:r>
                <a:r>
                  <a:rPr lang="de-DE" sz="2767" spc="-147" baseline="-20261" dirty="0">
                    <a:latin typeface="Arial"/>
                    <a:cs typeface="Arial"/>
                  </a:rPr>
                  <a:t>N) </a:t>
                </a:r>
                <a:r>
                  <a:rPr lang="de-DE" sz="2767" spc="-342" baseline="-20261" dirty="0">
                    <a:latin typeface="DejaVu Serif"/>
                    <a:cs typeface="DejaVu Serif"/>
                  </a:rPr>
                  <a:t>e </a:t>
                </a:r>
                <a:r>
                  <a:rPr lang="de-DE" sz="1281" spc="-69" dirty="0">
                    <a:solidFill>
                      <a:srgbClr val="FF0000"/>
                    </a:solidFill>
                    <a:latin typeface="DejaVu Sans"/>
                    <a:cs typeface="DejaVu Sans"/>
                  </a:rPr>
                  <a:t>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281" i="1" spc="-247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81" spc="-247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sz="1281" spc="-247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ar-AE" sz="1281" spc="-247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de-DE" sz="1281" spc="-247" dirty="0">
                    <a:latin typeface="DejaVu Serif"/>
                    <a:cs typeface="Arial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81" i="1" spc="-247" dirty="0">
                        <a:latin typeface="Cambria Math" panose="02040503050406030204" pitchFamily="18" charset="0"/>
                        <a:cs typeface="Arial"/>
                      </a:rPr>
                      <m:t>ϵ</m:t>
                    </m:r>
                    <m:r>
                      <a:rPr lang="de-DE" sz="1281" i="1" spc="-247" dirty="0">
                        <a:latin typeface="Cambria Math" panose="02040503050406030204" pitchFamily="18" charset="0"/>
                        <a:cs typeface="Arial"/>
                      </a:rPr>
                      <m:t>            </m:t>
                    </m:r>
                  </m:oMath>
                </a14:m>
                <a:r>
                  <a:rPr lang="el-GR" sz="1333" spc="-55" baseline="24943" dirty="0">
                    <a:latin typeface="Arial"/>
                    <a:cs typeface="Arial"/>
                  </a:rPr>
                  <a:t>2</a:t>
                </a:r>
                <a:r>
                  <a:rPr lang="de-DE" sz="1333" spc="-55" baseline="24943" dirty="0">
                    <a:latin typeface="Arial"/>
                    <a:cs typeface="Arial"/>
                  </a:rPr>
                  <a:t> </a:t>
                </a:r>
                <a:r>
                  <a:rPr lang="de-DE" sz="1000" spc="-85" dirty="0">
                    <a:latin typeface="DejaVu Serif"/>
                    <a:cs typeface="DejaVu Serif"/>
                  </a:rPr>
                  <a:t>N</a:t>
                </a:r>
                <a:endParaRPr sz="1281" dirty="0">
                  <a:latin typeface="DejaVu Serif"/>
                  <a:cs typeface="DejaVu Serif"/>
                </a:endParaRPr>
              </a:p>
            </p:txBody>
          </p:sp>
        </mc:Choice>
        <mc:Fallback xmlns="">
          <p:sp>
            <p:nvSpPr>
              <p:cNvPr id="26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94" y="2191827"/>
                <a:ext cx="2569263" cy="291096"/>
              </a:xfrm>
              <a:prstGeom prst="rect">
                <a:avLst/>
              </a:prstGeom>
              <a:blipFill>
                <a:blip r:embed="rId5"/>
                <a:stretch>
                  <a:fillRect l="-5463" t="-6383" b="-659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311763" y="2607601"/>
            <a:ext cx="297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000" i="1" spc="-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de-DE" sz="2000" dirty="0"/>
          </a:p>
        </p:txBody>
      </p:sp>
      <p:sp>
        <p:nvSpPr>
          <p:cNvPr id="27" name="Rectangle 26"/>
          <p:cNvSpPr/>
          <p:nvPr/>
        </p:nvSpPr>
        <p:spPr>
          <a:xfrm>
            <a:off x="6293490" y="3164034"/>
            <a:ext cx="605869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67" spc="-150" dirty="0">
                <a:solidFill>
                  <a:srgbClr val="E51919"/>
                </a:solidFill>
                <a:latin typeface="+mn-lt"/>
                <a:cs typeface="DejaVu Serif"/>
              </a:rPr>
              <a:t>d</a:t>
            </a:r>
            <a:r>
              <a:rPr lang="de-DE" sz="1667" spc="-150" baseline="-25000" dirty="0">
                <a:solidFill>
                  <a:srgbClr val="E51919"/>
                </a:solidFill>
                <a:latin typeface="+mn-lt"/>
                <a:cs typeface="DejaVu Serif"/>
              </a:rPr>
              <a:t>vc</a:t>
            </a:r>
            <a:endParaRPr lang="de-DE" sz="1667" dirty="0">
              <a:latin typeface="+mn-lt"/>
            </a:endParaRPr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317500" y="698500"/>
            <a:ext cx="4115965" cy="313899"/>
          </a:xfrm>
          <a:prstGeom prst="rect">
            <a:avLst/>
          </a:prstGeom>
        </p:spPr>
        <p:txBody>
          <a:bodyPr vert="horz" wrap="square" lIns="0" tIns="6063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>
                <a:latin typeface="Arial" charset="0"/>
                <a:ea typeface="+mn-ea"/>
                <a:cs typeface="+mn-cs"/>
              </a:rPr>
              <a:t>Number of Datapoints needed</a:t>
            </a:r>
            <a:endParaRPr lang="de-DE" sz="2000" kern="0" dirty="0">
              <a:solidFill>
                <a:srgbClr val="FF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270000" y="2058238"/>
            <a:ext cx="4191000" cy="850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69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8" name="Right Brace 7"/>
          <p:cNvSpPr/>
          <p:nvPr/>
        </p:nvSpPr>
        <p:spPr>
          <a:xfrm rot="5400000">
            <a:off x="4221743" y="1849888"/>
            <a:ext cx="240808" cy="1602706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33343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3054" y="2821456"/>
            <a:ext cx="239448" cy="324776"/>
          </a:xfrm>
          <a:custGeom>
            <a:avLst/>
            <a:gdLst/>
            <a:ahLst/>
            <a:cxnLst/>
            <a:rect l="l" t="t" r="r" b="b"/>
            <a:pathLst>
              <a:path w="459740" h="623570">
                <a:moveTo>
                  <a:pt x="29400" y="0"/>
                </a:moveTo>
                <a:lnTo>
                  <a:pt x="16603" y="39399"/>
                </a:lnTo>
                <a:lnTo>
                  <a:pt x="7408" y="79708"/>
                </a:lnTo>
                <a:lnTo>
                  <a:pt x="1859" y="120679"/>
                </a:lnTo>
                <a:lnTo>
                  <a:pt x="0" y="162064"/>
                </a:lnTo>
                <a:lnTo>
                  <a:pt x="2382" y="209238"/>
                </a:lnTo>
                <a:lnTo>
                  <a:pt x="9373" y="255048"/>
                </a:lnTo>
                <a:lnTo>
                  <a:pt x="20742" y="299264"/>
                </a:lnTo>
                <a:lnTo>
                  <a:pt x="36257" y="341654"/>
                </a:lnTo>
                <a:lnTo>
                  <a:pt x="55685" y="381985"/>
                </a:lnTo>
                <a:lnTo>
                  <a:pt x="78795" y="420025"/>
                </a:lnTo>
                <a:lnTo>
                  <a:pt x="105355" y="455544"/>
                </a:lnTo>
                <a:lnTo>
                  <a:pt x="135132" y="488308"/>
                </a:lnTo>
                <a:lnTo>
                  <a:pt x="167896" y="518086"/>
                </a:lnTo>
                <a:lnTo>
                  <a:pt x="203413" y="544646"/>
                </a:lnTo>
                <a:lnTo>
                  <a:pt x="241453" y="567757"/>
                </a:lnTo>
                <a:lnTo>
                  <a:pt x="281783" y="587185"/>
                </a:lnTo>
                <a:lnTo>
                  <a:pt x="324171" y="602700"/>
                </a:lnTo>
                <a:lnTo>
                  <a:pt x="368385" y="614069"/>
                </a:lnTo>
                <a:lnTo>
                  <a:pt x="414194" y="621060"/>
                </a:lnTo>
                <a:lnTo>
                  <a:pt x="459668" y="623357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3" name="object 3"/>
          <p:cNvSpPr/>
          <p:nvPr/>
        </p:nvSpPr>
        <p:spPr>
          <a:xfrm>
            <a:off x="3335001" y="3116771"/>
            <a:ext cx="81359" cy="40018"/>
          </a:xfrm>
          <a:custGeom>
            <a:avLst/>
            <a:gdLst/>
            <a:ahLst/>
            <a:cxnLst/>
            <a:rect l="l" t="t" r="r" b="b"/>
            <a:pathLst>
              <a:path w="156209" h="76835">
                <a:moveTo>
                  <a:pt x="0" y="76441"/>
                </a:moveTo>
                <a:lnTo>
                  <a:pt x="156083" y="52235"/>
                </a:lnTo>
                <a:lnTo>
                  <a:pt x="6997" y="0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" name="object 4"/>
          <p:cNvSpPr/>
          <p:nvPr/>
        </p:nvSpPr>
        <p:spPr>
          <a:xfrm>
            <a:off x="3126787" y="3369706"/>
            <a:ext cx="280789" cy="422341"/>
          </a:xfrm>
          <a:custGeom>
            <a:avLst/>
            <a:gdLst/>
            <a:ahLst/>
            <a:cxnLst/>
            <a:rect l="l" t="t" r="r" b="b"/>
            <a:pathLst>
              <a:path w="539115" h="810895">
                <a:moveTo>
                  <a:pt x="51282" y="810806"/>
                </a:moveTo>
                <a:lnTo>
                  <a:pt x="32972" y="765349"/>
                </a:lnTo>
                <a:lnTo>
                  <a:pt x="18631" y="718624"/>
                </a:lnTo>
                <a:lnTo>
                  <a:pt x="8318" y="670892"/>
                </a:lnTo>
                <a:lnTo>
                  <a:pt x="2089" y="622412"/>
                </a:lnTo>
                <a:lnTo>
                  <a:pt x="0" y="573443"/>
                </a:lnTo>
                <a:lnTo>
                  <a:pt x="1905" y="526292"/>
                </a:lnTo>
                <a:lnTo>
                  <a:pt x="7524" y="480190"/>
                </a:lnTo>
                <a:lnTo>
                  <a:pt x="16708" y="435286"/>
                </a:lnTo>
                <a:lnTo>
                  <a:pt x="29308" y="391728"/>
                </a:lnTo>
                <a:lnTo>
                  <a:pt x="45178" y="349664"/>
                </a:lnTo>
                <a:lnTo>
                  <a:pt x="64169" y="309241"/>
                </a:lnTo>
                <a:lnTo>
                  <a:pt x="86133" y="270607"/>
                </a:lnTo>
                <a:lnTo>
                  <a:pt x="110922" y="233911"/>
                </a:lnTo>
                <a:lnTo>
                  <a:pt x="138388" y="199301"/>
                </a:lnTo>
                <a:lnTo>
                  <a:pt x="168384" y="166924"/>
                </a:lnTo>
                <a:lnTo>
                  <a:pt x="200761" y="136928"/>
                </a:lnTo>
                <a:lnTo>
                  <a:pt x="235372" y="109462"/>
                </a:lnTo>
                <a:lnTo>
                  <a:pt x="272067" y="84673"/>
                </a:lnTo>
                <a:lnTo>
                  <a:pt x="310701" y="62709"/>
                </a:lnTo>
                <a:lnTo>
                  <a:pt x="351124" y="43718"/>
                </a:lnTo>
                <a:lnTo>
                  <a:pt x="393188" y="27848"/>
                </a:lnTo>
                <a:lnTo>
                  <a:pt x="436746" y="15248"/>
                </a:lnTo>
                <a:lnTo>
                  <a:pt x="481650" y="6064"/>
                </a:lnTo>
                <a:lnTo>
                  <a:pt x="527752" y="445"/>
                </a:lnTo>
                <a:lnTo>
                  <a:pt x="538779" y="0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5" name="object 5"/>
          <p:cNvSpPr/>
          <p:nvPr/>
        </p:nvSpPr>
        <p:spPr>
          <a:xfrm>
            <a:off x="3334333" y="3362310"/>
            <a:ext cx="82021" cy="39688"/>
          </a:xfrm>
          <a:custGeom>
            <a:avLst/>
            <a:gdLst/>
            <a:ahLst/>
            <a:cxnLst/>
            <a:rect l="l" t="t" r="r" b="b"/>
            <a:pathLst>
              <a:path w="157479" h="76200">
                <a:moveTo>
                  <a:pt x="11468" y="75819"/>
                </a:moveTo>
                <a:lnTo>
                  <a:pt x="157365" y="15925"/>
                </a:lnTo>
                <a:lnTo>
                  <a:pt x="0" y="0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" name="object 6"/>
          <p:cNvSpPr/>
          <p:nvPr/>
        </p:nvSpPr>
        <p:spPr>
          <a:xfrm>
            <a:off x="3439187" y="2821456"/>
            <a:ext cx="821201" cy="821201"/>
          </a:xfrm>
          <a:custGeom>
            <a:avLst/>
            <a:gdLst/>
            <a:ahLst/>
            <a:cxnLst/>
            <a:rect l="l" t="t" r="r" b="b"/>
            <a:pathLst>
              <a:path w="1576704" h="1576704">
                <a:moveTo>
                  <a:pt x="1576146" y="788073"/>
                </a:moveTo>
                <a:lnTo>
                  <a:pt x="1574707" y="836079"/>
                </a:lnTo>
                <a:lnTo>
                  <a:pt x="1570448" y="883324"/>
                </a:lnTo>
                <a:lnTo>
                  <a:pt x="1563448" y="929726"/>
                </a:lnTo>
                <a:lnTo>
                  <a:pt x="1553793" y="975203"/>
                </a:lnTo>
                <a:lnTo>
                  <a:pt x="1541562" y="1019672"/>
                </a:lnTo>
                <a:lnTo>
                  <a:pt x="1526841" y="1063051"/>
                </a:lnTo>
                <a:lnTo>
                  <a:pt x="1509709" y="1105256"/>
                </a:lnTo>
                <a:lnTo>
                  <a:pt x="1490251" y="1146207"/>
                </a:lnTo>
                <a:lnTo>
                  <a:pt x="1468548" y="1185820"/>
                </a:lnTo>
                <a:lnTo>
                  <a:pt x="1444683" y="1224012"/>
                </a:lnTo>
                <a:lnTo>
                  <a:pt x="1418739" y="1260703"/>
                </a:lnTo>
                <a:lnTo>
                  <a:pt x="1390797" y="1295808"/>
                </a:lnTo>
                <a:lnTo>
                  <a:pt x="1360941" y="1329246"/>
                </a:lnTo>
                <a:lnTo>
                  <a:pt x="1329252" y="1360934"/>
                </a:lnTo>
                <a:lnTo>
                  <a:pt x="1295813" y="1390790"/>
                </a:lnTo>
                <a:lnTo>
                  <a:pt x="1260707" y="1418731"/>
                </a:lnTo>
                <a:lnTo>
                  <a:pt x="1224016" y="1444674"/>
                </a:lnTo>
                <a:lnTo>
                  <a:pt x="1185823" y="1468539"/>
                </a:lnTo>
                <a:lnTo>
                  <a:pt x="1146209" y="1490241"/>
                </a:lnTo>
                <a:lnTo>
                  <a:pt x="1105258" y="1509699"/>
                </a:lnTo>
                <a:lnTo>
                  <a:pt x="1063052" y="1526829"/>
                </a:lnTo>
                <a:lnTo>
                  <a:pt x="1019673" y="1541551"/>
                </a:lnTo>
                <a:lnTo>
                  <a:pt x="975204" y="1553781"/>
                </a:lnTo>
                <a:lnTo>
                  <a:pt x="929727" y="1563436"/>
                </a:lnTo>
                <a:lnTo>
                  <a:pt x="883324" y="1570435"/>
                </a:lnTo>
                <a:lnTo>
                  <a:pt x="836079" y="1574695"/>
                </a:lnTo>
                <a:lnTo>
                  <a:pt x="788073" y="1576133"/>
                </a:lnTo>
                <a:lnTo>
                  <a:pt x="740065" y="1574695"/>
                </a:lnTo>
                <a:lnTo>
                  <a:pt x="692819" y="1570435"/>
                </a:lnTo>
                <a:lnTo>
                  <a:pt x="646415" y="1563436"/>
                </a:lnTo>
                <a:lnTo>
                  <a:pt x="600937" y="1553781"/>
                </a:lnTo>
                <a:lnTo>
                  <a:pt x="556467" y="1541551"/>
                </a:lnTo>
                <a:lnTo>
                  <a:pt x="513088" y="1526829"/>
                </a:lnTo>
                <a:lnTo>
                  <a:pt x="470881" y="1509699"/>
                </a:lnTo>
                <a:lnTo>
                  <a:pt x="429930" y="1490241"/>
                </a:lnTo>
                <a:lnTo>
                  <a:pt x="390317" y="1468539"/>
                </a:lnTo>
                <a:lnTo>
                  <a:pt x="352123" y="1444674"/>
                </a:lnTo>
                <a:lnTo>
                  <a:pt x="315432" y="1418731"/>
                </a:lnTo>
                <a:lnTo>
                  <a:pt x="280327" y="1390790"/>
                </a:lnTo>
                <a:lnTo>
                  <a:pt x="246888" y="1360934"/>
                </a:lnTo>
                <a:lnTo>
                  <a:pt x="215200" y="1329246"/>
                </a:lnTo>
                <a:lnTo>
                  <a:pt x="185344" y="1295808"/>
                </a:lnTo>
                <a:lnTo>
                  <a:pt x="157403" y="1260703"/>
                </a:lnTo>
                <a:lnTo>
                  <a:pt x="131459" y="1224012"/>
                </a:lnTo>
                <a:lnTo>
                  <a:pt x="107594" y="1185820"/>
                </a:lnTo>
                <a:lnTo>
                  <a:pt x="85892" y="1146207"/>
                </a:lnTo>
                <a:lnTo>
                  <a:pt x="66434" y="1105256"/>
                </a:lnTo>
                <a:lnTo>
                  <a:pt x="49303" y="1063051"/>
                </a:lnTo>
                <a:lnTo>
                  <a:pt x="34582" y="1019672"/>
                </a:lnTo>
                <a:lnTo>
                  <a:pt x="22352" y="975203"/>
                </a:lnTo>
                <a:lnTo>
                  <a:pt x="12696" y="929726"/>
                </a:lnTo>
                <a:lnTo>
                  <a:pt x="5698" y="883324"/>
                </a:lnTo>
                <a:lnTo>
                  <a:pt x="1438" y="836079"/>
                </a:lnTo>
                <a:lnTo>
                  <a:pt x="0" y="788073"/>
                </a:lnTo>
                <a:lnTo>
                  <a:pt x="1438" y="740065"/>
                </a:lnTo>
                <a:lnTo>
                  <a:pt x="5698" y="692819"/>
                </a:lnTo>
                <a:lnTo>
                  <a:pt x="12696" y="646415"/>
                </a:lnTo>
                <a:lnTo>
                  <a:pt x="22352" y="600937"/>
                </a:lnTo>
                <a:lnTo>
                  <a:pt x="34582" y="556467"/>
                </a:lnTo>
                <a:lnTo>
                  <a:pt x="49303" y="513088"/>
                </a:lnTo>
                <a:lnTo>
                  <a:pt x="66434" y="470881"/>
                </a:lnTo>
                <a:lnTo>
                  <a:pt x="85892" y="429930"/>
                </a:lnTo>
                <a:lnTo>
                  <a:pt x="107594" y="390317"/>
                </a:lnTo>
                <a:lnTo>
                  <a:pt x="131459" y="352123"/>
                </a:lnTo>
                <a:lnTo>
                  <a:pt x="157403" y="315432"/>
                </a:lnTo>
                <a:lnTo>
                  <a:pt x="185344" y="280327"/>
                </a:lnTo>
                <a:lnTo>
                  <a:pt x="215200" y="246888"/>
                </a:lnTo>
                <a:lnTo>
                  <a:pt x="246888" y="215200"/>
                </a:lnTo>
                <a:lnTo>
                  <a:pt x="280327" y="185344"/>
                </a:lnTo>
                <a:lnTo>
                  <a:pt x="315432" y="157403"/>
                </a:lnTo>
                <a:lnTo>
                  <a:pt x="352123" y="131459"/>
                </a:lnTo>
                <a:lnTo>
                  <a:pt x="390317" y="107594"/>
                </a:lnTo>
                <a:lnTo>
                  <a:pt x="429930" y="85892"/>
                </a:lnTo>
                <a:lnTo>
                  <a:pt x="470881" y="66434"/>
                </a:lnTo>
                <a:lnTo>
                  <a:pt x="513088" y="49303"/>
                </a:lnTo>
                <a:lnTo>
                  <a:pt x="556467" y="34582"/>
                </a:lnTo>
                <a:lnTo>
                  <a:pt x="600937" y="22352"/>
                </a:lnTo>
                <a:lnTo>
                  <a:pt x="646415" y="12696"/>
                </a:lnTo>
                <a:lnTo>
                  <a:pt x="692819" y="5698"/>
                </a:lnTo>
                <a:lnTo>
                  <a:pt x="740065" y="1438"/>
                </a:lnTo>
                <a:lnTo>
                  <a:pt x="788073" y="0"/>
                </a:lnTo>
                <a:lnTo>
                  <a:pt x="836079" y="1438"/>
                </a:lnTo>
                <a:lnTo>
                  <a:pt x="883324" y="5698"/>
                </a:lnTo>
                <a:lnTo>
                  <a:pt x="929727" y="12696"/>
                </a:lnTo>
                <a:lnTo>
                  <a:pt x="975204" y="22352"/>
                </a:lnTo>
                <a:lnTo>
                  <a:pt x="1019673" y="34582"/>
                </a:lnTo>
                <a:lnTo>
                  <a:pt x="1063052" y="49303"/>
                </a:lnTo>
                <a:lnTo>
                  <a:pt x="1105258" y="66434"/>
                </a:lnTo>
                <a:lnTo>
                  <a:pt x="1146209" y="85892"/>
                </a:lnTo>
                <a:lnTo>
                  <a:pt x="1185823" y="107594"/>
                </a:lnTo>
                <a:lnTo>
                  <a:pt x="1224016" y="131459"/>
                </a:lnTo>
                <a:lnTo>
                  <a:pt x="1260707" y="157403"/>
                </a:lnTo>
                <a:lnTo>
                  <a:pt x="1295813" y="185344"/>
                </a:lnTo>
                <a:lnTo>
                  <a:pt x="1329252" y="215200"/>
                </a:lnTo>
                <a:lnTo>
                  <a:pt x="1360941" y="246888"/>
                </a:lnTo>
                <a:lnTo>
                  <a:pt x="1390797" y="280327"/>
                </a:lnTo>
                <a:lnTo>
                  <a:pt x="1418739" y="315432"/>
                </a:lnTo>
                <a:lnTo>
                  <a:pt x="1444683" y="352123"/>
                </a:lnTo>
                <a:lnTo>
                  <a:pt x="1468548" y="390317"/>
                </a:lnTo>
                <a:lnTo>
                  <a:pt x="1490251" y="429930"/>
                </a:lnTo>
                <a:lnTo>
                  <a:pt x="1509709" y="470881"/>
                </a:lnTo>
                <a:lnTo>
                  <a:pt x="1526841" y="513088"/>
                </a:lnTo>
                <a:lnTo>
                  <a:pt x="1541562" y="556467"/>
                </a:lnTo>
                <a:lnTo>
                  <a:pt x="1553793" y="600937"/>
                </a:lnTo>
                <a:lnTo>
                  <a:pt x="1563448" y="646415"/>
                </a:lnTo>
                <a:lnTo>
                  <a:pt x="1570448" y="692819"/>
                </a:lnTo>
                <a:lnTo>
                  <a:pt x="1574707" y="740065"/>
                </a:lnTo>
                <a:lnTo>
                  <a:pt x="1576146" y="788073"/>
                </a:lnTo>
                <a:close/>
              </a:path>
            </a:pathLst>
          </a:custGeom>
          <a:ln w="19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7" name="object 7"/>
          <p:cNvSpPr/>
          <p:nvPr/>
        </p:nvSpPr>
        <p:spPr>
          <a:xfrm>
            <a:off x="2456690" y="3792010"/>
            <a:ext cx="1368888" cy="472943"/>
          </a:xfrm>
          <a:custGeom>
            <a:avLst/>
            <a:gdLst/>
            <a:ahLst/>
            <a:cxnLst/>
            <a:rect l="l" t="t" r="r" b="b"/>
            <a:pathLst>
              <a:path w="2628265" h="908050">
                <a:moveTo>
                  <a:pt x="0" y="907841"/>
                </a:moveTo>
                <a:lnTo>
                  <a:pt x="2627960" y="907841"/>
                </a:lnTo>
                <a:lnTo>
                  <a:pt x="2627960" y="0"/>
                </a:lnTo>
                <a:lnTo>
                  <a:pt x="0" y="0"/>
                </a:lnTo>
                <a:lnTo>
                  <a:pt x="0" y="907841"/>
                </a:lnTo>
                <a:close/>
              </a:path>
            </a:pathLst>
          </a:custGeom>
          <a:ln w="19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8" name="object 8"/>
          <p:cNvSpPr/>
          <p:nvPr/>
        </p:nvSpPr>
        <p:spPr>
          <a:xfrm>
            <a:off x="3128613" y="1875789"/>
            <a:ext cx="0" cy="238125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6781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9" name="object 9"/>
          <p:cNvSpPr/>
          <p:nvPr/>
        </p:nvSpPr>
        <p:spPr>
          <a:xfrm>
            <a:off x="3108703" y="2034063"/>
            <a:ext cx="40018" cy="79706"/>
          </a:xfrm>
          <a:custGeom>
            <a:avLst/>
            <a:gdLst/>
            <a:ahLst/>
            <a:cxnLst/>
            <a:rect l="l" t="t" r="r" b="b"/>
            <a:pathLst>
              <a:path w="76835" h="153035">
                <a:moveTo>
                  <a:pt x="0" y="0"/>
                </a:moveTo>
                <a:lnTo>
                  <a:pt x="38227" y="152895"/>
                </a:lnTo>
                <a:lnTo>
                  <a:pt x="76454" y="0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0" name="object 10"/>
          <p:cNvSpPr/>
          <p:nvPr/>
        </p:nvSpPr>
        <p:spPr>
          <a:xfrm>
            <a:off x="4273366" y="3219628"/>
            <a:ext cx="287734" cy="0"/>
          </a:xfrm>
          <a:custGeom>
            <a:avLst/>
            <a:gdLst/>
            <a:ahLst/>
            <a:cxnLst/>
            <a:rect l="l" t="t" r="r" b="b"/>
            <a:pathLst>
              <a:path w="552450">
                <a:moveTo>
                  <a:pt x="0" y="0"/>
                </a:moveTo>
                <a:lnTo>
                  <a:pt x="552347" y="0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1" name="object 11"/>
          <p:cNvSpPr/>
          <p:nvPr/>
        </p:nvSpPr>
        <p:spPr>
          <a:xfrm>
            <a:off x="4481415" y="3199724"/>
            <a:ext cx="79706" cy="40018"/>
          </a:xfrm>
          <a:custGeom>
            <a:avLst/>
            <a:gdLst/>
            <a:ahLst/>
            <a:cxnLst/>
            <a:rect l="l" t="t" r="r" b="b"/>
            <a:pathLst>
              <a:path w="153034" h="76835">
                <a:moveTo>
                  <a:pt x="0" y="76441"/>
                </a:moveTo>
                <a:lnTo>
                  <a:pt x="152895" y="38214"/>
                </a:lnTo>
                <a:lnTo>
                  <a:pt x="0" y="0"/>
                </a:lnTo>
              </a:path>
            </a:pathLst>
          </a:custGeom>
          <a:ln w="95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2" name="object 12"/>
          <p:cNvSpPr/>
          <p:nvPr/>
        </p:nvSpPr>
        <p:spPr>
          <a:xfrm>
            <a:off x="2133171" y="1228746"/>
            <a:ext cx="2040930" cy="472943"/>
          </a:xfrm>
          <a:custGeom>
            <a:avLst/>
            <a:gdLst/>
            <a:ahLst/>
            <a:cxnLst/>
            <a:rect l="l" t="t" r="r" b="b"/>
            <a:pathLst>
              <a:path w="3918584" h="908050">
                <a:moveTo>
                  <a:pt x="0" y="907841"/>
                </a:moveTo>
                <a:lnTo>
                  <a:pt x="3918051" y="907841"/>
                </a:lnTo>
                <a:lnTo>
                  <a:pt x="3918051" y="0"/>
                </a:lnTo>
                <a:lnTo>
                  <a:pt x="0" y="0"/>
                </a:lnTo>
                <a:lnTo>
                  <a:pt x="0" y="907841"/>
                </a:lnTo>
                <a:close/>
              </a:path>
            </a:pathLst>
          </a:custGeom>
          <a:ln w="19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3" name="object 13"/>
          <p:cNvSpPr/>
          <p:nvPr/>
        </p:nvSpPr>
        <p:spPr>
          <a:xfrm>
            <a:off x="2406915" y="2124645"/>
            <a:ext cx="1518047" cy="472943"/>
          </a:xfrm>
          <a:custGeom>
            <a:avLst/>
            <a:gdLst/>
            <a:ahLst/>
            <a:cxnLst/>
            <a:rect l="l" t="t" r="r" b="b"/>
            <a:pathLst>
              <a:path w="2914650" h="908050">
                <a:moveTo>
                  <a:pt x="0" y="907841"/>
                </a:moveTo>
                <a:lnTo>
                  <a:pt x="2914650" y="907841"/>
                </a:lnTo>
                <a:lnTo>
                  <a:pt x="2914650" y="0"/>
                </a:lnTo>
                <a:lnTo>
                  <a:pt x="0" y="0"/>
                </a:lnTo>
                <a:lnTo>
                  <a:pt x="0" y="907841"/>
                </a:lnTo>
                <a:close/>
              </a:path>
            </a:pathLst>
          </a:custGeom>
          <a:ln w="19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6" name="object 16"/>
          <p:cNvSpPr txBox="1"/>
          <p:nvPr/>
        </p:nvSpPr>
        <p:spPr>
          <a:xfrm>
            <a:off x="4324453" y="3595217"/>
            <a:ext cx="1579563" cy="151219"/>
          </a:xfrm>
          <a:prstGeom prst="rect">
            <a:avLst/>
          </a:prstGeom>
        </p:spPr>
        <p:txBody>
          <a:bodyPr vert="horz" wrap="square" lIns="0" tIns="6945" rIns="0" bIns="0" rtlCol="0">
            <a:spAutoFit/>
          </a:bodyPr>
          <a:lstStyle/>
          <a:p>
            <a:pPr marL="6615">
              <a:spcBef>
                <a:spcPts val="55"/>
              </a:spcBef>
            </a:pPr>
            <a:r>
              <a:rPr sz="937" i="1" dirty="0">
                <a:solidFill>
                  <a:srgbClr val="008E00"/>
                </a:solidFill>
                <a:latin typeface="Times New Roman"/>
                <a:cs typeface="Times New Roman"/>
              </a:rPr>
              <a:t>(final credit approval</a:t>
            </a:r>
            <a:r>
              <a:rPr sz="937" i="1" spc="216" dirty="0">
                <a:solidFill>
                  <a:srgbClr val="008E00"/>
                </a:solidFill>
                <a:latin typeface="Times New Roman"/>
                <a:cs typeface="Times New Roman"/>
              </a:rPr>
              <a:t> </a:t>
            </a:r>
            <a:r>
              <a:rPr sz="937" i="1" dirty="0">
                <a:solidFill>
                  <a:srgbClr val="008E00"/>
                </a:solidFill>
                <a:latin typeface="Times New Roman"/>
                <a:cs typeface="Times New Roman"/>
              </a:rPr>
              <a:t>formula)</a:t>
            </a:r>
            <a:endParaRPr sz="937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7"/>
              <p:cNvSpPr txBox="1"/>
              <p:nvPr/>
            </p:nvSpPr>
            <p:spPr>
              <a:xfrm>
                <a:off x="2143469" y="1280215"/>
                <a:ext cx="2010503" cy="1504498"/>
              </a:xfrm>
              <a:prstGeom prst="rect">
                <a:avLst/>
              </a:prstGeom>
            </p:spPr>
            <p:txBody>
              <a:bodyPr vert="horz" wrap="square" lIns="0" tIns="37703" rIns="0" bIns="0" rtlCol="0">
                <a:spAutoFit/>
              </a:bodyPr>
              <a:lstStyle/>
              <a:p>
                <a:pPr marR="15874" algn="ctr">
                  <a:spcBef>
                    <a:spcPts val="297"/>
                  </a:spcBef>
                  <a:tabLst>
                    <a:tab pos="703102" algn="l"/>
                    <a:tab pos="1260690" algn="l"/>
                  </a:tabLst>
                </a:pPr>
                <a:r>
                  <a:rPr sz="937" b="1" dirty="0">
                    <a:latin typeface="Arial"/>
                    <a:cs typeface="Arial"/>
                  </a:rPr>
                  <a:t>UNKNOWN	TARGET	FUNCTION</a:t>
                </a:r>
                <a:endParaRPr sz="937" dirty="0">
                  <a:latin typeface="Arial"/>
                  <a:cs typeface="Arial"/>
                </a:endParaRPr>
              </a:p>
              <a:p>
                <a:pPr marR="12236" algn="ctr">
                  <a:spcBef>
                    <a:spcPts val="247"/>
                  </a:spcBef>
                  <a:tabLst>
                    <a:tab pos="271187" algn="l"/>
                  </a:tabLst>
                </a:pPr>
                <a:r>
                  <a:rPr sz="782" i="1" dirty="0">
                    <a:solidFill>
                      <a:srgbClr val="0000D1"/>
                    </a:solidFill>
                    <a:latin typeface="Arial"/>
                    <a:cs typeface="Arial"/>
                  </a:rPr>
                  <a:t>f:</a:t>
                </a:r>
                <a:r>
                  <a:rPr sz="782" i="1" spc="130" dirty="0">
                    <a:solidFill>
                      <a:srgbClr val="0000D1"/>
                    </a:solidFill>
                    <a:latin typeface="Arial"/>
                    <a:cs typeface="Arial"/>
                  </a:rPr>
                  <a:t> </a:t>
                </a:r>
                <a:r>
                  <a:rPr sz="937" i="1" spc="-47" dirty="0">
                    <a:solidFill>
                      <a:srgbClr val="0000D1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de-DE" sz="937" i="1" spc="-47" dirty="0">
                    <a:solidFill>
                      <a:srgbClr val="0000D1"/>
                    </a:solidFill>
                    <a:latin typeface="Times New Roman"/>
                    <a:cs typeface="Times New Roman"/>
                  </a:rPr>
                  <a:t>  </a:t>
                </a:r>
                <a14:m>
                  <m:oMath xmlns:m="http://schemas.openxmlformats.org/officeDocument/2006/math">
                    <m:r>
                      <a:rPr lang="de-DE" sz="937" i="1" spc="-47">
                        <a:solidFill>
                          <a:srgbClr val="0000D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937" i="1" spc="-47" dirty="0">
                    <a:solidFill>
                      <a:srgbClr val="0000D1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937" i="1" spc="5" dirty="0">
                    <a:solidFill>
                      <a:srgbClr val="0000D1"/>
                    </a:solidFill>
                    <a:latin typeface="Times New Roman"/>
                    <a:cs typeface="Times New Roman"/>
                  </a:rPr>
                  <a:t>Y</a:t>
                </a:r>
                <a:endParaRPr sz="937" dirty="0">
                  <a:latin typeface="Times New Roman"/>
                  <a:cs typeface="Times New Roman"/>
                </a:endParaRPr>
              </a:p>
              <a:p>
                <a:pPr marR="45639" algn="ctr">
                  <a:spcBef>
                    <a:spcPts val="833"/>
                  </a:spcBef>
                </a:pPr>
                <a:r>
                  <a:rPr sz="937" i="1" dirty="0">
                    <a:solidFill>
                      <a:srgbClr val="008E00"/>
                    </a:solidFill>
                    <a:latin typeface="Times New Roman"/>
                    <a:cs typeface="Times New Roman"/>
                  </a:rPr>
                  <a:t>(ideal credit approval</a:t>
                </a:r>
                <a:r>
                  <a:rPr sz="937" i="1" spc="226" dirty="0">
                    <a:solidFill>
                      <a:srgbClr val="008E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937" i="1" dirty="0">
                    <a:solidFill>
                      <a:srgbClr val="008E00"/>
                    </a:solidFill>
                    <a:latin typeface="Times New Roman"/>
                    <a:cs typeface="Times New Roman"/>
                  </a:rPr>
                  <a:t>function)</a:t>
                </a:r>
                <a:endParaRPr sz="937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sz="1042" dirty="0">
                  <a:latin typeface="Times New Roman"/>
                  <a:cs typeface="Times New Roman"/>
                </a:endParaRPr>
              </a:p>
              <a:p>
                <a:pPr>
                  <a:spcBef>
                    <a:spcPts val="23"/>
                  </a:spcBef>
                </a:pPr>
                <a:endParaRPr sz="1198" dirty="0">
                  <a:latin typeface="Times New Roman"/>
                  <a:cs typeface="Times New Roman"/>
                </a:endParaRPr>
              </a:p>
              <a:p>
                <a:pPr marL="33402" algn="ctr">
                  <a:tabLst>
                    <a:tab pos="710047" algn="l"/>
                  </a:tabLst>
                </a:pPr>
                <a:r>
                  <a:rPr sz="937" b="1" dirty="0">
                    <a:latin typeface="Arial"/>
                    <a:cs typeface="Arial"/>
                  </a:rPr>
                  <a:t>TRAINING	EXAMPLES</a:t>
                </a:r>
                <a:endParaRPr sz="937" dirty="0">
                  <a:latin typeface="Arial"/>
                  <a:cs typeface="Arial"/>
                </a:endParaRPr>
              </a:p>
              <a:p>
                <a:pPr marL="69781" algn="ctr">
                  <a:spcBef>
                    <a:spcPts val="247"/>
                  </a:spcBef>
                </a:pPr>
                <a:r>
                  <a:rPr sz="937" spc="-2" dirty="0">
                    <a:solidFill>
                      <a:srgbClr val="0000D1"/>
                    </a:solidFill>
                    <a:latin typeface="Arial"/>
                    <a:cs typeface="Arial"/>
                  </a:rPr>
                  <a:t>(</a:t>
                </a:r>
                <a:r>
                  <a:rPr sz="859" b="1" spc="-2" dirty="0">
                    <a:solidFill>
                      <a:srgbClr val="0000D1"/>
                    </a:solidFill>
                    <a:latin typeface="Arial"/>
                    <a:cs typeface="Arial"/>
                  </a:rPr>
                  <a:t>x</a:t>
                </a:r>
                <a:r>
                  <a:rPr sz="937" spc="-3" baseline="-34722" dirty="0">
                    <a:solidFill>
                      <a:srgbClr val="0000D1"/>
                    </a:solidFill>
                    <a:latin typeface="Arial"/>
                    <a:cs typeface="Arial"/>
                  </a:rPr>
                  <a:t>1</a:t>
                </a:r>
                <a:r>
                  <a:rPr sz="937" spc="74" baseline="-34722" dirty="0">
                    <a:solidFill>
                      <a:srgbClr val="0000D1"/>
                    </a:solidFill>
                    <a:latin typeface="Arial"/>
                    <a:cs typeface="Arial"/>
                  </a:rPr>
                  <a:t> </a:t>
                </a:r>
                <a:r>
                  <a:rPr sz="937" dirty="0">
                    <a:solidFill>
                      <a:srgbClr val="0000D1"/>
                    </a:solidFill>
                    <a:latin typeface="Arial"/>
                    <a:cs typeface="Arial"/>
                  </a:rPr>
                  <a:t>,</a:t>
                </a:r>
                <a:r>
                  <a:rPr sz="937" spc="-117" dirty="0">
                    <a:solidFill>
                      <a:srgbClr val="0000D1"/>
                    </a:solidFill>
                    <a:latin typeface="Arial"/>
                    <a:cs typeface="Arial"/>
                  </a:rPr>
                  <a:t> </a:t>
                </a:r>
                <a:r>
                  <a:rPr sz="859" i="1" spc="-21" dirty="0">
                    <a:solidFill>
                      <a:srgbClr val="0000D1"/>
                    </a:solidFill>
                    <a:latin typeface="Arial"/>
                    <a:cs typeface="Arial"/>
                  </a:rPr>
                  <a:t>y</a:t>
                </a:r>
                <a:r>
                  <a:rPr sz="937" spc="-32" baseline="-34722" dirty="0">
                    <a:solidFill>
                      <a:srgbClr val="0000D1"/>
                    </a:solidFill>
                    <a:latin typeface="Arial"/>
                    <a:cs typeface="Arial"/>
                  </a:rPr>
                  <a:t>1</a:t>
                </a:r>
                <a:r>
                  <a:rPr sz="937" spc="-23" baseline="-34722" dirty="0">
                    <a:solidFill>
                      <a:srgbClr val="0000D1"/>
                    </a:solidFill>
                    <a:latin typeface="Arial"/>
                    <a:cs typeface="Arial"/>
                  </a:rPr>
                  <a:t> </a:t>
                </a:r>
                <a:r>
                  <a:rPr sz="937" dirty="0">
                    <a:solidFill>
                      <a:srgbClr val="0000D1"/>
                    </a:solidFill>
                    <a:latin typeface="Arial"/>
                    <a:cs typeface="Arial"/>
                  </a:rPr>
                  <a:t>), ...</a:t>
                </a:r>
                <a:r>
                  <a:rPr sz="937" spc="-2" dirty="0">
                    <a:solidFill>
                      <a:srgbClr val="0000D1"/>
                    </a:solidFill>
                    <a:latin typeface="Arial"/>
                    <a:cs typeface="Arial"/>
                  </a:rPr>
                  <a:t> </a:t>
                </a:r>
                <a:r>
                  <a:rPr sz="937" dirty="0">
                    <a:solidFill>
                      <a:srgbClr val="0000D1"/>
                    </a:solidFill>
                    <a:latin typeface="Arial"/>
                    <a:cs typeface="Arial"/>
                  </a:rPr>
                  <a:t>,</a:t>
                </a:r>
                <a:r>
                  <a:rPr sz="937" spc="-2" dirty="0">
                    <a:solidFill>
                      <a:srgbClr val="0000D1"/>
                    </a:solidFill>
                    <a:latin typeface="Arial"/>
                    <a:cs typeface="Arial"/>
                  </a:rPr>
                  <a:t> </a:t>
                </a:r>
                <a:r>
                  <a:rPr sz="937" dirty="0">
                    <a:solidFill>
                      <a:srgbClr val="0000D1"/>
                    </a:solidFill>
                    <a:latin typeface="Arial"/>
                    <a:cs typeface="Arial"/>
                  </a:rPr>
                  <a:t>(</a:t>
                </a:r>
                <a:r>
                  <a:rPr sz="937" spc="-157" dirty="0">
                    <a:solidFill>
                      <a:srgbClr val="0000D1"/>
                    </a:solidFill>
                    <a:latin typeface="Arial"/>
                    <a:cs typeface="Arial"/>
                  </a:rPr>
                  <a:t> </a:t>
                </a:r>
                <a:r>
                  <a:rPr sz="859" b="1" spc="-44" dirty="0">
                    <a:solidFill>
                      <a:srgbClr val="0000D1"/>
                    </a:solidFill>
                    <a:latin typeface="Arial"/>
                    <a:cs typeface="Arial"/>
                  </a:rPr>
                  <a:t>x</a:t>
                </a:r>
                <a:r>
                  <a:rPr sz="937" i="1" spc="-66" baseline="-34722" dirty="0">
                    <a:solidFill>
                      <a:srgbClr val="0000D1"/>
                    </a:solidFill>
                    <a:latin typeface="Arial"/>
                    <a:cs typeface="Arial"/>
                  </a:rPr>
                  <a:t>N</a:t>
                </a:r>
                <a:r>
                  <a:rPr sz="937" i="1" spc="-117" baseline="-34722" dirty="0">
                    <a:solidFill>
                      <a:srgbClr val="0000D1"/>
                    </a:solidFill>
                    <a:latin typeface="Arial"/>
                    <a:cs typeface="Arial"/>
                  </a:rPr>
                  <a:t> </a:t>
                </a:r>
                <a:r>
                  <a:rPr sz="937" dirty="0">
                    <a:solidFill>
                      <a:srgbClr val="0000D1"/>
                    </a:solidFill>
                    <a:latin typeface="Arial"/>
                    <a:cs typeface="Arial"/>
                  </a:rPr>
                  <a:t>,</a:t>
                </a:r>
                <a:r>
                  <a:rPr sz="937" spc="-94" dirty="0">
                    <a:solidFill>
                      <a:srgbClr val="0000D1"/>
                    </a:solidFill>
                    <a:latin typeface="Arial"/>
                    <a:cs typeface="Arial"/>
                  </a:rPr>
                  <a:t> </a:t>
                </a:r>
                <a:r>
                  <a:rPr sz="859" i="1" spc="-117" dirty="0">
                    <a:solidFill>
                      <a:srgbClr val="0000D1"/>
                    </a:solidFill>
                    <a:latin typeface="Arial"/>
                    <a:cs typeface="Arial"/>
                  </a:rPr>
                  <a:t>y</a:t>
                </a:r>
                <a:r>
                  <a:rPr sz="937" i="1" spc="-176" baseline="-34722" dirty="0">
                    <a:solidFill>
                      <a:srgbClr val="0000D1"/>
                    </a:solidFill>
                    <a:latin typeface="Arial"/>
                    <a:cs typeface="Arial"/>
                  </a:rPr>
                  <a:t>N  </a:t>
                </a:r>
                <a:r>
                  <a:rPr sz="937" dirty="0">
                    <a:solidFill>
                      <a:srgbClr val="0000D1"/>
                    </a:solidFill>
                    <a:latin typeface="Arial"/>
                    <a:cs typeface="Arial"/>
                  </a:rPr>
                  <a:t>)</a:t>
                </a:r>
                <a:endParaRPr sz="937" dirty="0">
                  <a:latin typeface="Arial"/>
                  <a:cs typeface="Arial"/>
                </a:endParaRPr>
              </a:p>
              <a:p>
                <a:pPr algn="ctr">
                  <a:spcBef>
                    <a:spcPts val="833"/>
                  </a:spcBef>
                </a:pPr>
                <a:r>
                  <a:rPr sz="937" i="1" dirty="0">
                    <a:solidFill>
                      <a:srgbClr val="008E00"/>
                    </a:solidFill>
                    <a:latin typeface="Times New Roman"/>
                    <a:cs typeface="Times New Roman"/>
                  </a:rPr>
                  <a:t>(historical records of credit</a:t>
                </a:r>
                <a:r>
                  <a:rPr sz="937" i="1" spc="226" dirty="0">
                    <a:solidFill>
                      <a:srgbClr val="008E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937" i="1" dirty="0">
                    <a:solidFill>
                      <a:srgbClr val="008E00"/>
                    </a:solidFill>
                    <a:latin typeface="Times New Roman"/>
                    <a:cs typeface="Times New Roman"/>
                  </a:rPr>
                  <a:t>customers)</a:t>
                </a:r>
                <a:endParaRPr sz="937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7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469" y="1280215"/>
                <a:ext cx="2010503" cy="1504498"/>
              </a:xfrm>
              <a:prstGeom prst="rect">
                <a:avLst/>
              </a:prstGeom>
              <a:blipFill>
                <a:blip r:embed="rId3"/>
                <a:stretch>
                  <a:fillRect l="-1520" t="-405" r="-1216" b="-40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 txBox="1"/>
          <p:nvPr/>
        </p:nvSpPr>
        <p:spPr>
          <a:xfrm>
            <a:off x="2425185" y="3889916"/>
            <a:ext cx="1393693" cy="542224"/>
          </a:xfrm>
          <a:prstGeom prst="rect">
            <a:avLst/>
          </a:prstGeom>
        </p:spPr>
        <p:txBody>
          <a:bodyPr vert="horz" wrap="square" lIns="0" tIns="6945" rIns="0" bIns="0" rtlCol="0">
            <a:spAutoFit/>
          </a:bodyPr>
          <a:lstStyle/>
          <a:p>
            <a:pPr marL="20173" algn="ctr">
              <a:spcBef>
                <a:spcPts val="55"/>
              </a:spcBef>
              <a:tabLst>
                <a:tab pos="889626" algn="l"/>
              </a:tabLst>
            </a:pPr>
            <a:r>
              <a:rPr sz="937" b="1" dirty="0">
                <a:latin typeface="Arial"/>
                <a:cs typeface="Arial"/>
              </a:rPr>
              <a:t>HYPOTHESIS</a:t>
            </a:r>
            <a:r>
              <a:rPr lang="de-DE" sz="937" b="1" dirty="0">
                <a:latin typeface="Arial"/>
                <a:cs typeface="Arial"/>
              </a:rPr>
              <a:t> </a:t>
            </a:r>
            <a:r>
              <a:rPr sz="937" b="1" dirty="0">
                <a:latin typeface="Arial"/>
                <a:cs typeface="Arial"/>
              </a:rPr>
              <a:t>SET</a:t>
            </a:r>
            <a:endParaRPr sz="937" dirty="0">
              <a:latin typeface="Arial"/>
              <a:cs typeface="Arial"/>
            </a:endParaRPr>
          </a:p>
          <a:p>
            <a:pPr marL="44647" algn="ctr">
              <a:spcBef>
                <a:spcPts val="49"/>
              </a:spcBef>
            </a:pPr>
            <a:r>
              <a:rPr sz="937" i="1" spc="-39" dirty="0">
                <a:solidFill>
                  <a:srgbClr val="0000D1"/>
                </a:solidFill>
                <a:latin typeface="Times New Roman"/>
                <a:cs typeface="Times New Roman"/>
              </a:rPr>
              <a:t>H</a:t>
            </a:r>
            <a:endParaRPr sz="937" dirty="0">
              <a:latin typeface="Times New Roman"/>
              <a:cs typeface="Times New Roman"/>
            </a:endParaRPr>
          </a:p>
          <a:p>
            <a:pPr algn="ctr">
              <a:spcBef>
                <a:spcPts val="836"/>
              </a:spcBef>
            </a:pPr>
            <a:r>
              <a:rPr sz="937" i="1" dirty="0">
                <a:solidFill>
                  <a:srgbClr val="008E00"/>
                </a:solidFill>
                <a:latin typeface="Times New Roman"/>
                <a:cs typeface="Times New Roman"/>
              </a:rPr>
              <a:t>(set of candidate</a:t>
            </a:r>
            <a:r>
              <a:rPr sz="937" i="1" spc="213" dirty="0">
                <a:solidFill>
                  <a:srgbClr val="008E00"/>
                </a:solidFill>
                <a:latin typeface="Times New Roman"/>
                <a:cs typeface="Times New Roman"/>
              </a:rPr>
              <a:t> </a:t>
            </a:r>
            <a:r>
              <a:rPr sz="937" i="1" dirty="0">
                <a:solidFill>
                  <a:srgbClr val="008E00"/>
                </a:solidFill>
                <a:latin typeface="Times New Roman"/>
                <a:cs typeface="Times New Roman"/>
              </a:rPr>
              <a:t>formulas)</a:t>
            </a:r>
            <a:endParaRPr sz="937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70401" y="2963159"/>
            <a:ext cx="736534" cy="607998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 marR="2646" algn="ctr">
              <a:lnSpc>
                <a:spcPct val="139300"/>
              </a:lnSpc>
              <a:spcBef>
                <a:spcPts val="52"/>
              </a:spcBef>
            </a:pPr>
            <a:r>
              <a:rPr sz="937" b="1" dirty="0">
                <a:latin typeface="Arial"/>
                <a:cs typeface="Arial"/>
              </a:rPr>
              <a:t>LEARNING  ALGORITHM  </a:t>
            </a:r>
            <a:r>
              <a:rPr sz="937" i="1" spc="11" dirty="0">
                <a:solidFill>
                  <a:srgbClr val="0000D1"/>
                </a:solidFill>
                <a:latin typeface="Times New Roman"/>
                <a:cs typeface="Times New Roman"/>
              </a:rPr>
              <a:t>A</a:t>
            </a:r>
            <a:endParaRPr sz="937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72000" y="2921000"/>
            <a:ext cx="1020630" cy="496291"/>
          </a:xfrm>
          <a:prstGeom prst="rect">
            <a:avLst/>
          </a:prstGeom>
          <a:solidFill>
            <a:srgbClr val="E5F2E5"/>
          </a:solidFill>
          <a:ln w="19112">
            <a:solidFill>
              <a:srgbClr val="000000"/>
            </a:solidFill>
          </a:ln>
        </p:spPr>
        <p:txBody>
          <a:bodyPr vert="horz" wrap="square" lIns="0" tIns="23813" rIns="0" bIns="0" rtlCol="0">
            <a:spAutoFit/>
          </a:bodyPr>
          <a:lstStyle/>
          <a:p>
            <a:pPr marL="124349" marR="121703" indent="-20173" algn="ctr">
              <a:lnSpc>
                <a:spcPct val="121900"/>
              </a:lnSpc>
              <a:spcBef>
                <a:spcPts val="187"/>
              </a:spcBef>
            </a:pPr>
            <a:r>
              <a:rPr sz="937" b="1" dirty="0">
                <a:latin typeface="Arial"/>
                <a:cs typeface="Arial"/>
              </a:rPr>
              <a:t>FINAL  HYPOTHESIS</a:t>
            </a:r>
            <a:endParaRPr sz="937" dirty="0">
              <a:latin typeface="Arial"/>
              <a:cs typeface="Arial"/>
            </a:endParaRPr>
          </a:p>
          <a:p>
            <a:pPr marR="23481" algn="ctr">
              <a:spcBef>
                <a:spcPts val="11"/>
              </a:spcBef>
            </a:pPr>
            <a:r>
              <a:rPr sz="782" i="1" dirty="0">
                <a:solidFill>
                  <a:srgbClr val="0000D1"/>
                </a:solidFill>
                <a:latin typeface="Arial"/>
                <a:cs typeface="Arial"/>
              </a:rPr>
              <a:t>g </a:t>
            </a:r>
            <a:r>
              <a:rPr lang="de-DE" sz="1172" i="1" baseline="-11111" dirty="0">
                <a:solidFill>
                  <a:srgbClr val="0000D1"/>
                </a:solidFill>
                <a:latin typeface="Arial"/>
                <a:cs typeface="Arial"/>
              </a:rPr>
              <a:t>≈</a:t>
            </a:r>
            <a:r>
              <a:rPr sz="1172" i="1" spc="-16" baseline="-11111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782" i="1" dirty="0">
                <a:solidFill>
                  <a:srgbClr val="0000D1"/>
                </a:solidFill>
                <a:latin typeface="Arial"/>
                <a:cs typeface="Arial"/>
              </a:rPr>
              <a:t>f</a:t>
            </a:r>
            <a:endParaRPr sz="782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2" name="object 22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5" name="object 25"/>
          <p:cNvSpPr txBox="1"/>
          <p:nvPr/>
        </p:nvSpPr>
        <p:spPr>
          <a:xfrm>
            <a:off x="422010" y="4601138"/>
            <a:ext cx="7606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15">
              <a:lnSpc>
                <a:spcPts val="659"/>
              </a:lnSpc>
            </a:pPr>
            <a:r>
              <a:rPr sz="625" spc="-125" dirty="0">
                <a:latin typeface="Arial"/>
                <a:cs typeface="Arial"/>
              </a:rPr>
              <a:t>§</a:t>
            </a:r>
            <a:r>
              <a:rPr sz="703" i="1" spc="226" baseline="3086" dirty="0">
                <a:latin typeface="Times New Roman"/>
                <a:cs typeface="Times New Roman"/>
              </a:rPr>
              <a:t> </a:t>
            </a:r>
            <a:endParaRPr sz="703" baseline="3086">
              <a:latin typeface="Times New Roman"/>
              <a:cs typeface="Times New Roman"/>
            </a:endParaRPr>
          </a:p>
        </p:txBody>
      </p:sp>
      <p:sp>
        <p:nvSpPr>
          <p:cNvPr id="31" name="Title 3"/>
          <p:cNvSpPr txBox="1">
            <a:spLocks/>
          </p:cNvSpPr>
          <p:nvPr/>
        </p:nvSpPr>
        <p:spPr>
          <a:xfrm>
            <a:off x="101991" y="500831"/>
            <a:ext cx="6019800" cy="50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sz="1583" kern="0" dirty="0"/>
          </a:p>
          <a:p>
            <a:r>
              <a:rPr lang="en-US" sz="2000" kern="0" dirty="0"/>
              <a:t>The Components of Learning</a:t>
            </a:r>
            <a:endParaRPr lang="de-DE" sz="2000" kern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3939" y="1337512"/>
            <a:ext cx="3488381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775222" algn="l"/>
              </a:tabLst>
            </a:pPr>
            <a:r>
              <a:rPr sz="1667" i="1" spc="-76" dirty="0">
                <a:latin typeface="+mn-lt"/>
                <a:cs typeface="Times New Roman"/>
              </a:rPr>
              <a:t>Fix</a:t>
            </a:r>
            <a:r>
              <a:rPr sz="1667" i="1" spc="67" dirty="0">
                <a:latin typeface="+mn-lt"/>
                <a:cs typeface="Times New Roman"/>
              </a:rPr>
              <a:t> </a:t>
            </a:r>
            <a:r>
              <a:rPr sz="1667" spc="-85" dirty="0">
                <a:latin typeface="+mn-lt"/>
                <a:cs typeface="DejaVu Serif"/>
              </a:rPr>
              <a:t>N</a:t>
            </a:r>
            <a:r>
              <a:rPr sz="1667" spc="-264" dirty="0">
                <a:latin typeface="+mn-lt"/>
                <a:cs typeface="DejaVu Serif"/>
              </a:rPr>
              <a:t> </a:t>
            </a:r>
            <a:r>
              <a:rPr sz="1667" spc="-133" baseline="29810" dirty="0">
                <a:solidFill>
                  <a:srgbClr val="E51919"/>
                </a:solidFill>
                <a:latin typeface="+mn-lt"/>
                <a:cs typeface="DejaVu Serif"/>
              </a:rPr>
              <a:t>d</a:t>
            </a:r>
            <a:r>
              <a:rPr lang="de-DE" sz="1667" spc="-133" baseline="29810" dirty="0">
                <a:solidFill>
                  <a:srgbClr val="E51919"/>
                </a:solidFill>
                <a:latin typeface="+mn-lt"/>
                <a:cs typeface="DejaVu Serif"/>
              </a:rPr>
              <a:t> </a:t>
            </a:r>
            <a:r>
              <a:rPr sz="1667" spc="-88" dirty="0">
                <a:latin typeface="+mn-lt"/>
                <a:cs typeface="DejaVu Serif"/>
              </a:rPr>
              <a:t>e</a:t>
            </a:r>
            <a:r>
              <a:rPr lang="de-DE" sz="1667" spc="-88" dirty="0">
                <a:latin typeface="+mn-lt"/>
                <a:cs typeface="DejaVu Serif"/>
              </a:rPr>
              <a:t> </a:t>
            </a:r>
            <a:r>
              <a:rPr sz="1667" spc="-133" baseline="29810" dirty="0">
                <a:latin typeface="+mn-lt"/>
                <a:cs typeface="DejaVu Sans"/>
              </a:rPr>
              <a:t>−</a:t>
            </a:r>
            <a:r>
              <a:rPr lang="de-DE" sz="1667" spc="-133" baseline="29810" dirty="0">
                <a:latin typeface="+mn-lt"/>
                <a:cs typeface="DejaVu Sans"/>
              </a:rPr>
              <a:t> </a:t>
            </a:r>
            <a:r>
              <a:rPr sz="1667" spc="-133" baseline="29810" dirty="0">
                <a:latin typeface="+mn-lt"/>
                <a:cs typeface="DejaVu Serif"/>
              </a:rPr>
              <a:t>N</a:t>
            </a:r>
            <a:r>
              <a:rPr lang="de-DE" sz="1667" spc="-133" dirty="0">
                <a:latin typeface="+mn-lt"/>
                <a:cs typeface="DejaVu Serif"/>
              </a:rPr>
              <a:t> </a:t>
            </a:r>
            <a:r>
              <a:rPr sz="1667" i="1" spc="41" dirty="0">
                <a:latin typeface="+mn-lt"/>
                <a:cs typeface="Times New Roman"/>
              </a:rPr>
              <a:t>= </a:t>
            </a:r>
            <a:r>
              <a:rPr sz="1667" i="1" spc="-56" dirty="0">
                <a:latin typeface="+mn-lt"/>
                <a:cs typeface="Times New Roman"/>
              </a:rPr>
              <a:t>small</a:t>
            </a:r>
            <a:r>
              <a:rPr sz="1667" i="1" spc="52" dirty="0">
                <a:latin typeface="+mn-lt"/>
                <a:cs typeface="Times New Roman"/>
              </a:rPr>
              <a:t> </a:t>
            </a:r>
            <a:r>
              <a:rPr sz="1667" i="1" spc="-56" dirty="0">
                <a:latin typeface="+mn-lt"/>
                <a:cs typeface="Times New Roman"/>
              </a:rPr>
              <a:t>value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720" y="2143958"/>
            <a:ext cx="3176296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-85" dirty="0">
                <a:latin typeface="+mn-lt"/>
                <a:cs typeface="Times New Roman"/>
              </a:rPr>
              <a:t>How </a:t>
            </a:r>
            <a:r>
              <a:rPr sz="1667" i="1" spc="-43" dirty="0">
                <a:latin typeface="+mn-lt"/>
                <a:cs typeface="Times New Roman"/>
              </a:rPr>
              <a:t>does </a:t>
            </a:r>
            <a:r>
              <a:rPr sz="1667" spc="-85" dirty="0">
                <a:latin typeface="+mn-lt"/>
                <a:cs typeface="DejaVu Serif"/>
              </a:rPr>
              <a:t>N </a:t>
            </a:r>
            <a:r>
              <a:rPr lang="de-DE" sz="1667" i="1" spc="-85" dirty="0">
                <a:latin typeface="+mn-lt"/>
                <a:cs typeface="DejaVu Serif"/>
              </a:rPr>
              <a:t>c</a:t>
            </a:r>
            <a:r>
              <a:rPr sz="1667" i="1" spc="-13" dirty="0" err="1">
                <a:latin typeface="+mn-lt"/>
                <a:cs typeface="Times New Roman"/>
              </a:rPr>
              <a:t>hange</a:t>
            </a:r>
            <a:r>
              <a:rPr sz="1667" i="1" spc="-13" dirty="0">
                <a:latin typeface="+mn-lt"/>
                <a:cs typeface="Times New Roman"/>
              </a:rPr>
              <a:t> </a:t>
            </a:r>
            <a:r>
              <a:rPr sz="1667" i="1" spc="-28" dirty="0">
                <a:latin typeface="+mn-lt"/>
                <a:cs typeface="Times New Roman"/>
              </a:rPr>
              <a:t>with</a:t>
            </a:r>
            <a:r>
              <a:rPr sz="1667" i="1" spc="39" dirty="0">
                <a:latin typeface="+mn-lt"/>
                <a:cs typeface="Times New Roman"/>
              </a:rPr>
              <a:t> </a:t>
            </a:r>
            <a:r>
              <a:rPr sz="1667" spc="-119" dirty="0">
                <a:solidFill>
                  <a:srgbClr val="E51919"/>
                </a:solidFill>
                <a:latin typeface="+mn-lt"/>
                <a:cs typeface="DejaVu Serif"/>
              </a:rPr>
              <a:t>d</a:t>
            </a:r>
            <a:r>
              <a:rPr sz="1667" i="1" spc="-119" dirty="0">
                <a:latin typeface="+mn-lt"/>
                <a:cs typeface="Times New Roman"/>
              </a:rPr>
              <a:t>?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794" y="2928936"/>
            <a:ext cx="2576138" cy="26266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  <a:tabLst>
                <a:tab pos="432669" algn="l"/>
                <a:tab pos="654791" algn="l"/>
              </a:tabLst>
            </a:pPr>
            <a:r>
              <a:rPr sz="1667" i="1" spc="173" dirty="0">
                <a:latin typeface="+mn-lt"/>
                <a:cs typeface="Times New Roman"/>
              </a:rPr>
              <a:t>Rule	</a:t>
            </a:r>
            <a:r>
              <a:rPr sz="1667" i="1" spc="160" dirty="0">
                <a:latin typeface="+mn-lt"/>
                <a:cs typeface="Times New Roman"/>
              </a:rPr>
              <a:t>of</a:t>
            </a:r>
            <a:r>
              <a:rPr lang="de-DE" sz="1667" i="1" spc="160" dirty="0">
                <a:latin typeface="+mn-lt"/>
                <a:cs typeface="Times New Roman"/>
              </a:rPr>
              <a:t> </a:t>
            </a:r>
            <a:r>
              <a:rPr sz="1667" i="1" spc="210" dirty="0">
                <a:latin typeface="+mn-lt"/>
                <a:cs typeface="Times New Roman"/>
              </a:rPr>
              <a:t>thumb: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9155" y="3305923"/>
            <a:ext cx="1601673" cy="447399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249957" algn="l"/>
                <a:tab pos="472354" algn="l"/>
              </a:tabLst>
            </a:pPr>
            <a:r>
              <a:rPr sz="1667" spc="-85" dirty="0">
                <a:latin typeface="+mn-lt"/>
                <a:cs typeface="DejaVu Serif"/>
              </a:rPr>
              <a:t>N	</a:t>
            </a:r>
            <a:r>
              <a:rPr sz="1667" spc="-69" dirty="0">
                <a:latin typeface="+mn-lt"/>
                <a:cs typeface="DejaVu Sans"/>
              </a:rPr>
              <a:t>≥	</a:t>
            </a:r>
            <a:r>
              <a:rPr sz="1667" spc="93" dirty="0">
                <a:latin typeface="+mn-lt"/>
                <a:cs typeface="Georgia"/>
              </a:rPr>
              <a:t>1</a:t>
            </a:r>
            <a:r>
              <a:rPr sz="1667" spc="-141" dirty="0">
                <a:latin typeface="+mn-lt"/>
                <a:cs typeface="Georgia"/>
              </a:rPr>
              <a:t>0</a:t>
            </a:r>
            <a:r>
              <a:rPr sz="1667" spc="81" dirty="0">
                <a:latin typeface="+mn-lt"/>
                <a:cs typeface="Georgia"/>
              </a:rPr>
              <a:t> </a:t>
            </a:r>
            <a:r>
              <a:rPr lang="de-DE" sz="1667" spc="-150" dirty="0">
                <a:solidFill>
                  <a:srgbClr val="E51919"/>
                </a:solidFill>
                <a:latin typeface="+mn-lt"/>
                <a:cs typeface="DejaVu Serif"/>
              </a:rPr>
              <a:t>d</a:t>
            </a:r>
            <a:r>
              <a:rPr lang="de-DE" sz="1667" spc="-150" baseline="-25000" dirty="0">
                <a:solidFill>
                  <a:srgbClr val="E51919"/>
                </a:solidFill>
                <a:latin typeface="+mn-lt"/>
                <a:cs typeface="DejaVu Serif"/>
              </a:rPr>
              <a:t>vc</a:t>
            </a:r>
            <a:endParaRPr lang="de-DE" sz="1667" dirty="0">
              <a:latin typeface="+mn-lt"/>
            </a:endParaRPr>
          </a:p>
          <a:p>
            <a:pPr marL="5512">
              <a:spcBef>
                <a:spcPts val="54"/>
              </a:spcBef>
              <a:tabLst>
                <a:tab pos="249957" algn="l"/>
                <a:tab pos="472354" algn="l"/>
              </a:tabLst>
            </a:pPr>
            <a:r>
              <a:rPr sz="1667" i="1" spc="624" baseline="-21739" dirty="0">
                <a:solidFill>
                  <a:srgbClr val="E51919"/>
                </a:solidFill>
                <a:latin typeface="+mn-lt"/>
                <a:cs typeface="Times New Roman"/>
              </a:rPr>
              <a:t> </a:t>
            </a:r>
            <a:endParaRPr sz="1667" baseline="-21739" dirty="0">
              <a:latin typeface="+mn-lt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68842" y="1838827"/>
            <a:ext cx="2382903" cy="1827278"/>
          </a:xfrm>
          <a:custGeom>
            <a:avLst/>
            <a:gdLst/>
            <a:ahLst/>
            <a:cxnLst/>
            <a:rect l="l" t="t" r="r" b="b"/>
            <a:pathLst>
              <a:path w="5490209" h="4210050">
                <a:moveTo>
                  <a:pt x="0" y="4210050"/>
                </a:moveTo>
                <a:lnTo>
                  <a:pt x="5490210" y="4210050"/>
                </a:lnTo>
                <a:lnTo>
                  <a:pt x="5490210" y="0"/>
                </a:lnTo>
                <a:lnTo>
                  <a:pt x="0" y="0"/>
                </a:lnTo>
                <a:lnTo>
                  <a:pt x="0" y="4210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4275915" y="1858670"/>
            <a:ext cx="2214232" cy="1747078"/>
          </a:xfrm>
          <a:custGeom>
            <a:avLst/>
            <a:gdLst/>
            <a:ahLst/>
            <a:cxnLst/>
            <a:rect l="l" t="t" r="r" b="b"/>
            <a:pathLst>
              <a:path w="5101590" h="4025265">
                <a:moveTo>
                  <a:pt x="0" y="4025265"/>
                </a:moveTo>
                <a:lnTo>
                  <a:pt x="5101590" y="4025265"/>
                </a:lnTo>
                <a:lnTo>
                  <a:pt x="5101590" y="0"/>
                </a:lnTo>
                <a:lnTo>
                  <a:pt x="0" y="0"/>
                </a:lnTo>
                <a:lnTo>
                  <a:pt x="0" y="40252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4275915" y="1858670"/>
            <a:ext cx="2214232" cy="1747078"/>
          </a:xfrm>
          <a:custGeom>
            <a:avLst/>
            <a:gdLst/>
            <a:ahLst/>
            <a:cxnLst/>
            <a:rect l="l" t="t" r="r" b="b"/>
            <a:pathLst>
              <a:path w="5101590" h="4025265">
                <a:moveTo>
                  <a:pt x="0" y="4025265"/>
                </a:moveTo>
                <a:lnTo>
                  <a:pt x="0" y="0"/>
                </a:lnTo>
                <a:lnTo>
                  <a:pt x="5101526" y="0"/>
                </a:lnTo>
                <a:lnTo>
                  <a:pt x="5101526" y="4025265"/>
                </a:lnTo>
                <a:lnTo>
                  <a:pt x="0" y="4025265"/>
                </a:lnTo>
              </a:path>
            </a:pathLst>
          </a:custGeom>
          <a:ln w="5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4275915" y="3605748"/>
            <a:ext cx="2214232" cy="0"/>
          </a:xfrm>
          <a:custGeom>
            <a:avLst/>
            <a:gdLst/>
            <a:ahLst/>
            <a:cxnLst/>
            <a:rect l="l" t="t" r="r" b="b"/>
            <a:pathLst>
              <a:path w="5101590">
                <a:moveTo>
                  <a:pt x="0" y="0"/>
                </a:moveTo>
                <a:lnTo>
                  <a:pt x="5101526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4275915" y="1858670"/>
            <a:ext cx="2214232" cy="0"/>
          </a:xfrm>
          <a:custGeom>
            <a:avLst/>
            <a:gdLst/>
            <a:ahLst/>
            <a:cxnLst/>
            <a:rect l="l" t="t" r="r" b="b"/>
            <a:pathLst>
              <a:path w="5101590">
                <a:moveTo>
                  <a:pt x="0" y="0"/>
                </a:moveTo>
                <a:lnTo>
                  <a:pt x="5101526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4275915" y="1858670"/>
            <a:ext cx="0" cy="1747078"/>
          </a:xfrm>
          <a:custGeom>
            <a:avLst/>
            <a:gdLst/>
            <a:ahLst/>
            <a:cxnLst/>
            <a:rect l="l" t="t" r="r" b="b"/>
            <a:pathLst>
              <a:path h="4025265">
                <a:moveTo>
                  <a:pt x="0" y="402526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6490119" y="1858670"/>
            <a:ext cx="0" cy="1747078"/>
          </a:xfrm>
          <a:custGeom>
            <a:avLst/>
            <a:gdLst/>
            <a:ahLst/>
            <a:cxnLst/>
            <a:rect l="l" t="t" r="r" b="b"/>
            <a:pathLst>
              <a:path h="4025265">
                <a:moveTo>
                  <a:pt x="0" y="402526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4275915" y="3605748"/>
            <a:ext cx="2214232" cy="0"/>
          </a:xfrm>
          <a:custGeom>
            <a:avLst/>
            <a:gdLst/>
            <a:ahLst/>
            <a:cxnLst/>
            <a:rect l="l" t="t" r="r" b="b"/>
            <a:pathLst>
              <a:path w="5101590">
                <a:moveTo>
                  <a:pt x="0" y="0"/>
                </a:moveTo>
                <a:lnTo>
                  <a:pt x="5101526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4275915" y="1858670"/>
            <a:ext cx="0" cy="1747078"/>
          </a:xfrm>
          <a:custGeom>
            <a:avLst/>
            <a:gdLst/>
            <a:ahLst/>
            <a:cxnLst/>
            <a:rect l="l" t="t" r="r" b="b"/>
            <a:pathLst>
              <a:path h="4025265">
                <a:moveTo>
                  <a:pt x="0" y="402526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4487168" y="3583424"/>
            <a:ext cx="0" cy="22324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5143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4487168" y="1858670"/>
            <a:ext cx="0" cy="22048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482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 txBox="1"/>
          <p:nvPr/>
        </p:nvSpPr>
        <p:spPr>
          <a:xfrm>
            <a:off x="4459884" y="3610571"/>
            <a:ext cx="60909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20</a:t>
            </a:r>
            <a:endParaRPr sz="391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09583" y="3583424"/>
            <a:ext cx="0" cy="22324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5143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4709583" y="1858670"/>
            <a:ext cx="0" cy="22048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482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 txBox="1"/>
          <p:nvPr/>
        </p:nvSpPr>
        <p:spPr>
          <a:xfrm>
            <a:off x="4682300" y="3610571"/>
            <a:ext cx="60909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40</a:t>
            </a:r>
            <a:endParaRPr sz="391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31998" y="3583424"/>
            <a:ext cx="0" cy="22324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5143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" name="object 23"/>
          <p:cNvSpPr/>
          <p:nvPr/>
        </p:nvSpPr>
        <p:spPr>
          <a:xfrm>
            <a:off x="4931998" y="1858670"/>
            <a:ext cx="0" cy="22048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482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" name="object 24"/>
          <p:cNvSpPr txBox="1"/>
          <p:nvPr/>
        </p:nvSpPr>
        <p:spPr>
          <a:xfrm>
            <a:off x="4904714" y="3610571"/>
            <a:ext cx="60909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60</a:t>
            </a:r>
            <a:endParaRPr sz="391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54828" y="3583424"/>
            <a:ext cx="0" cy="22324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5143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" name="object 26"/>
          <p:cNvSpPr/>
          <p:nvPr/>
        </p:nvSpPr>
        <p:spPr>
          <a:xfrm>
            <a:off x="5154828" y="1858670"/>
            <a:ext cx="0" cy="22048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482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" name="object 27"/>
          <p:cNvSpPr txBox="1"/>
          <p:nvPr/>
        </p:nvSpPr>
        <p:spPr>
          <a:xfrm>
            <a:off x="5127543" y="3610571"/>
            <a:ext cx="60909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80</a:t>
            </a:r>
            <a:endParaRPr sz="391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77243" y="3583424"/>
            <a:ext cx="0" cy="22324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5143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" name="object 29"/>
          <p:cNvSpPr/>
          <p:nvPr/>
        </p:nvSpPr>
        <p:spPr>
          <a:xfrm>
            <a:off x="5377243" y="1858670"/>
            <a:ext cx="0" cy="22048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482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" name="object 30"/>
          <p:cNvSpPr txBox="1"/>
          <p:nvPr/>
        </p:nvSpPr>
        <p:spPr>
          <a:xfrm>
            <a:off x="5335902" y="3610571"/>
            <a:ext cx="88470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100</a:t>
            </a:r>
            <a:endParaRPr sz="391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99658" y="3583424"/>
            <a:ext cx="0" cy="22324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5143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2" name="object 32"/>
          <p:cNvSpPr/>
          <p:nvPr/>
        </p:nvSpPr>
        <p:spPr>
          <a:xfrm>
            <a:off x="5599658" y="1858670"/>
            <a:ext cx="0" cy="22048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482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3" name="object 33"/>
          <p:cNvSpPr txBox="1"/>
          <p:nvPr/>
        </p:nvSpPr>
        <p:spPr>
          <a:xfrm>
            <a:off x="5558318" y="3610571"/>
            <a:ext cx="88470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120</a:t>
            </a:r>
            <a:endParaRPr sz="391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822487" y="3583424"/>
            <a:ext cx="0" cy="22324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5143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5" name="object 35"/>
          <p:cNvSpPr/>
          <p:nvPr/>
        </p:nvSpPr>
        <p:spPr>
          <a:xfrm>
            <a:off x="5822487" y="1858670"/>
            <a:ext cx="0" cy="22048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482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6" name="object 36"/>
          <p:cNvSpPr txBox="1"/>
          <p:nvPr/>
        </p:nvSpPr>
        <p:spPr>
          <a:xfrm>
            <a:off x="5781147" y="3610571"/>
            <a:ext cx="88470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140</a:t>
            </a:r>
            <a:endParaRPr sz="391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44903" y="3583424"/>
            <a:ext cx="0" cy="22324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5143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8" name="object 38"/>
          <p:cNvSpPr/>
          <p:nvPr/>
        </p:nvSpPr>
        <p:spPr>
          <a:xfrm>
            <a:off x="6044903" y="1858670"/>
            <a:ext cx="0" cy="22048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482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9" name="object 39"/>
          <p:cNvSpPr txBox="1"/>
          <p:nvPr/>
        </p:nvSpPr>
        <p:spPr>
          <a:xfrm>
            <a:off x="6003562" y="3610571"/>
            <a:ext cx="88470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160</a:t>
            </a:r>
            <a:endParaRPr sz="391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67318" y="3583424"/>
            <a:ext cx="0" cy="22324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5143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1" name="object 41"/>
          <p:cNvSpPr/>
          <p:nvPr/>
        </p:nvSpPr>
        <p:spPr>
          <a:xfrm>
            <a:off x="6267318" y="1858670"/>
            <a:ext cx="0" cy="22048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482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2" name="object 42"/>
          <p:cNvSpPr txBox="1"/>
          <p:nvPr/>
        </p:nvSpPr>
        <p:spPr>
          <a:xfrm>
            <a:off x="6225977" y="3610571"/>
            <a:ext cx="88470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180</a:t>
            </a:r>
            <a:endParaRPr sz="391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90119" y="3583424"/>
            <a:ext cx="0" cy="22324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5143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4" name="object 44"/>
          <p:cNvSpPr/>
          <p:nvPr/>
        </p:nvSpPr>
        <p:spPr>
          <a:xfrm>
            <a:off x="6490119" y="1858670"/>
            <a:ext cx="0" cy="22048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482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5" name="object 45"/>
          <p:cNvSpPr txBox="1"/>
          <p:nvPr/>
        </p:nvSpPr>
        <p:spPr>
          <a:xfrm>
            <a:off x="6448778" y="3610571"/>
            <a:ext cx="88470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200</a:t>
            </a:r>
            <a:endParaRPr sz="391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275915" y="36057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7" name="object 47"/>
          <p:cNvSpPr/>
          <p:nvPr/>
        </p:nvSpPr>
        <p:spPr>
          <a:xfrm>
            <a:off x="4275915" y="3256001"/>
            <a:ext cx="22048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482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8" name="object 48"/>
          <p:cNvSpPr/>
          <p:nvPr/>
        </p:nvSpPr>
        <p:spPr>
          <a:xfrm>
            <a:off x="6467851" y="3256001"/>
            <a:ext cx="22324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51308" y="0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9" name="object 49"/>
          <p:cNvSpPr txBox="1"/>
          <p:nvPr/>
        </p:nvSpPr>
        <p:spPr>
          <a:xfrm>
            <a:off x="4168841" y="3188478"/>
            <a:ext cx="98392" cy="65648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586" baseline="-33950" dirty="0">
                <a:latin typeface="Arial"/>
                <a:cs typeface="Arial"/>
              </a:rPr>
              <a:t>1</a:t>
            </a:r>
            <a:r>
              <a:rPr sz="586" spc="-2" baseline="-33950" dirty="0">
                <a:latin typeface="Arial"/>
                <a:cs typeface="Arial"/>
              </a:rPr>
              <a:t>0</a:t>
            </a:r>
            <a:r>
              <a:rPr sz="260" dirty="0">
                <a:latin typeface="Arial"/>
                <a:cs typeface="Arial"/>
              </a:rPr>
              <a:t>−5</a:t>
            </a:r>
            <a:endParaRPr sz="26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275915" y="36057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1" name="object 51"/>
          <p:cNvSpPr/>
          <p:nvPr/>
        </p:nvSpPr>
        <p:spPr>
          <a:xfrm>
            <a:off x="4275915" y="2819438"/>
            <a:ext cx="22048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482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2" name="object 52"/>
          <p:cNvSpPr/>
          <p:nvPr/>
        </p:nvSpPr>
        <p:spPr>
          <a:xfrm>
            <a:off x="6467851" y="2819438"/>
            <a:ext cx="22324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51308" y="0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3" name="object 53"/>
          <p:cNvSpPr txBox="1"/>
          <p:nvPr/>
        </p:nvSpPr>
        <p:spPr>
          <a:xfrm>
            <a:off x="4170082" y="2782507"/>
            <a:ext cx="79099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1</a:t>
            </a:r>
            <a:r>
              <a:rPr sz="391" spc="-2" dirty="0">
                <a:latin typeface="Arial"/>
                <a:cs typeface="Arial"/>
              </a:rPr>
              <a:t>0</a:t>
            </a:r>
            <a:r>
              <a:rPr sz="391" baseline="50925" dirty="0">
                <a:latin typeface="Arial"/>
                <a:cs typeface="Arial"/>
              </a:rPr>
              <a:t>0</a:t>
            </a:r>
            <a:endParaRPr sz="391" baseline="50925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275915" y="36057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5" name="object 55"/>
          <p:cNvSpPr/>
          <p:nvPr/>
        </p:nvSpPr>
        <p:spPr>
          <a:xfrm>
            <a:off x="4275915" y="2382463"/>
            <a:ext cx="22048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482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6" name="object 56"/>
          <p:cNvSpPr/>
          <p:nvPr/>
        </p:nvSpPr>
        <p:spPr>
          <a:xfrm>
            <a:off x="6467851" y="2382463"/>
            <a:ext cx="22324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51308" y="0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7" name="object 57"/>
          <p:cNvSpPr txBox="1"/>
          <p:nvPr/>
        </p:nvSpPr>
        <p:spPr>
          <a:xfrm>
            <a:off x="4170082" y="2345532"/>
            <a:ext cx="79099" cy="65712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391" dirty="0">
                <a:latin typeface="Arial"/>
                <a:cs typeface="Arial"/>
              </a:rPr>
              <a:t>1</a:t>
            </a:r>
            <a:r>
              <a:rPr sz="391" spc="-2" dirty="0">
                <a:latin typeface="Arial"/>
                <a:cs typeface="Arial"/>
              </a:rPr>
              <a:t>0</a:t>
            </a:r>
            <a:r>
              <a:rPr sz="391" baseline="50925" dirty="0">
                <a:latin typeface="Arial"/>
                <a:cs typeface="Arial"/>
              </a:rPr>
              <a:t>5</a:t>
            </a:r>
            <a:endParaRPr sz="391" baseline="50925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275915" y="36057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9" name="object 59"/>
          <p:cNvSpPr/>
          <p:nvPr/>
        </p:nvSpPr>
        <p:spPr>
          <a:xfrm>
            <a:off x="4275915" y="1945900"/>
            <a:ext cx="22048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482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0" name="object 60"/>
          <p:cNvSpPr/>
          <p:nvPr/>
        </p:nvSpPr>
        <p:spPr>
          <a:xfrm>
            <a:off x="6467851" y="1945900"/>
            <a:ext cx="22324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51308" y="0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1" name="object 61"/>
          <p:cNvSpPr txBox="1"/>
          <p:nvPr/>
        </p:nvSpPr>
        <p:spPr>
          <a:xfrm>
            <a:off x="4170081" y="1878376"/>
            <a:ext cx="97289" cy="65648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>
              <a:spcBef>
                <a:spcPts val="43"/>
              </a:spcBef>
            </a:pPr>
            <a:r>
              <a:rPr sz="586" baseline="-33950" dirty="0">
                <a:latin typeface="Arial"/>
                <a:cs typeface="Arial"/>
              </a:rPr>
              <a:t>1</a:t>
            </a:r>
            <a:r>
              <a:rPr sz="586" spc="-2" baseline="-33950" dirty="0">
                <a:latin typeface="Arial"/>
                <a:cs typeface="Arial"/>
              </a:rPr>
              <a:t>0</a:t>
            </a:r>
            <a:r>
              <a:rPr sz="260" dirty="0">
                <a:latin typeface="Arial"/>
                <a:cs typeface="Arial"/>
              </a:rPr>
              <a:t>10</a:t>
            </a:r>
            <a:endParaRPr sz="26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275915" y="36057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3" name="object 63"/>
          <p:cNvSpPr/>
          <p:nvPr/>
        </p:nvSpPr>
        <p:spPr>
          <a:xfrm>
            <a:off x="4275915" y="3605748"/>
            <a:ext cx="2214232" cy="0"/>
          </a:xfrm>
          <a:custGeom>
            <a:avLst/>
            <a:gdLst/>
            <a:ahLst/>
            <a:cxnLst/>
            <a:rect l="l" t="t" r="r" b="b"/>
            <a:pathLst>
              <a:path w="5101590">
                <a:moveTo>
                  <a:pt x="0" y="0"/>
                </a:moveTo>
                <a:lnTo>
                  <a:pt x="5101526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4" name="object 64"/>
          <p:cNvSpPr/>
          <p:nvPr/>
        </p:nvSpPr>
        <p:spPr>
          <a:xfrm>
            <a:off x="4275915" y="1858670"/>
            <a:ext cx="2214232" cy="0"/>
          </a:xfrm>
          <a:custGeom>
            <a:avLst/>
            <a:gdLst/>
            <a:ahLst/>
            <a:cxnLst/>
            <a:rect l="l" t="t" r="r" b="b"/>
            <a:pathLst>
              <a:path w="5101590">
                <a:moveTo>
                  <a:pt x="0" y="0"/>
                </a:moveTo>
                <a:lnTo>
                  <a:pt x="5101526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5" name="object 65"/>
          <p:cNvSpPr/>
          <p:nvPr/>
        </p:nvSpPr>
        <p:spPr>
          <a:xfrm>
            <a:off x="6490119" y="1858670"/>
            <a:ext cx="0" cy="1747078"/>
          </a:xfrm>
          <a:custGeom>
            <a:avLst/>
            <a:gdLst/>
            <a:ahLst/>
            <a:cxnLst/>
            <a:rect l="l" t="t" r="r" b="b"/>
            <a:pathLst>
              <a:path h="4025265">
                <a:moveTo>
                  <a:pt x="0" y="4025265"/>
                </a:moveTo>
                <a:lnTo>
                  <a:pt x="0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6" name="object 66"/>
          <p:cNvSpPr/>
          <p:nvPr/>
        </p:nvSpPr>
        <p:spPr>
          <a:xfrm>
            <a:off x="4274674" y="1857430"/>
            <a:ext cx="1947582" cy="1749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7" name="object 67"/>
          <p:cNvSpPr/>
          <p:nvPr/>
        </p:nvSpPr>
        <p:spPr>
          <a:xfrm>
            <a:off x="4275915" y="2819438"/>
            <a:ext cx="2214232" cy="0"/>
          </a:xfrm>
          <a:custGeom>
            <a:avLst/>
            <a:gdLst/>
            <a:ahLst/>
            <a:cxnLst/>
            <a:rect l="l" t="t" r="r" b="b"/>
            <a:pathLst>
              <a:path w="5101590">
                <a:moveTo>
                  <a:pt x="0" y="0"/>
                </a:moveTo>
                <a:lnTo>
                  <a:pt x="5101526" y="0"/>
                </a:lnTo>
              </a:path>
            </a:pathLst>
          </a:custGeom>
          <a:ln w="5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8" name="object 68"/>
          <p:cNvSpPr txBox="1"/>
          <p:nvPr/>
        </p:nvSpPr>
        <p:spPr>
          <a:xfrm>
            <a:off x="5853907" y="2092918"/>
            <a:ext cx="528340" cy="203999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>
              <a:spcBef>
                <a:spcPts val="54"/>
              </a:spcBef>
            </a:pPr>
            <a:r>
              <a:rPr sz="1921" spc="-127" baseline="-20715" dirty="0">
                <a:latin typeface="DejaVu Serif"/>
                <a:cs typeface="DejaVu Serif"/>
              </a:rPr>
              <a:t>N</a:t>
            </a:r>
            <a:r>
              <a:rPr sz="1921" spc="-442" baseline="-20715" dirty="0">
                <a:latin typeface="DejaVu Serif"/>
                <a:cs typeface="DejaVu Serif"/>
              </a:rPr>
              <a:t> </a:t>
            </a:r>
            <a:r>
              <a:rPr sz="889" spc="-78" dirty="0">
                <a:latin typeface="Georgia"/>
                <a:cs typeface="Georgia"/>
              </a:rPr>
              <a:t>30</a:t>
            </a:r>
            <a:r>
              <a:rPr sz="1921" spc="-117" baseline="-20715" dirty="0">
                <a:latin typeface="DejaVu Serif"/>
                <a:cs typeface="DejaVu Serif"/>
              </a:rPr>
              <a:t>e</a:t>
            </a:r>
            <a:r>
              <a:rPr sz="889" spc="-78" dirty="0">
                <a:latin typeface="DejaVu Sans"/>
                <a:cs typeface="DejaVu Sans"/>
              </a:rPr>
              <a:t>−</a:t>
            </a:r>
            <a:r>
              <a:rPr sz="889" spc="-78" dirty="0">
                <a:latin typeface="DejaVu Serif"/>
                <a:cs typeface="DejaVu Serif"/>
              </a:rPr>
              <a:t>N</a:t>
            </a:r>
            <a:endParaRPr sz="889">
              <a:latin typeface="DejaVu Serif"/>
              <a:cs typeface="DejaVu Serif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0" name="object 70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3" name="object 73"/>
          <p:cNvSpPr txBox="1"/>
          <p:nvPr/>
        </p:nvSpPr>
        <p:spPr>
          <a:xfrm>
            <a:off x="986675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127" dirty="0">
                <a:latin typeface="Courier New"/>
                <a:cs typeface="Courier New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29035" y="704314"/>
            <a:ext cx="27007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/>
              <a:t>Visual Representation</a:t>
            </a:r>
            <a:endParaRPr lang="de-DE" sz="2000" kern="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72" name="Date Placeholder 7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74" name="Footer Placeholder 7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56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Agenda: The Learning Theory</a:t>
            </a:r>
            <a:endParaRPr lang="de-DE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1667" dirty="0"/>
              <a:t>The Learning Problem</a:t>
            </a:r>
          </a:p>
          <a:p>
            <a:r>
              <a:rPr lang="de-DE" sz="1667" dirty="0"/>
              <a:t>Is Learning Feasible</a:t>
            </a:r>
          </a:p>
          <a:p>
            <a:r>
              <a:rPr lang="de-DE" sz="1667" dirty="0"/>
              <a:t>Error and Noise</a:t>
            </a:r>
          </a:p>
          <a:p>
            <a:r>
              <a:rPr lang="de-DE" sz="1667" dirty="0"/>
              <a:t>Theory of Generalization</a:t>
            </a:r>
          </a:p>
          <a:p>
            <a:r>
              <a:rPr lang="de-DE" sz="1667" dirty="0"/>
              <a:t>The VC Dimension</a:t>
            </a:r>
          </a:p>
          <a:p>
            <a:r>
              <a:rPr lang="de-DE" sz="1667" b="1" dirty="0"/>
              <a:t>Bias-Variance Tradeoff</a:t>
            </a:r>
          </a:p>
          <a:p>
            <a:r>
              <a:rPr lang="de-DE" sz="1667" dirty="0"/>
              <a:t>Overfitting</a:t>
            </a:r>
          </a:p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1EB9E2-6113-48B2-B162-CA62C133485D}" type="slidenum">
              <a:rPr lang="de-DE" smtClean="0"/>
              <a:pPr/>
              <a:t>71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3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635000" y="1677064"/>
            <a:ext cx="3126713" cy="262112"/>
          </a:xfrm>
          <a:prstGeom prst="rect">
            <a:avLst/>
          </a:prstGeom>
        </p:spPr>
        <p:txBody>
          <a:bodyPr vert="horz" wrap="square" lIns="0" tIns="5513" rIns="0" bIns="0" rtlCol="0" anchor="b" anchorCtr="0">
            <a:spAutoFit/>
          </a:bodyPr>
          <a:lstStyle/>
          <a:p>
            <a:pPr marL="5512">
              <a:spcBef>
                <a:spcPts val="43"/>
              </a:spcBef>
            </a:pPr>
            <a:r>
              <a:rPr sz="1667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</a:t>
            </a:r>
            <a:r>
              <a:rPr sz="1667" spc="-39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</a:t>
            </a:r>
            <a:r>
              <a:rPr sz="1667" spc="-9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1667" spc="-76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VC</a:t>
            </a:r>
            <a:r>
              <a:rPr sz="1667" spc="3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spc="-54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inequality:</a:t>
            </a:r>
            <a:endParaRPr sz="166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635000" y="2632778"/>
                <a:ext cx="2512935" cy="263502"/>
              </a:xfrm>
              <a:prstGeom prst="rect">
                <a:avLst/>
              </a:prstGeom>
            </p:spPr>
            <p:txBody>
              <a:bodyPr vert="horz" wrap="square" lIns="0" tIns="6890" rIns="0" bIns="0" rtlCol="0">
                <a:spAutoFit/>
              </a:bodyPr>
              <a:lstStyle/>
              <a:p>
                <a:pPr marL="5512">
                  <a:spcBef>
                    <a:spcPts val="54"/>
                  </a:spcBef>
                </a:pPr>
                <a:r>
                  <a:rPr lang="en-US" sz="1667" spc="-15" dirty="0"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Get </a:t>
                </a:r>
                <a:r>
                  <a:rPr lang="en-US" sz="1667" spc="-247" dirty="0">
                    <a:solidFill>
                      <a:srgbClr val="A500BF"/>
                    </a:solidFill>
                    <a:latin typeface="+mn-lt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67" i="1" spc="-247">
                        <a:solidFill>
                          <a:srgbClr val="A500BF"/>
                        </a:solidFill>
                        <a:latin typeface="Cambria Math" panose="02040503050406030204" pitchFamily="18" charset="0"/>
                        <a:cs typeface="Times New Roman"/>
                      </a:rPr>
                      <m:t>ϵ</m:t>
                    </m:r>
                  </m:oMath>
                </a14:m>
                <a:r>
                  <a:rPr lang="en-US" sz="1667" spc="-247" dirty="0">
                    <a:solidFill>
                      <a:srgbClr val="A500BF"/>
                    </a:solidFill>
                    <a:latin typeface="+mn-lt"/>
                    <a:cs typeface="Times New Roman" panose="02020603050405020304" pitchFamily="18" charset="0"/>
                  </a:rPr>
                  <a:t>  </a:t>
                </a:r>
                <a:r>
                  <a:rPr lang="en-US" sz="1667" spc="-61" dirty="0">
                    <a:latin typeface="+mn-lt"/>
                    <a:cs typeface="Times New Roman"/>
                  </a:rPr>
                  <a:t>in </a:t>
                </a:r>
                <a:r>
                  <a:rPr lang="en-US" sz="1667" spc="-27" dirty="0">
                    <a:latin typeface="+mn-lt"/>
                    <a:cs typeface="Times New Roman"/>
                  </a:rPr>
                  <a:t>terms </a:t>
                </a:r>
                <a:r>
                  <a:rPr lang="en-US" sz="1667" spc="-28" dirty="0">
                    <a:latin typeface="+mn-lt"/>
                    <a:cs typeface="Times New Roman"/>
                  </a:rPr>
                  <a:t>of</a:t>
                </a:r>
                <a:r>
                  <a:rPr lang="en-US" sz="1667" spc="172" dirty="0">
                    <a:latin typeface="+mn-lt"/>
                    <a:cs typeface="Times New Roman"/>
                  </a:rPr>
                  <a:t> </a:t>
                </a:r>
                <a:r>
                  <a:rPr lang="en-US" sz="1667" spc="-126" dirty="0">
                    <a:solidFill>
                      <a:srgbClr val="E51919"/>
                    </a:solidFill>
                    <a:latin typeface="+mn-lt"/>
                    <a:cs typeface="DejaVu Serif"/>
                  </a:rPr>
                  <a:t>δ</a:t>
                </a:r>
                <a:r>
                  <a:rPr lang="en-US" sz="1667" i="1" spc="-126" dirty="0">
                    <a:latin typeface="+mn-lt"/>
                    <a:cs typeface="Times New Roman"/>
                  </a:rPr>
                  <a:t>:</a:t>
                </a:r>
                <a:endParaRPr sz="1667" dirty="0">
                  <a:latin typeface="+mn-lt"/>
                  <a:cs typeface="Times New Roman"/>
                </a:endParaRPr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2632778"/>
                <a:ext cx="2512935" cy="263502"/>
              </a:xfrm>
              <a:prstGeom prst="rect">
                <a:avLst/>
              </a:prstGeom>
              <a:blipFill>
                <a:blip r:embed="rId3"/>
                <a:stretch>
                  <a:fillRect l="-4854" t="-25581" b="-488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bject 30"/>
          <p:cNvSpPr txBox="1"/>
          <p:nvPr/>
        </p:nvSpPr>
        <p:spPr>
          <a:xfrm>
            <a:off x="986675" y="3891424"/>
            <a:ext cx="1807325" cy="237790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281" i="1" spc="-6" dirty="0">
                <a:latin typeface="Times New Roman"/>
                <a:cs typeface="Times New Roman"/>
              </a:rPr>
              <a:t>With </a:t>
            </a:r>
            <a:r>
              <a:rPr sz="1281" i="1" spc="-58" dirty="0">
                <a:latin typeface="Times New Roman"/>
                <a:cs typeface="Times New Roman"/>
              </a:rPr>
              <a:t>probability </a:t>
            </a:r>
            <a:r>
              <a:rPr lang="de-DE" sz="1281" i="1" spc="-58" dirty="0">
                <a:latin typeface="Times New Roman"/>
                <a:cs typeface="Times New Roman"/>
              </a:rPr>
              <a:t>   </a:t>
            </a:r>
            <a:r>
              <a:rPr sz="1500" spc="-69" dirty="0">
                <a:latin typeface="DejaVu Sans"/>
                <a:cs typeface="DejaVu Sans"/>
              </a:rPr>
              <a:t>≥ </a:t>
            </a:r>
            <a:r>
              <a:rPr sz="1500" spc="93" dirty="0">
                <a:latin typeface="Georgia"/>
                <a:cs typeface="Georgia"/>
              </a:rPr>
              <a:t>1 </a:t>
            </a:r>
            <a:r>
              <a:rPr sz="1500" spc="-69" dirty="0">
                <a:latin typeface="DejaVu Sans"/>
                <a:cs typeface="DejaVu Sans"/>
              </a:rPr>
              <a:t>−</a:t>
            </a:r>
            <a:r>
              <a:rPr sz="1500" spc="-289" dirty="0">
                <a:latin typeface="DejaVu Sans"/>
                <a:cs typeface="DejaVu Sans"/>
              </a:rPr>
              <a:t> </a:t>
            </a:r>
            <a:r>
              <a:rPr lang="de-DE" sz="1500" spc="-289" dirty="0">
                <a:latin typeface="DejaVu Sans"/>
                <a:cs typeface="DejaVu Sans"/>
              </a:rPr>
              <a:t>      </a:t>
            </a:r>
            <a:r>
              <a:rPr sz="1500" spc="-76" dirty="0">
                <a:latin typeface="DejaVu Serif"/>
                <a:cs typeface="DejaVu Serif"/>
              </a:rPr>
              <a:t>δ</a:t>
            </a:r>
            <a:r>
              <a:rPr sz="1281" i="1" spc="-76" dirty="0">
                <a:latin typeface="Times New Roman"/>
                <a:cs typeface="Times New Roman"/>
              </a:rPr>
              <a:t>,</a:t>
            </a:r>
            <a:endParaRPr sz="1281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55837" y="3891423"/>
            <a:ext cx="2695663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-73" dirty="0">
                <a:solidFill>
                  <a:srgbClr val="1919CC"/>
                </a:solidFill>
                <a:latin typeface="DejaVu Sans"/>
                <a:cs typeface="DejaVu Sans"/>
              </a:rPr>
              <a:t>|</a:t>
            </a:r>
            <a:r>
              <a:rPr sz="1667" spc="17" dirty="0">
                <a:solidFill>
                  <a:srgbClr val="1919CC"/>
                </a:solidFill>
                <a:latin typeface="DejaVu Serif"/>
                <a:cs typeface="DejaVu Serif"/>
              </a:rPr>
              <a:t>E</a:t>
            </a:r>
            <a:r>
              <a:rPr sz="1667" i="1" spc="224" baseline="-18518" dirty="0">
                <a:solidFill>
                  <a:srgbClr val="1919CC"/>
                </a:solidFill>
                <a:latin typeface="Times New Roman"/>
                <a:cs typeface="Times New Roman"/>
              </a:rPr>
              <a:t>out </a:t>
            </a:r>
            <a:r>
              <a:rPr sz="1667" i="1" spc="13" baseline="-18518" dirty="0">
                <a:solidFill>
                  <a:srgbClr val="1919CC"/>
                </a:solidFill>
                <a:latin typeface="Times New Roman"/>
                <a:cs typeface="Times New Roman"/>
              </a:rPr>
              <a:t> </a:t>
            </a:r>
            <a:r>
              <a:rPr sz="1667" spc="-69" dirty="0">
                <a:solidFill>
                  <a:srgbClr val="1919CC"/>
                </a:solidFill>
                <a:latin typeface="DejaVu Sans"/>
                <a:cs typeface="DejaVu Sans"/>
              </a:rPr>
              <a:t>−</a:t>
            </a:r>
            <a:r>
              <a:rPr sz="1667" spc="-122" dirty="0">
                <a:solidFill>
                  <a:srgbClr val="1919CC"/>
                </a:solidFill>
                <a:latin typeface="DejaVu Sans"/>
                <a:cs typeface="DejaVu Sans"/>
              </a:rPr>
              <a:t> </a:t>
            </a:r>
            <a:r>
              <a:rPr lang="de-DE" sz="1667" spc="-122" dirty="0">
                <a:solidFill>
                  <a:srgbClr val="1919CC"/>
                </a:solidFill>
                <a:latin typeface="DejaVu Sans"/>
                <a:cs typeface="DejaVu Sans"/>
              </a:rPr>
              <a:t>    </a:t>
            </a:r>
            <a:r>
              <a:rPr sz="1667" spc="17" dirty="0" err="1">
                <a:solidFill>
                  <a:srgbClr val="1919CC"/>
                </a:solidFill>
                <a:latin typeface="DejaVu Serif"/>
                <a:cs typeface="DejaVu Serif"/>
              </a:rPr>
              <a:t>E</a:t>
            </a:r>
            <a:r>
              <a:rPr sz="1667" i="1" spc="127" baseline="-18518" dirty="0" err="1">
                <a:solidFill>
                  <a:srgbClr val="1919CC"/>
                </a:solidFill>
                <a:latin typeface="Times New Roman"/>
                <a:cs typeface="Times New Roman"/>
              </a:rPr>
              <a:t>i</a:t>
            </a:r>
            <a:r>
              <a:rPr sz="1667" i="1" spc="257" baseline="-18518" dirty="0" err="1">
                <a:solidFill>
                  <a:srgbClr val="1919CC"/>
                </a:solidFill>
                <a:latin typeface="Times New Roman"/>
                <a:cs typeface="Times New Roman"/>
              </a:rPr>
              <a:t>n</a:t>
            </a:r>
            <a:r>
              <a:rPr sz="1667" spc="-73" dirty="0">
                <a:solidFill>
                  <a:srgbClr val="1919CC"/>
                </a:solidFill>
                <a:latin typeface="DejaVu Sans"/>
                <a:cs typeface="DejaVu Sans"/>
              </a:rPr>
              <a:t>|</a:t>
            </a:r>
            <a:r>
              <a:rPr sz="1667" spc="-54" dirty="0">
                <a:solidFill>
                  <a:srgbClr val="1919CC"/>
                </a:solidFill>
                <a:latin typeface="DejaVu Sans"/>
                <a:cs typeface="DejaVu Sans"/>
              </a:rPr>
              <a:t> </a:t>
            </a:r>
            <a:r>
              <a:rPr sz="1667" spc="-69" dirty="0">
                <a:solidFill>
                  <a:srgbClr val="1919CC"/>
                </a:solidFill>
                <a:latin typeface="DejaVu Sans"/>
                <a:cs typeface="DejaVu Sans"/>
              </a:rPr>
              <a:t>≤</a:t>
            </a:r>
            <a:r>
              <a:rPr sz="1667" spc="-47" dirty="0">
                <a:solidFill>
                  <a:srgbClr val="1919CC"/>
                </a:solidFill>
                <a:latin typeface="DejaVu Sans"/>
                <a:cs typeface="DejaVu Sans"/>
              </a:rPr>
              <a:t> </a:t>
            </a:r>
            <a:r>
              <a:rPr sz="1667" spc="-67" dirty="0">
                <a:solidFill>
                  <a:srgbClr val="1919CC"/>
                </a:solidFill>
                <a:latin typeface="Georgia"/>
                <a:cs typeface="Georgia"/>
              </a:rPr>
              <a:t>Ω</a:t>
            </a:r>
            <a:r>
              <a:rPr sz="1667" spc="19" dirty="0">
                <a:solidFill>
                  <a:srgbClr val="1919CC"/>
                </a:solidFill>
                <a:latin typeface="Georgia"/>
                <a:cs typeface="Georgia"/>
              </a:rPr>
              <a:t>(</a:t>
            </a:r>
            <a:r>
              <a:rPr sz="1667" spc="-19" dirty="0">
                <a:solidFill>
                  <a:srgbClr val="1919CC"/>
                </a:solidFill>
                <a:latin typeface="DejaVu Serif"/>
                <a:cs typeface="DejaVu Serif"/>
              </a:rPr>
              <a:t>N</a:t>
            </a:r>
            <a:r>
              <a:rPr sz="1667" spc="-49" dirty="0">
                <a:solidFill>
                  <a:srgbClr val="1919CC"/>
                </a:solidFill>
                <a:latin typeface="DejaVu Serif"/>
                <a:cs typeface="DejaVu Serif"/>
              </a:rPr>
              <a:t>,</a:t>
            </a:r>
            <a:r>
              <a:rPr sz="1667" spc="-188" dirty="0">
                <a:solidFill>
                  <a:srgbClr val="1919CC"/>
                </a:solidFill>
                <a:latin typeface="DejaVu Serif"/>
                <a:cs typeface="DejaVu Serif"/>
              </a:rPr>
              <a:t> </a:t>
            </a:r>
            <a:r>
              <a:rPr sz="1667" spc="135" dirty="0">
                <a:solidFill>
                  <a:srgbClr val="1919CC"/>
                </a:solidFill>
                <a:latin typeface="DejaVu Sans"/>
                <a:cs typeface="DejaVu Sans"/>
              </a:rPr>
              <a:t>H</a:t>
            </a:r>
            <a:r>
              <a:rPr sz="1667" spc="-49" dirty="0">
                <a:solidFill>
                  <a:srgbClr val="1919CC"/>
                </a:solidFill>
                <a:latin typeface="DejaVu Serif"/>
                <a:cs typeface="DejaVu Serif"/>
              </a:rPr>
              <a:t>,</a:t>
            </a:r>
            <a:r>
              <a:rPr sz="1667" spc="-188" dirty="0">
                <a:solidFill>
                  <a:srgbClr val="1919CC"/>
                </a:solidFill>
                <a:latin typeface="DejaVu Serif"/>
                <a:cs typeface="DejaVu Serif"/>
              </a:rPr>
              <a:t> </a:t>
            </a:r>
            <a:r>
              <a:rPr sz="1667" spc="-154" dirty="0">
                <a:solidFill>
                  <a:srgbClr val="1919CC"/>
                </a:solidFill>
                <a:latin typeface="DejaVu Serif"/>
                <a:cs typeface="DejaVu Serif"/>
              </a:rPr>
              <a:t>δ</a:t>
            </a:r>
            <a:r>
              <a:rPr sz="1667" spc="22" dirty="0">
                <a:solidFill>
                  <a:srgbClr val="1919CC"/>
                </a:solidFill>
                <a:latin typeface="Georgia"/>
                <a:cs typeface="Georgia"/>
              </a:rPr>
              <a:t>)</a:t>
            </a:r>
            <a:endParaRPr sz="1667" dirty="0">
              <a:latin typeface="Georgia"/>
              <a:cs typeface="Georg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9035" y="704314"/>
            <a:ext cx="2444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/>
              <a:t>Rearranging Things</a:t>
            </a:r>
            <a:endParaRPr lang="de-DE" sz="2000" kern="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535" y="2902468"/>
            <a:ext cx="3901282" cy="925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1928528"/>
            <a:ext cx="3810000" cy="7641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72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4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343171" y="1300426"/>
            <a:ext cx="2603500" cy="520046"/>
          </a:xfrm>
          <a:prstGeom prst="rect">
            <a:avLst/>
          </a:prstGeom>
        </p:spPr>
        <p:txBody>
          <a:bodyPr vert="horz" wrap="square" lIns="0" tIns="6890" rIns="0" bIns="0" rtlCol="0" anchor="b" anchorCtr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-6" dirty="0">
                <a:latin typeface="+mn-lt"/>
                <a:cs typeface="Times New Roman"/>
              </a:rPr>
              <a:t>With </a:t>
            </a:r>
            <a:r>
              <a:rPr sz="1667" spc="-58" dirty="0">
                <a:latin typeface="+mn-lt"/>
                <a:cs typeface="Times New Roman"/>
              </a:rPr>
              <a:t>probability </a:t>
            </a:r>
            <a:r>
              <a:rPr sz="1667" spc="-69" dirty="0">
                <a:latin typeface="+mn-lt"/>
              </a:rPr>
              <a:t>≥ </a:t>
            </a:r>
            <a:r>
              <a:rPr sz="1667" spc="93" dirty="0">
                <a:latin typeface="+mn-lt"/>
                <a:cs typeface="Georgia"/>
              </a:rPr>
              <a:t>1 </a:t>
            </a:r>
            <a:r>
              <a:rPr sz="1667" spc="-69" dirty="0">
                <a:latin typeface="+mn-lt"/>
              </a:rPr>
              <a:t>−</a:t>
            </a:r>
            <a:r>
              <a:rPr sz="1667" spc="-289" dirty="0">
                <a:latin typeface="+mn-lt"/>
              </a:rPr>
              <a:t> </a:t>
            </a:r>
            <a:r>
              <a:rPr lang="de-DE" sz="1667" spc="-289" dirty="0">
                <a:latin typeface="+mn-lt"/>
              </a:rPr>
              <a:t>  </a:t>
            </a:r>
            <a:r>
              <a:rPr sz="1667" spc="-76" dirty="0">
                <a:latin typeface="+mn-lt"/>
                <a:cs typeface="DejaVu Serif"/>
              </a:rPr>
              <a:t>δ</a:t>
            </a:r>
            <a:r>
              <a:rPr sz="1667" spc="-76" dirty="0">
                <a:latin typeface="+mn-lt"/>
                <a:cs typeface="Times New Roman"/>
              </a:rPr>
              <a:t>,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2197" y="2260929"/>
            <a:ext cx="2804803" cy="717729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281" spc="91" dirty="0">
                <a:latin typeface="DejaVu Sans"/>
                <a:cs typeface="DejaVu Sans"/>
              </a:rPr>
              <a:t>⇒</a:t>
            </a:r>
            <a:endParaRPr sz="1281" dirty="0">
              <a:latin typeface="DejaVu Sans"/>
              <a:cs typeface="DejaVu Sans"/>
            </a:endParaRPr>
          </a:p>
          <a:p>
            <a:pPr>
              <a:spcBef>
                <a:spcPts val="4"/>
              </a:spcBef>
            </a:pPr>
            <a:endParaRPr sz="1671" dirty="0">
              <a:latin typeface="Times New Roman"/>
              <a:cs typeface="Times New Roman"/>
            </a:endParaRPr>
          </a:p>
          <a:p>
            <a:pPr marL="97833"/>
            <a:r>
              <a:rPr sz="1667" i="1" spc="-6" dirty="0">
                <a:latin typeface="Times New Roman"/>
                <a:cs typeface="Times New Roman"/>
              </a:rPr>
              <a:t>With </a:t>
            </a:r>
            <a:r>
              <a:rPr sz="1667" i="1" spc="-58" dirty="0">
                <a:latin typeface="Times New Roman"/>
                <a:cs typeface="Times New Roman"/>
              </a:rPr>
              <a:t>probability</a:t>
            </a:r>
            <a:r>
              <a:rPr lang="de-DE" sz="1667" i="1" spc="-58" dirty="0">
                <a:latin typeface="Times New Roman"/>
                <a:cs typeface="Times New Roman"/>
              </a:rPr>
              <a:t>    </a:t>
            </a:r>
            <a:r>
              <a:rPr sz="1667" i="1" spc="-58" dirty="0">
                <a:latin typeface="Times New Roman"/>
                <a:cs typeface="Times New Roman"/>
              </a:rPr>
              <a:t> </a:t>
            </a:r>
            <a:r>
              <a:rPr sz="1667" spc="-69" dirty="0">
                <a:latin typeface="DejaVu Sans"/>
                <a:cs typeface="DejaVu Sans"/>
              </a:rPr>
              <a:t>≥ </a:t>
            </a:r>
            <a:r>
              <a:rPr lang="de-DE" sz="1667" spc="-69" dirty="0">
                <a:latin typeface="DejaVu Sans"/>
                <a:cs typeface="DejaVu Sans"/>
              </a:rPr>
              <a:t>   </a:t>
            </a:r>
            <a:r>
              <a:rPr sz="1667" spc="93" dirty="0">
                <a:latin typeface="Georgia"/>
                <a:cs typeface="Georgia"/>
              </a:rPr>
              <a:t>1 </a:t>
            </a:r>
            <a:r>
              <a:rPr sz="1667" spc="-69" dirty="0">
                <a:latin typeface="DejaVu Sans"/>
                <a:cs typeface="DejaVu Sans"/>
              </a:rPr>
              <a:t>−</a:t>
            </a:r>
            <a:r>
              <a:rPr sz="1667" spc="-289" dirty="0">
                <a:latin typeface="DejaVu Sans"/>
                <a:cs typeface="DejaVu Sans"/>
              </a:rPr>
              <a:t> </a:t>
            </a:r>
            <a:r>
              <a:rPr lang="de-DE" sz="1667" spc="-289" dirty="0">
                <a:latin typeface="DejaVu Sans"/>
                <a:cs typeface="DejaVu Sans"/>
              </a:rPr>
              <a:t>        </a:t>
            </a:r>
            <a:r>
              <a:rPr sz="1667" spc="-76" dirty="0">
                <a:latin typeface="DejaVu Serif"/>
                <a:cs typeface="DejaVu Serif"/>
              </a:rPr>
              <a:t>δ</a:t>
            </a:r>
            <a:r>
              <a:rPr sz="1667" i="1" spc="-76" dirty="0">
                <a:latin typeface="Times New Roman"/>
                <a:cs typeface="Times New Roman"/>
              </a:rPr>
              <a:t>,</a:t>
            </a:r>
            <a:endParaRPr sz="1667" dirty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16" y="1528005"/>
            <a:ext cx="2095500" cy="719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653" y="3149154"/>
            <a:ext cx="2651125" cy="79645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29036" y="704314"/>
            <a:ext cx="2657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/>
              <a:t>Generalization Bound</a:t>
            </a:r>
            <a:endParaRPr lang="de-DE" sz="2000" kern="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00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329035" y="1396254"/>
            <a:ext cx="3009629" cy="263502"/>
          </a:xfrm>
          <a:prstGeom prst="rect">
            <a:avLst/>
          </a:prstGeom>
        </p:spPr>
        <p:txBody>
          <a:bodyPr vert="horz" wrap="square" lIns="0" tIns="6890" rIns="0" bIns="0" rtlCol="0" anchor="b" anchorCtr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-6" dirty="0">
                <a:latin typeface="+mn-lt"/>
                <a:cs typeface="Times New Roman"/>
              </a:rPr>
              <a:t>With </a:t>
            </a:r>
            <a:r>
              <a:rPr sz="1667" spc="-58" dirty="0">
                <a:latin typeface="+mn-lt"/>
                <a:cs typeface="Times New Roman"/>
              </a:rPr>
              <a:t>probability </a:t>
            </a:r>
            <a:r>
              <a:rPr sz="1667" spc="-69" dirty="0">
                <a:latin typeface="+mn-lt"/>
              </a:rPr>
              <a:t>≥ </a:t>
            </a:r>
            <a:r>
              <a:rPr sz="1667" spc="93" dirty="0">
                <a:latin typeface="+mn-lt"/>
                <a:cs typeface="Georgia"/>
              </a:rPr>
              <a:t>1 </a:t>
            </a:r>
            <a:r>
              <a:rPr sz="1667" spc="-69" dirty="0">
                <a:latin typeface="+mn-lt"/>
              </a:rPr>
              <a:t>−</a:t>
            </a:r>
            <a:r>
              <a:rPr sz="1667" spc="-289" dirty="0">
                <a:latin typeface="+mn-lt"/>
              </a:rPr>
              <a:t> </a:t>
            </a:r>
            <a:r>
              <a:rPr lang="de-DE" sz="1667" spc="-289" dirty="0">
                <a:latin typeface="+mn-lt"/>
              </a:rPr>
              <a:t>  </a:t>
            </a:r>
            <a:r>
              <a:rPr sz="1667" spc="-76" dirty="0">
                <a:latin typeface="+mn-lt"/>
                <a:cs typeface="DejaVu Serif"/>
              </a:rPr>
              <a:t>δ</a:t>
            </a:r>
            <a:r>
              <a:rPr sz="1667" spc="-76" dirty="0">
                <a:latin typeface="+mn-lt"/>
                <a:cs typeface="Times New Roman"/>
              </a:rPr>
              <a:t>,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2197" y="2260929"/>
            <a:ext cx="2804803" cy="717729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281" spc="91" dirty="0">
                <a:latin typeface="DejaVu Sans"/>
                <a:cs typeface="DejaVu Sans"/>
              </a:rPr>
              <a:t>⇒</a:t>
            </a:r>
            <a:endParaRPr sz="1281" dirty="0">
              <a:latin typeface="DejaVu Sans"/>
              <a:cs typeface="DejaVu Sans"/>
            </a:endParaRPr>
          </a:p>
          <a:p>
            <a:pPr>
              <a:spcBef>
                <a:spcPts val="4"/>
              </a:spcBef>
            </a:pPr>
            <a:endParaRPr sz="1671" dirty="0">
              <a:latin typeface="Times New Roman"/>
              <a:cs typeface="Times New Roman"/>
            </a:endParaRPr>
          </a:p>
          <a:p>
            <a:pPr marL="97833"/>
            <a:r>
              <a:rPr sz="1667" i="1" spc="-6" dirty="0">
                <a:latin typeface="Times New Roman"/>
                <a:cs typeface="Times New Roman"/>
              </a:rPr>
              <a:t>With </a:t>
            </a:r>
            <a:r>
              <a:rPr sz="1667" i="1" spc="-58" dirty="0">
                <a:latin typeface="Times New Roman"/>
                <a:cs typeface="Times New Roman"/>
              </a:rPr>
              <a:t>probability</a:t>
            </a:r>
            <a:r>
              <a:rPr lang="de-DE" sz="1667" i="1" spc="-58" dirty="0">
                <a:latin typeface="Times New Roman"/>
                <a:cs typeface="Times New Roman"/>
              </a:rPr>
              <a:t>    </a:t>
            </a:r>
            <a:r>
              <a:rPr sz="1667" i="1" spc="-58" dirty="0">
                <a:latin typeface="Times New Roman"/>
                <a:cs typeface="Times New Roman"/>
              </a:rPr>
              <a:t> </a:t>
            </a:r>
            <a:r>
              <a:rPr sz="1667" spc="-69" dirty="0">
                <a:latin typeface="DejaVu Sans"/>
                <a:cs typeface="DejaVu Sans"/>
              </a:rPr>
              <a:t>≥ </a:t>
            </a:r>
            <a:r>
              <a:rPr lang="de-DE" sz="1667" spc="-69" dirty="0">
                <a:latin typeface="DejaVu Sans"/>
                <a:cs typeface="DejaVu Sans"/>
              </a:rPr>
              <a:t>   </a:t>
            </a:r>
            <a:r>
              <a:rPr sz="1667" spc="93" dirty="0">
                <a:latin typeface="Georgia"/>
                <a:cs typeface="Georgia"/>
              </a:rPr>
              <a:t>1 </a:t>
            </a:r>
            <a:r>
              <a:rPr sz="1667" spc="-69" dirty="0">
                <a:latin typeface="DejaVu Sans"/>
                <a:cs typeface="DejaVu Sans"/>
              </a:rPr>
              <a:t>−</a:t>
            </a:r>
            <a:r>
              <a:rPr sz="1667" spc="-289" dirty="0">
                <a:latin typeface="DejaVu Sans"/>
                <a:cs typeface="DejaVu Sans"/>
              </a:rPr>
              <a:t> </a:t>
            </a:r>
            <a:r>
              <a:rPr lang="de-DE" sz="1667" spc="-289" dirty="0">
                <a:latin typeface="DejaVu Sans"/>
                <a:cs typeface="DejaVu Sans"/>
              </a:rPr>
              <a:t>        </a:t>
            </a:r>
            <a:r>
              <a:rPr sz="1667" spc="-76" dirty="0">
                <a:latin typeface="DejaVu Serif"/>
                <a:cs typeface="DejaVu Serif"/>
              </a:rPr>
              <a:t>δ</a:t>
            </a:r>
            <a:r>
              <a:rPr sz="1667" i="1" spc="-76" dirty="0">
                <a:latin typeface="Times New Roman"/>
                <a:cs typeface="Times New Roman"/>
              </a:rPr>
              <a:t>,</a:t>
            </a:r>
            <a:endParaRPr sz="1667" dirty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16" y="1528005"/>
            <a:ext cx="2095500" cy="719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653" y="3149154"/>
            <a:ext cx="2651125" cy="79645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29036" y="704314"/>
            <a:ext cx="2657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/>
              <a:t>Generalization Bound</a:t>
            </a:r>
            <a:endParaRPr lang="de-DE" sz="2000" kern="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74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4953000" y="3746500"/>
            <a:ext cx="1333500" cy="0"/>
          </a:xfrm>
          <a:prstGeom prst="line">
            <a:avLst/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 bwMode="auto">
          <a:xfrm rot="16047181">
            <a:off x="5365751" y="3969047"/>
            <a:ext cx="508000" cy="190500"/>
          </a:xfrm>
          <a:prstGeom prst="rightArrow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solidFill>
                <a:srgbClr val="FF0000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4756078" y="4363383"/>
            <a:ext cx="2286000" cy="17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1167" b="1" kern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Subject of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18190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5191" y="1664891"/>
            <a:ext cx="7239000" cy="1289681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779081" algn="l"/>
                <a:tab pos="2372517" algn="l"/>
              </a:tabLst>
            </a:pPr>
            <a:r>
              <a:rPr sz="1667" spc="4" dirty="0">
                <a:latin typeface="+mn-lt"/>
                <a:cs typeface="Times New Roman"/>
              </a:rPr>
              <a:t>Small</a:t>
            </a:r>
            <a:r>
              <a:rPr sz="1667" spc="87" dirty="0">
                <a:latin typeface="+mn-lt"/>
                <a:cs typeface="Times New Roman"/>
              </a:rPr>
              <a:t> </a:t>
            </a:r>
            <a:r>
              <a:rPr sz="1667" spc="169" dirty="0" err="1">
                <a:latin typeface="+mn-lt"/>
                <a:cs typeface="Times New Roman"/>
              </a:rPr>
              <a:t>E</a:t>
            </a:r>
            <a:r>
              <a:rPr sz="1667" spc="263" baseline="-18518" dirty="0" err="1">
                <a:latin typeface="+mn-lt"/>
                <a:cs typeface="Times New Roman"/>
              </a:rPr>
              <a:t>ou</a:t>
            </a:r>
            <a:r>
              <a:rPr sz="1667" spc="169" baseline="-18518" dirty="0" err="1">
                <a:latin typeface="+mn-lt"/>
                <a:cs typeface="Times New Roman"/>
              </a:rPr>
              <a:t>t</a:t>
            </a:r>
            <a:r>
              <a:rPr sz="1667" spc="-69" dirty="0">
                <a:latin typeface="+mn-lt"/>
                <a:cs typeface="Times New Roman"/>
              </a:rPr>
              <a:t>:</a:t>
            </a:r>
            <a:r>
              <a:rPr lang="de-DE" sz="1667" dirty="0">
                <a:latin typeface="+mn-lt"/>
                <a:cs typeface="Times New Roman"/>
              </a:rPr>
              <a:t> </a:t>
            </a:r>
            <a:r>
              <a:rPr sz="1667" spc="-4" dirty="0">
                <a:latin typeface="+mn-lt"/>
                <a:cs typeface="Times New Roman"/>
              </a:rPr>
              <a:t>g</a:t>
            </a:r>
            <a:r>
              <a:rPr sz="1667" spc="27" dirty="0">
                <a:latin typeface="+mn-lt"/>
                <a:cs typeface="Times New Roman"/>
              </a:rPr>
              <a:t>oo</a:t>
            </a:r>
            <a:r>
              <a:rPr sz="1667" spc="13" dirty="0">
                <a:latin typeface="+mn-lt"/>
                <a:cs typeface="Times New Roman"/>
              </a:rPr>
              <a:t>d</a:t>
            </a:r>
            <a:r>
              <a:rPr sz="1667" spc="102" dirty="0">
                <a:latin typeface="+mn-lt"/>
                <a:cs typeface="Times New Roman"/>
              </a:rPr>
              <a:t> </a:t>
            </a:r>
            <a:r>
              <a:rPr sz="1667" dirty="0">
                <a:latin typeface="+mn-lt"/>
                <a:cs typeface="Times New Roman"/>
              </a:rPr>
              <a:t>ap</a:t>
            </a:r>
            <a:r>
              <a:rPr sz="1667" spc="-32" dirty="0">
                <a:latin typeface="+mn-lt"/>
                <a:cs typeface="Times New Roman"/>
              </a:rPr>
              <a:t>p</a:t>
            </a:r>
            <a:r>
              <a:rPr sz="1667" spc="-28" dirty="0">
                <a:latin typeface="+mn-lt"/>
                <a:cs typeface="Times New Roman"/>
              </a:rPr>
              <a:t>r</a:t>
            </a:r>
            <a:r>
              <a:rPr sz="1667" spc="-69" dirty="0">
                <a:latin typeface="+mn-lt"/>
                <a:cs typeface="Times New Roman"/>
              </a:rPr>
              <a:t>o</a:t>
            </a:r>
            <a:r>
              <a:rPr sz="1667" spc="9" dirty="0">
                <a:latin typeface="+mn-lt"/>
                <a:cs typeface="Times New Roman"/>
              </a:rPr>
              <a:t>ximation</a:t>
            </a:r>
            <a:r>
              <a:rPr sz="1667" spc="87" dirty="0">
                <a:latin typeface="+mn-lt"/>
                <a:cs typeface="Times New Roman"/>
              </a:rPr>
              <a:t> </a:t>
            </a:r>
            <a:r>
              <a:rPr sz="1667" spc="15" dirty="0">
                <a:latin typeface="+mn-lt"/>
                <a:cs typeface="Times New Roman"/>
              </a:rPr>
              <a:t>of</a:t>
            </a:r>
            <a:r>
              <a:rPr sz="1667" spc="97" dirty="0">
                <a:latin typeface="+mn-lt"/>
                <a:cs typeface="Times New Roman"/>
              </a:rPr>
              <a:t> </a:t>
            </a:r>
            <a:r>
              <a:rPr lang="de-DE" sz="1667" spc="276" dirty="0">
                <a:latin typeface="+mn-lt"/>
                <a:cs typeface="Times New Roman"/>
              </a:rPr>
              <a:t>f </a:t>
            </a:r>
            <a:r>
              <a:rPr sz="1667" spc="35" dirty="0">
                <a:latin typeface="+mn-lt"/>
                <a:cs typeface="Times New Roman"/>
              </a:rPr>
              <a:t>out</a:t>
            </a:r>
            <a:r>
              <a:rPr sz="1667" spc="97" dirty="0">
                <a:latin typeface="+mn-lt"/>
                <a:cs typeface="Times New Roman"/>
              </a:rPr>
              <a:t> </a:t>
            </a:r>
            <a:r>
              <a:rPr sz="1667" spc="15" dirty="0">
                <a:latin typeface="+mn-lt"/>
                <a:cs typeface="Times New Roman"/>
              </a:rPr>
              <a:t>of</a:t>
            </a:r>
            <a:r>
              <a:rPr sz="1667" spc="91" dirty="0">
                <a:latin typeface="+mn-lt"/>
                <a:cs typeface="Times New Roman"/>
              </a:rPr>
              <a:t> </a:t>
            </a:r>
            <a:r>
              <a:rPr sz="1667" spc="6" dirty="0">
                <a:latin typeface="+mn-lt"/>
                <a:cs typeface="Times New Roman"/>
              </a:rPr>
              <a:t>sample.</a:t>
            </a:r>
            <a:endParaRPr sz="1667" dirty="0">
              <a:latin typeface="+mn-lt"/>
              <a:cs typeface="Times New Roman"/>
            </a:endParaRPr>
          </a:p>
          <a:p>
            <a:pPr>
              <a:spcBef>
                <a:spcPts val="4"/>
              </a:spcBef>
            </a:pPr>
            <a:endParaRPr sz="1667" dirty="0">
              <a:latin typeface="+mn-lt"/>
              <a:cs typeface="Times New Roman"/>
            </a:endParaRPr>
          </a:p>
          <a:p>
            <a:pPr marL="5512"/>
            <a:r>
              <a:rPr sz="1667" spc="-13" dirty="0">
                <a:latin typeface="+mn-lt"/>
                <a:cs typeface="Times New Roman"/>
              </a:rPr>
              <a:t>More </a:t>
            </a:r>
            <a:r>
              <a:rPr lang="de-DE" sz="1667" spc="-13" dirty="0">
                <a:latin typeface="+mn-lt"/>
                <a:cs typeface="Times New Roman"/>
              </a:rPr>
              <a:t>c</a:t>
            </a:r>
            <a:r>
              <a:rPr sz="1667" spc="43" dirty="0" err="1">
                <a:latin typeface="+mn-lt"/>
                <a:cs typeface="Times New Roman"/>
              </a:rPr>
              <a:t>omplex</a:t>
            </a:r>
            <a:r>
              <a:rPr sz="1667" spc="43" dirty="0">
                <a:latin typeface="+mn-lt"/>
                <a:cs typeface="Times New Roman"/>
              </a:rPr>
              <a:t> </a:t>
            </a:r>
            <a:r>
              <a:rPr sz="1667" spc="127" dirty="0">
                <a:latin typeface="+mn-lt"/>
                <a:cs typeface="DejaVu Sans"/>
              </a:rPr>
              <a:t>H ⇒ </a:t>
            </a:r>
            <a:r>
              <a:rPr sz="1667" spc="28" dirty="0">
                <a:latin typeface="+mn-lt"/>
                <a:cs typeface="Times New Roman"/>
              </a:rPr>
              <a:t>better </a:t>
            </a:r>
            <a:r>
              <a:rPr lang="de-DE" sz="1667" spc="28" dirty="0">
                <a:latin typeface="+mn-lt"/>
                <a:cs typeface="Times New Roman"/>
              </a:rPr>
              <a:t>c</a:t>
            </a:r>
            <a:r>
              <a:rPr sz="1667" spc="93" dirty="0" err="1">
                <a:latin typeface="+mn-lt"/>
                <a:cs typeface="Times New Roman"/>
              </a:rPr>
              <a:t>han</a:t>
            </a:r>
            <a:r>
              <a:rPr lang="de-DE" sz="1667" spc="93" dirty="0">
                <a:latin typeface="+mn-lt"/>
                <a:cs typeface="Times New Roman"/>
              </a:rPr>
              <a:t>c</a:t>
            </a:r>
            <a:r>
              <a:rPr sz="1667" spc="82" dirty="0">
                <a:latin typeface="+mn-lt"/>
                <a:cs typeface="Times New Roman"/>
              </a:rPr>
              <a:t>e </a:t>
            </a:r>
            <a:r>
              <a:rPr sz="1667" spc="15" dirty="0">
                <a:latin typeface="+mn-lt"/>
                <a:cs typeface="Times New Roman"/>
              </a:rPr>
              <a:t>of </a:t>
            </a:r>
            <a:r>
              <a:rPr sz="1667" spc="165" dirty="0">
                <a:latin typeface="+mn-lt"/>
                <a:cs typeface="Times New Roman"/>
              </a:rPr>
              <a:t>approximating</a:t>
            </a:r>
            <a:r>
              <a:rPr sz="1667" spc="-173" dirty="0">
                <a:latin typeface="+mn-lt"/>
                <a:cs typeface="Times New Roman"/>
              </a:rPr>
              <a:t> </a:t>
            </a:r>
            <a:r>
              <a:rPr sz="1667" spc="276" dirty="0">
                <a:latin typeface="+mn-lt"/>
                <a:cs typeface="Times New Roman"/>
              </a:rPr>
              <a:t>f</a:t>
            </a:r>
            <a:endParaRPr sz="1667" dirty="0">
              <a:latin typeface="+mn-lt"/>
              <a:cs typeface="Times New Roman"/>
            </a:endParaRPr>
          </a:p>
          <a:p>
            <a:pPr>
              <a:spcBef>
                <a:spcPts val="6"/>
              </a:spcBef>
            </a:pPr>
            <a:endParaRPr sz="1667" dirty="0">
              <a:latin typeface="+mn-lt"/>
              <a:cs typeface="Times New Roman"/>
            </a:endParaRPr>
          </a:p>
          <a:p>
            <a:pPr marL="5512"/>
            <a:r>
              <a:rPr sz="1667" spc="-11" dirty="0">
                <a:latin typeface="+mn-lt"/>
                <a:cs typeface="Times New Roman"/>
              </a:rPr>
              <a:t>Less </a:t>
            </a:r>
            <a:r>
              <a:rPr lang="de-DE" sz="1667" spc="-11" dirty="0">
                <a:latin typeface="+mn-lt"/>
                <a:cs typeface="Times New Roman"/>
              </a:rPr>
              <a:t>c</a:t>
            </a:r>
            <a:r>
              <a:rPr sz="1667" spc="43" dirty="0" err="1">
                <a:latin typeface="+mn-lt"/>
                <a:cs typeface="Times New Roman"/>
              </a:rPr>
              <a:t>omplex</a:t>
            </a:r>
            <a:r>
              <a:rPr sz="1667" spc="43" dirty="0">
                <a:latin typeface="+mn-lt"/>
                <a:cs typeface="Times New Roman"/>
              </a:rPr>
              <a:t> </a:t>
            </a:r>
            <a:r>
              <a:rPr sz="1667" spc="127" dirty="0">
                <a:latin typeface="+mn-lt"/>
                <a:cs typeface="DejaVu Sans"/>
              </a:rPr>
              <a:t>H ⇒ </a:t>
            </a:r>
            <a:r>
              <a:rPr sz="1667" spc="28" dirty="0">
                <a:latin typeface="+mn-lt"/>
                <a:cs typeface="Times New Roman"/>
              </a:rPr>
              <a:t>better </a:t>
            </a:r>
            <a:r>
              <a:rPr lang="de-DE" sz="1667" spc="28" dirty="0">
                <a:latin typeface="+mn-lt"/>
                <a:cs typeface="Times New Roman"/>
              </a:rPr>
              <a:t>c</a:t>
            </a:r>
            <a:r>
              <a:rPr sz="1667" spc="93" dirty="0" err="1">
                <a:latin typeface="+mn-lt"/>
                <a:cs typeface="Times New Roman"/>
              </a:rPr>
              <a:t>han</a:t>
            </a:r>
            <a:r>
              <a:rPr lang="de-DE" sz="1667" spc="93" dirty="0">
                <a:latin typeface="+mn-lt"/>
                <a:cs typeface="Times New Roman"/>
              </a:rPr>
              <a:t>c</a:t>
            </a:r>
            <a:r>
              <a:rPr sz="1667" spc="82" dirty="0">
                <a:latin typeface="+mn-lt"/>
                <a:cs typeface="Times New Roman"/>
              </a:rPr>
              <a:t>e </a:t>
            </a:r>
            <a:r>
              <a:rPr sz="1667" spc="15" dirty="0">
                <a:latin typeface="+mn-lt"/>
                <a:cs typeface="Times New Roman"/>
              </a:rPr>
              <a:t>of </a:t>
            </a:r>
            <a:r>
              <a:rPr sz="1667" spc="139" dirty="0">
                <a:latin typeface="+mn-lt"/>
                <a:cs typeface="Times New Roman"/>
              </a:rPr>
              <a:t>generalizing </a:t>
            </a:r>
            <a:r>
              <a:rPr sz="1667" spc="35" dirty="0">
                <a:latin typeface="+mn-lt"/>
                <a:cs typeface="Times New Roman"/>
              </a:rPr>
              <a:t>out </a:t>
            </a:r>
            <a:r>
              <a:rPr sz="1667" spc="15" dirty="0">
                <a:latin typeface="+mn-lt"/>
                <a:cs typeface="Times New Roman"/>
              </a:rPr>
              <a:t>of</a:t>
            </a:r>
            <a:r>
              <a:rPr sz="1667" spc="-162" dirty="0">
                <a:latin typeface="+mn-lt"/>
                <a:cs typeface="Times New Roman"/>
              </a:rPr>
              <a:t> </a:t>
            </a:r>
            <a:r>
              <a:rPr lang="de-DE" sz="1667" spc="-162" dirty="0">
                <a:latin typeface="+mn-lt"/>
                <a:cs typeface="Times New Roman"/>
              </a:rPr>
              <a:t> </a:t>
            </a:r>
            <a:r>
              <a:rPr sz="1667" spc="2" dirty="0">
                <a:latin typeface="+mn-lt"/>
                <a:cs typeface="Times New Roman"/>
              </a:rPr>
              <a:t>sample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191" y="3237373"/>
            <a:ext cx="1640380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-27" dirty="0">
                <a:latin typeface="+mn-lt"/>
                <a:cs typeface="Times New Roman"/>
              </a:rPr>
              <a:t>Ideal</a:t>
            </a:r>
            <a:r>
              <a:rPr sz="1667" spc="81" dirty="0">
                <a:latin typeface="+mn-lt"/>
                <a:cs typeface="Times New Roman"/>
              </a:rPr>
              <a:t> </a:t>
            </a:r>
            <a:r>
              <a:rPr sz="1667" spc="127" dirty="0">
                <a:latin typeface="+mn-lt"/>
                <a:cs typeface="DejaVu Sans"/>
              </a:rPr>
              <a:t>H</a:t>
            </a:r>
            <a:r>
              <a:rPr sz="1667" spc="-46" dirty="0">
                <a:latin typeface="+mn-lt"/>
                <a:cs typeface="DejaVu Sans"/>
              </a:rPr>
              <a:t> </a:t>
            </a:r>
            <a:r>
              <a:rPr sz="1667" spc="256" dirty="0">
                <a:latin typeface="+mn-lt"/>
                <a:cs typeface="Arial"/>
              </a:rPr>
              <a:t>=</a:t>
            </a:r>
            <a:r>
              <a:rPr sz="1667" spc="-6" dirty="0">
                <a:latin typeface="+mn-lt"/>
                <a:cs typeface="Arial"/>
              </a:rPr>
              <a:t> </a:t>
            </a:r>
            <a:r>
              <a:rPr sz="1667" spc="52" dirty="0">
                <a:latin typeface="+mn-lt"/>
                <a:cs typeface="DejaVu Sans"/>
              </a:rPr>
              <a:t>{</a:t>
            </a:r>
            <a:r>
              <a:rPr sz="1667" spc="52" dirty="0">
                <a:latin typeface="+mn-lt"/>
                <a:cs typeface="Times New Roman"/>
              </a:rPr>
              <a:t>f</a:t>
            </a:r>
            <a:r>
              <a:rPr sz="1667" spc="-169" dirty="0">
                <a:latin typeface="+mn-lt"/>
                <a:cs typeface="DejaVu Sans"/>
              </a:rPr>
              <a:t>}</a:t>
            </a:r>
            <a:endParaRPr sz="1667" dirty="0">
              <a:latin typeface="+mn-lt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191" y="3806610"/>
            <a:ext cx="4357309" cy="26266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lang="de-DE" sz="1667" spc="-9" dirty="0">
                <a:latin typeface="+mn-lt"/>
                <a:cs typeface="Times New Roman"/>
              </a:rPr>
              <a:t>Chances of w</a:t>
            </a:r>
            <a:r>
              <a:rPr sz="1667" spc="-9" dirty="0">
                <a:latin typeface="+mn-lt"/>
                <a:cs typeface="Times New Roman"/>
              </a:rPr>
              <a:t>inning </a:t>
            </a:r>
            <a:r>
              <a:rPr sz="1667" spc="13" dirty="0">
                <a:latin typeface="+mn-lt"/>
                <a:cs typeface="Times New Roman"/>
              </a:rPr>
              <a:t>lottery </a:t>
            </a:r>
            <a:r>
              <a:rPr sz="1667" spc="72" dirty="0" err="1">
                <a:latin typeface="+mn-lt"/>
                <a:cs typeface="Times New Roman"/>
              </a:rPr>
              <a:t>ti</a:t>
            </a:r>
            <a:r>
              <a:rPr lang="de-DE" sz="1667" spc="-46" dirty="0">
                <a:latin typeface="+mn-lt"/>
                <a:cs typeface="Times New Roman"/>
              </a:rPr>
              <a:t>c</a:t>
            </a:r>
            <a:r>
              <a:rPr sz="1667" spc="58" dirty="0" err="1">
                <a:latin typeface="+mn-lt"/>
                <a:cs typeface="Times New Roman"/>
              </a:rPr>
              <a:t>ket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9035" y="704314"/>
            <a:ext cx="50779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/>
              <a:t>Approximation and Generalization Tradeoff</a:t>
            </a:r>
            <a:endParaRPr lang="de-DE" sz="2000" kern="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75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8" name="Smiley Face 7"/>
          <p:cNvSpPr/>
          <p:nvPr/>
        </p:nvSpPr>
        <p:spPr bwMode="auto">
          <a:xfrm>
            <a:off x="4050030" y="3873500"/>
            <a:ext cx="204470" cy="195713"/>
          </a:xfrm>
          <a:prstGeom prst="smileyFac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6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35000" y="1397000"/>
            <a:ext cx="6223000" cy="257240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1968508" algn="l"/>
              </a:tabLst>
            </a:pPr>
            <a:r>
              <a:rPr sz="1667" spc="27" dirty="0">
                <a:latin typeface="+mn-lt"/>
                <a:cs typeface="Times New Roman"/>
              </a:rPr>
              <a:t>V</a:t>
            </a:r>
            <a:r>
              <a:rPr sz="1667" spc="-37" dirty="0">
                <a:latin typeface="+mn-lt"/>
                <a:cs typeface="Times New Roman"/>
              </a:rPr>
              <a:t>C</a:t>
            </a:r>
            <a:r>
              <a:rPr sz="1667" spc="97" dirty="0">
                <a:latin typeface="+mn-lt"/>
                <a:cs typeface="Times New Roman"/>
              </a:rPr>
              <a:t> </a:t>
            </a:r>
            <a:r>
              <a:rPr sz="1667" spc="-17" dirty="0">
                <a:latin typeface="+mn-lt"/>
                <a:cs typeface="Times New Roman"/>
              </a:rPr>
              <a:t>analysis</a:t>
            </a:r>
            <a:r>
              <a:rPr sz="1667" spc="91" dirty="0">
                <a:latin typeface="+mn-lt"/>
                <a:cs typeface="Times New Roman"/>
              </a:rPr>
              <a:t> </a:t>
            </a:r>
            <a:r>
              <a:rPr sz="1667" spc="-17" dirty="0">
                <a:latin typeface="+mn-lt"/>
                <a:cs typeface="Times New Roman"/>
              </a:rPr>
              <a:t>was</a:t>
            </a:r>
            <a:r>
              <a:rPr sz="1667" spc="91" dirty="0">
                <a:latin typeface="+mn-lt"/>
                <a:cs typeface="Times New Roman"/>
              </a:rPr>
              <a:t> </a:t>
            </a:r>
            <a:r>
              <a:rPr sz="1667" spc="2" dirty="0">
                <a:latin typeface="+mn-lt"/>
                <a:cs typeface="Times New Roman"/>
              </a:rPr>
              <a:t>one</a:t>
            </a:r>
            <a:r>
              <a:rPr sz="1667" spc="97" dirty="0">
                <a:latin typeface="+mn-lt"/>
                <a:cs typeface="Times New Roman"/>
              </a:rPr>
              <a:t> </a:t>
            </a:r>
            <a:r>
              <a:rPr sz="1667" dirty="0" err="1">
                <a:latin typeface="+mn-lt"/>
                <a:cs typeface="Times New Roman"/>
              </a:rPr>
              <a:t>ap</a:t>
            </a:r>
            <a:r>
              <a:rPr sz="1667" spc="-32" dirty="0" err="1">
                <a:latin typeface="+mn-lt"/>
                <a:cs typeface="Times New Roman"/>
              </a:rPr>
              <a:t>p</a:t>
            </a:r>
            <a:r>
              <a:rPr sz="1667" spc="13" dirty="0" err="1">
                <a:latin typeface="+mn-lt"/>
                <a:cs typeface="Times New Roman"/>
              </a:rPr>
              <a:t>roa</a:t>
            </a:r>
            <a:r>
              <a:rPr lang="de-DE" sz="1667" spc="13" dirty="0">
                <a:latin typeface="+mn-lt"/>
                <a:cs typeface="Times New Roman"/>
              </a:rPr>
              <a:t>c</a:t>
            </a:r>
            <a:r>
              <a:rPr sz="1667" spc="13" dirty="0">
                <a:latin typeface="+mn-lt"/>
                <a:cs typeface="Times New Roman"/>
              </a:rPr>
              <a:t>h:</a:t>
            </a:r>
            <a:r>
              <a:rPr sz="1667" dirty="0">
                <a:latin typeface="+mn-lt"/>
                <a:cs typeface="Times New Roman"/>
              </a:rPr>
              <a:t>	</a:t>
            </a:r>
            <a:r>
              <a:rPr sz="1667" spc="169" dirty="0">
                <a:solidFill>
                  <a:srgbClr val="1919CC"/>
                </a:solidFill>
                <a:latin typeface="+mn-lt"/>
                <a:cs typeface="Times New Roman"/>
              </a:rPr>
              <a:t>E</a:t>
            </a:r>
            <a:r>
              <a:rPr sz="1667" spc="224" baseline="-18518" dirty="0">
                <a:solidFill>
                  <a:srgbClr val="1919CC"/>
                </a:solidFill>
                <a:latin typeface="+mn-lt"/>
                <a:cs typeface="Times New Roman"/>
              </a:rPr>
              <a:t>out</a:t>
            </a:r>
            <a:r>
              <a:rPr sz="1667" baseline="-18518" dirty="0">
                <a:solidFill>
                  <a:srgbClr val="1919CC"/>
                </a:solidFill>
                <a:latin typeface="+mn-lt"/>
                <a:cs typeface="Times New Roman"/>
              </a:rPr>
              <a:t>  </a:t>
            </a:r>
            <a:r>
              <a:rPr sz="1667" spc="-91" baseline="-18518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667" spc="-69" dirty="0">
                <a:solidFill>
                  <a:srgbClr val="1919CC"/>
                </a:solidFill>
                <a:latin typeface="+mn-lt"/>
                <a:cs typeface="DejaVu Sans"/>
              </a:rPr>
              <a:t>≤</a:t>
            </a:r>
            <a:r>
              <a:rPr sz="1667" spc="-54" dirty="0">
                <a:solidFill>
                  <a:srgbClr val="1919CC"/>
                </a:solidFill>
                <a:latin typeface="+mn-lt"/>
                <a:cs typeface="DejaVu Sans"/>
              </a:rPr>
              <a:t> </a:t>
            </a:r>
            <a:r>
              <a:rPr sz="1667" spc="169" dirty="0">
                <a:solidFill>
                  <a:srgbClr val="1919CC"/>
                </a:solidFill>
                <a:latin typeface="+mn-lt"/>
                <a:cs typeface="Times New Roman"/>
              </a:rPr>
              <a:t>E</a:t>
            </a:r>
            <a:r>
              <a:rPr sz="1667" spc="176" baseline="-18518" dirty="0">
                <a:solidFill>
                  <a:srgbClr val="1919CC"/>
                </a:solidFill>
                <a:latin typeface="+mn-lt"/>
                <a:cs typeface="Times New Roman"/>
              </a:rPr>
              <a:t>in</a:t>
            </a:r>
            <a:r>
              <a:rPr sz="1667" baseline="-18518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667" spc="19" baseline="-18518" dirty="0">
                <a:solidFill>
                  <a:srgbClr val="1919CC"/>
                </a:solidFill>
                <a:latin typeface="+mn-lt"/>
                <a:cs typeface="Times New Roman"/>
              </a:rPr>
              <a:t> </a:t>
            </a:r>
            <a:r>
              <a:rPr sz="1667" spc="256" dirty="0">
                <a:solidFill>
                  <a:srgbClr val="1919CC"/>
                </a:solidFill>
                <a:latin typeface="+mn-lt"/>
                <a:cs typeface="Arial"/>
              </a:rPr>
              <a:t>+</a:t>
            </a:r>
            <a:r>
              <a:rPr sz="1667" spc="-69" dirty="0">
                <a:solidFill>
                  <a:srgbClr val="1919CC"/>
                </a:solidFill>
                <a:latin typeface="+mn-lt"/>
                <a:cs typeface="Arial"/>
              </a:rPr>
              <a:t> </a:t>
            </a:r>
            <a:r>
              <a:rPr sz="1667" spc="-52" dirty="0">
                <a:solidFill>
                  <a:srgbClr val="1919CC"/>
                </a:solidFill>
                <a:latin typeface="+mn-lt"/>
                <a:cs typeface="Arial"/>
              </a:rPr>
              <a:t>Ω</a:t>
            </a:r>
            <a:endParaRPr sz="1667" dirty="0">
              <a:latin typeface="+mn-lt"/>
              <a:cs typeface="Arial"/>
            </a:endParaRPr>
          </a:p>
          <a:p>
            <a:pPr>
              <a:spcBef>
                <a:spcPts val="4"/>
              </a:spcBef>
            </a:pPr>
            <a:endParaRPr sz="1667" dirty="0">
              <a:latin typeface="+mn-lt"/>
              <a:cs typeface="Times New Roman"/>
            </a:endParaRPr>
          </a:p>
          <a:p>
            <a:pPr marL="5512">
              <a:tabLst>
                <a:tab pos="2101892" algn="l"/>
              </a:tabLst>
            </a:pPr>
            <a:r>
              <a:rPr sz="1667" spc="-4" dirty="0">
                <a:latin typeface="+mn-lt"/>
                <a:cs typeface="Times New Roman"/>
              </a:rPr>
              <a:t>Bias-</a:t>
            </a:r>
            <a:r>
              <a:rPr sz="1667" spc="-4" dirty="0" err="1">
                <a:latin typeface="+mn-lt"/>
                <a:cs typeface="Times New Roman"/>
              </a:rPr>
              <a:t>v</a:t>
            </a:r>
            <a:r>
              <a:rPr sz="1667" spc="-39" dirty="0" err="1">
                <a:latin typeface="+mn-lt"/>
                <a:cs typeface="Times New Roman"/>
              </a:rPr>
              <a:t>a</a:t>
            </a:r>
            <a:r>
              <a:rPr sz="1667" spc="17" dirty="0" err="1">
                <a:latin typeface="+mn-lt"/>
                <a:cs typeface="Times New Roman"/>
              </a:rPr>
              <a:t>rian</a:t>
            </a:r>
            <a:r>
              <a:rPr lang="de-DE" sz="1667" spc="17" dirty="0">
                <a:latin typeface="+mn-lt"/>
                <a:cs typeface="Times New Roman"/>
              </a:rPr>
              <a:t>c</a:t>
            </a:r>
            <a:r>
              <a:rPr sz="1667" spc="17" dirty="0">
                <a:latin typeface="+mn-lt"/>
                <a:cs typeface="Times New Roman"/>
              </a:rPr>
              <a:t>e</a:t>
            </a:r>
            <a:r>
              <a:rPr sz="1667" spc="87" dirty="0">
                <a:latin typeface="+mn-lt"/>
                <a:cs typeface="Times New Roman"/>
              </a:rPr>
              <a:t> </a:t>
            </a:r>
            <a:r>
              <a:rPr sz="1667" spc="-17" dirty="0">
                <a:latin typeface="+mn-lt"/>
                <a:cs typeface="Times New Roman"/>
              </a:rPr>
              <a:t>analysis</a:t>
            </a:r>
            <a:r>
              <a:rPr sz="1667" spc="91" dirty="0">
                <a:latin typeface="+mn-lt"/>
                <a:cs typeface="Times New Roman"/>
              </a:rPr>
              <a:t> </a:t>
            </a:r>
            <a:r>
              <a:rPr sz="1667" spc="-31" dirty="0">
                <a:latin typeface="+mn-lt"/>
                <a:cs typeface="Times New Roman"/>
              </a:rPr>
              <a:t>is</a:t>
            </a:r>
            <a:r>
              <a:rPr sz="1667" spc="97" dirty="0">
                <a:latin typeface="+mn-lt"/>
                <a:cs typeface="Times New Roman"/>
              </a:rPr>
              <a:t> </a:t>
            </a:r>
            <a:r>
              <a:rPr sz="1667" spc="-4" dirty="0">
                <a:latin typeface="+mn-lt"/>
                <a:cs typeface="Times New Roman"/>
              </a:rPr>
              <a:t>another:</a:t>
            </a:r>
            <a:r>
              <a:rPr sz="1667" dirty="0">
                <a:latin typeface="+mn-lt"/>
                <a:cs typeface="Times New Roman"/>
              </a:rPr>
              <a:t>	</a:t>
            </a:r>
            <a:r>
              <a:rPr sz="1667" spc="54" dirty="0">
                <a:latin typeface="+mn-lt"/>
                <a:cs typeface="Times New Roman"/>
              </a:rPr>
              <a:t>de</a:t>
            </a:r>
            <a:r>
              <a:rPr lang="de-DE" sz="1667" spc="54" dirty="0">
                <a:latin typeface="+mn-lt"/>
                <a:cs typeface="Times New Roman"/>
              </a:rPr>
              <a:t>c</a:t>
            </a:r>
            <a:r>
              <a:rPr sz="1667" spc="54" dirty="0" err="1">
                <a:latin typeface="+mn-lt"/>
                <a:cs typeface="Times New Roman"/>
              </a:rPr>
              <a:t>om</a:t>
            </a:r>
            <a:r>
              <a:rPr sz="1667" spc="87" dirty="0" err="1">
                <a:latin typeface="+mn-lt"/>
                <a:cs typeface="Times New Roman"/>
              </a:rPr>
              <a:t>p</a:t>
            </a:r>
            <a:r>
              <a:rPr sz="1667" spc="-11" dirty="0" err="1">
                <a:latin typeface="+mn-lt"/>
                <a:cs typeface="Times New Roman"/>
              </a:rPr>
              <a:t>osing</a:t>
            </a:r>
            <a:r>
              <a:rPr sz="1667" spc="97" dirty="0">
                <a:latin typeface="+mn-lt"/>
                <a:cs typeface="Times New Roman"/>
              </a:rPr>
              <a:t> </a:t>
            </a:r>
            <a:r>
              <a:rPr sz="1667" spc="169" dirty="0">
                <a:latin typeface="+mn-lt"/>
                <a:cs typeface="Times New Roman"/>
              </a:rPr>
              <a:t>E</a:t>
            </a:r>
            <a:r>
              <a:rPr sz="1667" spc="224" baseline="-18518" dirty="0">
                <a:latin typeface="+mn-lt"/>
                <a:cs typeface="Times New Roman"/>
              </a:rPr>
              <a:t>out</a:t>
            </a:r>
            <a:r>
              <a:rPr sz="1667" baseline="-18518" dirty="0">
                <a:latin typeface="+mn-lt"/>
                <a:cs typeface="Times New Roman"/>
              </a:rPr>
              <a:t>  </a:t>
            </a:r>
            <a:r>
              <a:rPr sz="1667" spc="-52" baseline="-18518" dirty="0">
                <a:latin typeface="+mn-lt"/>
                <a:cs typeface="Times New Roman"/>
              </a:rPr>
              <a:t> </a:t>
            </a:r>
            <a:r>
              <a:rPr sz="1667" spc="13" dirty="0">
                <a:latin typeface="+mn-lt"/>
                <a:cs typeface="Times New Roman"/>
              </a:rPr>
              <a:t>into</a:t>
            </a:r>
            <a:endParaRPr sz="1667" dirty="0">
              <a:latin typeface="+mn-lt"/>
              <a:cs typeface="Times New Roman"/>
            </a:endParaRPr>
          </a:p>
          <a:p>
            <a:pPr>
              <a:spcBef>
                <a:spcPts val="4"/>
              </a:spcBef>
            </a:pPr>
            <a:endParaRPr sz="1667" dirty="0">
              <a:latin typeface="+mn-lt"/>
              <a:cs typeface="Times New Roman"/>
            </a:endParaRPr>
          </a:p>
          <a:p>
            <a:pPr marL="1016635" indent="-217437">
              <a:buAutoNum type="arabicPeriod"/>
              <a:tabLst>
                <a:tab pos="1016635" algn="l"/>
                <a:tab pos="1016911" algn="l"/>
              </a:tabLst>
            </a:pPr>
            <a:r>
              <a:rPr sz="1667" spc="-15" dirty="0">
                <a:latin typeface="+mn-lt"/>
                <a:cs typeface="Times New Roman"/>
              </a:rPr>
              <a:t>How </a:t>
            </a:r>
            <a:r>
              <a:rPr sz="1667" spc="-31" dirty="0">
                <a:latin typeface="+mn-lt"/>
                <a:cs typeface="Times New Roman"/>
              </a:rPr>
              <a:t>well </a:t>
            </a:r>
            <a:r>
              <a:rPr sz="1667" spc="127" dirty="0">
                <a:latin typeface="+mn-lt"/>
                <a:cs typeface="DejaVu Sans"/>
              </a:rPr>
              <a:t>H</a:t>
            </a:r>
            <a:r>
              <a:rPr lang="de-DE" sz="1667" spc="127" dirty="0">
                <a:latin typeface="+mn-lt"/>
                <a:cs typeface="DejaVu Sans"/>
              </a:rPr>
              <a:t> c</a:t>
            </a:r>
            <a:r>
              <a:rPr sz="1667" spc="87" dirty="0">
                <a:latin typeface="+mn-lt"/>
                <a:cs typeface="Times New Roman"/>
              </a:rPr>
              <a:t>an </a:t>
            </a:r>
            <a:r>
              <a:rPr sz="1667" dirty="0">
                <a:latin typeface="+mn-lt"/>
                <a:cs typeface="Times New Roman"/>
              </a:rPr>
              <a:t>approximate</a:t>
            </a:r>
            <a:r>
              <a:rPr sz="1667" spc="-23" dirty="0">
                <a:latin typeface="+mn-lt"/>
                <a:cs typeface="Times New Roman"/>
              </a:rPr>
              <a:t> </a:t>
            </a:r>
            <a:r>
              <a:rPr sz="1667" spc="276" dirty="0">
                <a:latin typeface="+mn-lt"/>
                <a:cs typeface="Times New Roman"/>
              </a:rPr>
              <a:t>f</a:t>
            </a:r>
            <a:endParaRPr sz="1667" dirty="0">
              <a:latin typeface="+mn-lt"/>
              <a:cs typeface="Times New Roman"/>
            </a:endParaRPr>
          </a:p>
          <a:p>
            <a:pPr>
              <a:spcBef>
                <a:spcPts val="4"/>
              </a:spcBef>
              <a:buFont typeface="Times New Roman"/>
              <a:buAutoNum type="arabicPeriod"/>
            </a:pPr>
            <a:endParaRPr sz="1667" dirty="0">
              <a:latin typeface="+mn-lt"/>
              <a:cs typeface="Times New Roman"/>
            </a:endParaRPr>
          </a:p>
          <a:p>
            <a:pPr marL="1016635" indent="-217437">
              <a:buAutoNum type="arabicPeriod"/>
              <a:tabLst>
                <a:tab pos="1016635" algn="l"/>
                <a:tab pos="1016911" algn="l"/>
              </a:tabLst>
            </a:pPr>
            <a:r>
              <a:rPr sz="1667" spc="-15" dirty="0">
                <a:latin typeface="+mn-lt"/>
                <a:cs typeface="Times New Roman"/>
              </a:rPr>
              <a:t>How </a:t>
            </a:r>
            <a:r>
              <a:rPr sz="1667" spc="-31" dirty="0">
                <a:latin typeface="+mn-lt"/>
                <a:cs typeface="Times New Roman"/>
              </a:rPr>
              <a:t>well </a:t>
            </a:r>
            <a:r>
              <a:rPr sz="1667" spc="-9" dirty="0">
                <a:latin typeface="+mn-lt"/>
                <a:cs typeface="Times New Roman"/>
              </a:rPr>
              <a:t>we </a:t>
            </a:r>
            <a:r>
              <a:rPr lang="de-DE" sz="1667" spc="-9" dirty="0">
                <a:latin typeface="+mn-lt"/>
                <a:cs typeface="Times New Roman"/>
              </a:rPr>
              <a:t>c</a:t>
            </a:r>
            <a:r>
              <a:rPr sz="1667" spc="87" dirty="0">
                <a:latin typeface="+mn-lt"/>
                <a:cs typeface="Times New Roman"/>
              </a:rPr>
              <a:t>an </a:t>
            </a:r>
            <a:r>
              <a:rPr sz="1667" spc="39" dirty="0">
                <a:latin typeface="+mn-lt"/>
                <a:cs typeface="Times New Roman"/>
              </a:rPr>
              <a:t>zoom </a:t>
            </a:r>
            <a:r>
              <a:rPr sz="1667" spc="-19" dirty="0">
                <a:latin typeface="+mn-lt"/>
                <a:cs typeface="Times New Roman"/>
              </a:rPr>
              <a:t>in </a:t>
            </a:r>
            <a:r>
              <a:rPr sz="1667" spc="4" dirty="0">
                <a:latin typeface="+mn-lt"/>
                <a:cs typeface="Times New Roman"/>
              </a:rPr>
              <a:t>on </a:t>
            </a:r>
            <a:r>
              <a:rPr sz="1667" spc="-23" dirty="0">
                <a:latin typeface="+mn-lt"/>
                <a:cs typeface="Times New Roman"/>
              </a:rPr>
              <a:t>a </a:t>
            </a:r>
            <a:r>
              <a:rPr sz="1667" spc="15" dirty="0">
                <a:latin typeface="+mn-lt"/>
                <a:cs typeface="Times New Roman"/>
              </a:rPr>
              <a:t>good </a:t>
            </a:r>
            <a:r>
              <a:rPr sz="1667" spc="102" dirty="0">
                <a:latin typeface="+mn-lt"/>
                <a:cs typeface="Times New Roman"/>
              </a:rPr>
              <a:t>h </a:t>
            </a:r>
            <a:r>
              <a:rPr sz="1667" spc="-256" dirty="0">
                <a:latin typeface="+mn-lt"/>
                <a:cs typeface="DejaVu Sans"/>
              </a:rPr>
              <a:t>∈</a:t>
            </a:r>
            <a:r>
              <a:rPr lang="de-DE" sz="1667" spc="-256" dirty="0">
                <a:latin typeface="+mn-lt"/>
                <a:cs typeface="DejaVu Sans"/>
              </a:rPr>
              <a:t>   </a:t>
            </a:r>
            <a:r>
              <a:rPr sz="1667" spc="-237" dirty="0">
                <a:latin typeface="+mn-lt"/>
                <a:cs typeface="DejaVu Sans"/>
              </a:rPr>
              <a:t> </a:t>
            </a:r>
            <a:r>
              <a:rPr sz="1667" spc="127" dirty="0">
                <a:latin typeface="+mn-lt"/>
                <a:cs typeface="DejaVu Sans"/>
              </a:rPr>
              <a:t>H</a:t>
            </a:r>
            <a:endParaRPr sz="1667" dirty="0">
              <a:latin typeface="+mn-lt"/>
              <a:cs typeface="DejaVu Sans"/>
            </a:endParaRPr>
          </a:p>
          <a:p>
            <a:pPr>
              <a:spcBef>
                <a:spcPts val="19"/>
              </a:spcBef>
            </a:pPr>
            <a:endParaRPr sz="1667" dirty="0">
              <a:latin typeface="+mn-lt"/>
              <a:cs typeface="Times New Roman"/>
            </a:endParaRPr>
          </a:p>
          <a:p>
            <a:pPr marL="5512">
              <a:tabLst>
                <a:tab pos="1621821" algn="l"/>
                <a:tab pos="3490291" algn="l"/>
              </a:tabLst>
            </a:pPr>
            <a:r>
              <a:rPr sz="1667" spc="-4" dirty="0">
                <a:latin typeface="+mn-lt"/>
                <a:cs typeface="Times New Roman"/>
              </a:rPr>
              <a:t>Applies</a:t>
            </a:r>
            <a:r>
              <a:rPr sz="1667" spc="97" dirty="0">
                <a:latin typeface="+mn-lt"/>
                <a:cs typeface="Times New Roman"/>
              </a:rPr>
              <a:t> </a:t>
            </a:r>
            <a:r>
              <a:rPr sz="1667" spc="46" dirty="0">
                <a:latin typeface="+mn-lt"/>
                <a:cs typeface="Times New Roman"/>
              </a:rPr>
              <a:t>to</a:t>
            </a:r>
            <a:r>
              <a:rPr sz="1667" spc="97" dirty="0">
                <a:latin typeface="+mn-lt"/>
                <a:cs typeface="Times New Roman"/>
              </a:rPr>
              <a:t> </a:t>
            </a:r>
            <a:r>
              <a:rPr sz="1667" b="1" spc="137" dirty="0">
                <a:latin typeface="+mn-lt"/>
                <a:cs typeface="Times New Roman"/>
              </a:rPr>
              <a:t>real-valued</a:t>
            </a:r>
            <a:r>
              <a:rPr lang="de-DE" sz="1667" b="1" dirty="0">
                <a:latin typeface="+mn-lt"/>
                <a:cs typeface="Times New Roman"/>
              </a:rPr>
              <a:t> </a:t>
            </a:r>
            <a:r>
              <a:rPr sz="1667" b="1" spc="135" dirty="0">
                <a:latin typeface="+mn-lt"/>
                <a:cs typeface="Times New Roman"/>
              </a:rPr>
              <a:t>t</a:t>
            </a:r>
            <a:r>
              <a:rPr sz="1667" b="1" spc="199" dirty="0">
                <a:latin typeface="+mn-lt"/>
                <a:cs typeface="Times New Roman"/>
              </a:rPr>
              <a:t>a</a:t>
            </a:r>
            <a:r>
              <a:rPr sz="1667" b="1" spc="154" dirty="0">
                <a:latin typeface="+mn-lt"/>
                <a:cs typeface="Times New Roman"/>
              </a:rPr>
              <a:t>rgets</a:t>
            </a:r>
            <a:r>
              <a:rPr sz="1667" b="1" spc="102" dirty="0">
                <a:latin typeface="+mn-lt"/>
                <a:cs typeface="Times New Roman"/>
              </a:rPr>
              <a:t> </a:t>
            </a:r>
            <a:r>
              <a:rPr sz="1667" dirty="0">
                <a:latin typeface="+mn-lt"/>
                <a:cs typeface="Times New Roman"/>
              </a:rPr>
              <a:t>and</a:t>
            </a:r>
            <a:r>
              <a:rPr sz="1667" spc="97" dirty="0">
                <a:latin typeface="+mn-lt"/>
                <a:cs typeface="Times New Roman"/>
              </a:rPr>
              <a:t> </a:t>
            </a:r>
            <a:r>
              <a:rPr sz="1667" spc="-2" dirty="0">
                <a:latin typeface="+mn-lt"/>
                <a:cs typeface="Times New Roman"/>
              </a:rPr>
              <a:t>uses</a:t>
            </a:r>
            <a:r>
              <a:rPr sz="1667" spc="91" dirty="0">
                <a:latin typeface="+mn-lt"/>
                <a:cs typeface="Times New Roman"/>
              </a:rPr>
              <a:t> </a:t>
            </a:r>
            <a:r>
              <a:rPr sz="1667" b="1" spc="172" dirty="0">
                <a:latin typeface="+mn-lt"/>
                <a:cs typeface="Times New Roman"/>
              </a:rPr>
              <a:t>squ</a:t>
            </a:r>
            <a:r>
              <a:rPr sz="1667" b="1" spc="143" dirty="0">
                <a:latin typeface="+mn-lt"/>
                <a:cs typeface="Times New Roman"/>
              </a:rPr>
              <a:t>a</a:t>
            </a:r>
            <a:r>
              <a:rPr sz="1667" b="1" spc="147" dirty="0">
                <a:latin typeface="+mn-lt"/>
                <a:cs typeface="Times New Roman"/>
              </a:rPr>
              <a:t>red</a:t>
            </a:r>
            <a:r>
              <a:rPr lang="de-DE" sz="1667" b="1" spc="147" dirty="0">
                <a:latin typeface="+mn-lt"/>
                <a:cs typeface="Times New Roman"/>
              </a:rPr>
              <a:t> </a:t>
            </a:r>
            <a:r>
              <a:rPr sz="1667" b="1" spc="113" dirty="0">
                <a:latin typeface="+mn-lt"/>
                <a:cs typeface="Times New Roman"/>
              </a:rPr>
              <a:t>err</a:t>
            </a:r>
            <a:r>
              <a:rPr sz="1667" b="1" spc="96" dirty="0">
                <a:latin typeface="+mn-lt"/>
                <a:cs typeface="Times New Roman"/>
              </a:rPr>
              <a:t>o</a:t>
            </a:r>
            <a:r>
              <a:rPr sz="1667" b="1" spc="69" dirty="0">
                <a:latin typeface="+mn-lt"/>
                <a:cs typeface="Times New Roman"/>
              </a:rPr>
              <a:t>r</a:t>
            </a:r>
            <a:endParaRPr sz="1667" b="1" dirty="0">
              <a:latin typeface="+mn-lt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9035" y="704314"/>
            <a:ext cx="2995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/>
              <a:t>Quantifiying the Tradeoff</a:t>
            </a:r>
            <a:endParaRPr lang="de-DE" sz="2000" kern="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38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 txBox="1"/>
          <p:nvPr/>
        </p:nvSpPr>
        <p:spPr>
          <a:xfrm>
            <a:off x="986675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104" dirty="0">
                <a:latin typeface="Arial"/>
                <a:cs typeface="Arial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782" y="2136509"/>
            <a:ext cx="6574497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5273">
              <a:spcBef>
                <a:spcPts val="2639"/>
              </a:spcBef>
              <a:tabLst>
                <a:tab pos="2387122" algn="l"/>
              </a:tabLst>
            </a:pPr>
            <a:r>
              <a:rPr lang="en-US" sz="1667" spc="137" dirty="0">
                <a:latin typeface="+mn-lt"/>
                <a:cs typeface="Times New Roman"/>
              </a:rPr>
              <a:t>We compute the </a:t>
            </a:r>
            <a:r>
              <a:rPr lang="en-US" sz="1667" spc="137" dirty="0">
                <a:cs typeface="Times New Roman"/>
              </a:rPr>
              <a:t>' </a:t>
            </a:r>
            <a:r>
              <a:rPr lang="en-US" sz="1667" spc="137" dirty="0">
                <a:latin typeface="+mn-lt"/>
                <a:cs typeface="Times New Roman"/>
              </a:rPr>
              <a:t>average' hypothesis</a:t>
            </a:r>
            <a:r>
              <a:rPr lang="en-US" sz="2000" dirty="0">
                <a:latin typeface="+mn-lt"/>
                <a:cs typeface="Times New Roman"/>
              </a:rPr>
              <a:t> </a:t>
            </a:r>
            <a:r>
              <a:rPr lang="en-US" sz="2000" i="1" spc="-602" dirty="0">
                <a:latin typeface="Times New Roman"/>
                <a:cs typeface="Times New Roman"/>
              </a:rPr>
              <a:t>g        </a:t>
            </a:r>
            <a:r>
              <a:rPr lang="en-US" sz="2000" spc="-88" dirty="0">
                <a:latin typeface="Arial"/>
                <a:cs typeface="Arial"/>
              </a:rPr>
              <a:t>¯</a:t>
            </a:r>
            <a:r>
              <a:rPr lang="en-US" sz="2000" spc="69" dirty="0">
                <a:latin typeface="Arial"/>
                <a:cs typeface="Arial"/>
              </a:rPr>
              <a:t>(</a:t>
            </a:r>
            <a:r>
              <a:rPr lang="en-US" sz="2000" spc="27" dirty="0">
                <a:solidFill>
                  <a:srgbClr val="E51919"/>
                </a:solidFill>
                <a:latin typeface="Verdana"/>
              </a:rPr>
              <a:t>x</a:t>
            </a:r>
            <a:r>
              <a:rPr lang="en-US" sz="2000" spc="69" dirty="0">
                <a:latin typeface="Arial"/>
                <a:cs typeface="Arial"/>
              </a:rPr>
              <a:t>)</a:t>
            </a:r>
            <a:r>
              <a:rPr lang="en-US" sz="2000" i="1" spc="-69" dirty="0">
                <a:latin typeface="Times New Roman"/>
                <a:cs typeface="Times New Roman"/>
              </a:rPr>
              <a:t>:</a:t>
            </a:r>
          </a:p>
          <a:p>
            <a:pPr marL="175273">
              <a:spcBef>
                <a:spcPts val="2639"/>
              </a:spcBef>
              <a:tabLst>
                <a:tab pos="2387122" algn="l"/>
              </a:tabLst>
            </a:pPr>
            <a:endParaRPr lang="en-US" sz="2000" i="1" spc="-69" dirty="0">
              <a:latin typeface="Times New Roman"/>
              <a:cs typeface="Times New Roman"/>
            </a:endParaRPr>
          </a:p>
          <a:p>
            <a:pPr marL="175273">
              <a:spcBef>
                <a:spcPts val="2639"/>
              </a:spcBef>
              <a:tabLst>
                <a:tab pos="2387122" algn="l"/>
              </a:tabLst>
            </a:pPr>
            <a:r>
              <a:rPr lang="en-US" sz="2000" i="1" dirty="0">
                <a:latin typeface="Times New Roman"/>
                <a:cs typeface="Times New Roman"/>
              </a:rPr>
              <a:t>	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9035" y="704314"/>
            <a:ext cx="2080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/>
              <a:t>Starting with E</a:t>
            </a:r>
            <a:r>
              <a:rPr lang="de-DE" sz="1333" kern="0" dirty="0"/>
              <a:t>out</a:t>
            </a:r>
            <a:endParaRPr lang="de-DE" sz="1333" kern="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37" y="3568972"/>
            <a:ext cx="2921000" cy="1240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602" y="2732529"/>
            <a:ext cx="2308797" cy="906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1148101"/>
            <a:ext cx="4151313" cy="9884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168315" y="1222980"/>
            <a:ext cx="2133686" cy="63501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60000" tIns="60000" rIns="60000" bIns="60000" rtlCol="0" anchor="ctr"/>
          <a:lstStyle/>
          <a:p>
            <a:pPr algn="ctr" eaLnBrk="0" hangingPunct="0"/>
            <a:endParaRPr lang="de-DE" sz="13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14501" y="1431008"/>
            <a:ext cx="171809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spc="137" dirty="0">
                <a:latin typeface="+mn-lt"/>
                <a:cs typeface="Times New Roman"/>
              </a:rPr>
              <a:t>To evaluate:</a:t>
            </a:r>
            <a:endParaRPr lang="de-DE" sz="1667" spc="137" dirty="0">
              <a:latin typeface="+mn-lt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0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2476500"/>
            <a:ext cx="6449219" cy="9424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035" y="704314"/>
            <a:ext cx="2272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/>
              <a:t>Bias and Variance</a:t>
            </a:r>
            <a:endParaRPr lang="de-DE" sz="1333" kern="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47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2415426" y="3775295"/>
            <a:ext cx="109416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-517" dirty="0">
                <a:solidFill>
                  <a:srgbClr val="197F19"/>
                </a:solidFill>
                <a:latin typeface="DejaVu Sans"/>
                <a:cs typeface="DejaVu Sans"/>
              </a:rPr>
              <a:t>↓</a:t>
            </a:r>
            <a:endParaRPr sz="1541">
              <a:latin typeface="DejaVu Sans"/>
              <a:cs typeface="DejaVu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04727" y="3775295"/>
            <a:ext cx="331832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150" dirty="0">
                <a:latin typeface="DejaVu Sans"/>
                <a:cs typeface="DejaVu Sans"/>
              </a:rPr>
              <a:t>H</a:t>
            </a:r>
            <a:r>
              <a:rPr sz="1541" spc="-88" dirty="0">
                <a:latin typeface="DejaVu Sans"/>
                <a:cs typeface="DejaVu Sans"/>
              </a:rPr>
              <a:t> </a:t>
            </a:r>
            <a:r>
              <a:rPr sz="1541" spc="-517" dirty="0">
                <a:latin typeface="DejaVu Sans"/>
                <a:cs typeface="DejaVu Sans"/>
              </a:rPr>
              <a:t>↑</a:t>
            </a:r>
            <a:endParaRPr sz="1541">
              <a:latin typeface="DejaVu Sans"/>
              <a:cs typeface="DejaVu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95655" y="3775295"/>
            <a:ext cx="109416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-517" dirty="0">
                <a:solidFill>
                  <a:srgbClr val="E51919"/>
                </a:solidFill>
                <a:latin typeface="DejaVu Sans"/>
                <a:cs typeface="DejaVu Sans"/>
              </a:rPr>
              <a:t>↑</a:t>
            </a:r>
            <a:endParaRPr sz="1541"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" name="object 23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" name="object 26"/>
          <p:cNvSpPr txBox="1"/>
          <p:nvPr/>
        </p:nvSpPr>
        <p:spPr>
          <a:xfrm>
            <a:off x="986675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104" dirty="0">
                <a:latin typeface="Arial"/>
                <a:cs typeface="Arial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6" y="1801200"/>
            <a:ext cx="6669213" cy="2910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9036" y="704314"/>
            <a:ext cx="24649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/>
              <a:t>The Tradeoff</a:t>
            </a:r>
            <a:endParaRPr lang="de-DE" sz="1333" kern="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79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4" name="TextBox 13"/>
          <p:cNvSpPr txBox="1"/>
          <p:nvPr/>
        </p:nvSpPr>
        <p:spPr bwMode="auto">
          <a:xfrm>
            <a:off x="449050" y="1385425"/>
            <a:ext cx="5456450" cy="17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1167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Take Expectation with respect to </a:t>
            </a:r>
            <a:r>
              <a:rPr lang="de-DE" sz="1167" kern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de-DE" sz="1167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, and obtain </a:t>
            </a:r>
            <a:r>
              <a:rPr lang="de-DE" sz="1167" kern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bias</a:t>
            </a:r>
            <a:r>
              <a:rPr lang="de-DE" sz="1167" kern="0" dirty="0">
                <a:latin typeface="Verdana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de-DE" sz="1167" kern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22776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78809" y="2801667"/>
            <a:ext cx="169333" cy="229195"/>
          </a:xfrm>
          <a:custGeom>
            <a:avLst/>
            <a:gdLst/>
            <a:ahLst/>
            <a:cxnLst/>
            <a:rect l="l" t="t" r="r" b="b"/>
            <a:pathLst>
              <a:path w="325120" h="440054">
                <a:moveTo>
                  <a:pt x="20751" y="0"/>
                </a:moveTo>
                <a:lnTo>
                  <a:pt x="11717" y="27812"/>
                </a:lnTo>
                <a:lnTo>
                  <a:pt x="5227" y="56268"/>
                </a:lnTo>
                <a:lnTo>
                  <a:pt x="1311" y="85194"/>
                </a:lnTo>
                <a:lnTo>
                  <a:pt x="0" y="114414"/>
                </a:lnTo>
                <a:lnTo>
                  <a:pt x="3531" y="162538"/>
                </a:lnTo>
                <a:lnTo>
                  <a:pt x="13788" y="208469"/>
                </a:lnTo>
                <a:lnTo>
                  <a:pt x="30268" y="251705"/>
                </a:lnTo>
                <a:lnTo>
                  <a:pt x="52468" y="291741"/>
                </a:lnTo>
                <a:lnTo>
                  <a:pt x="79882" y="328073"/>
                </a:lnTo>
                <a:lnTo>
                  <a:pt x="112008" y="360198"/>
                </a:lnTo>
                <a:lnTo>
                  <a:pt x="148342" y="387612"/>
                </a:lnTo>
                <a:lnTo>
                  <a:pt x="188379" y="409811"/>
                </a:lnTo>
                <a:lnTo>
                  <a:pt x="231617" y="426291"/>
                </a:lnTo>
                <a:lnTo>
                  <a:pt x="277551" y="436549"/>
                </a:lnTo>
                <a:lnTo>
                  <a:pt x="324628" y="440003"/>
                </a:lnTo>
              </a:path>
            </a:pathLst>
          </a:custGeom>
          <a:ln w="67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" name="object 4"/>
          <p:cNvSpPr/>
          <p:nvPr/>
        </p:nvSpPr>
        <p:spPr>
          <a:xfrm>
            <a:off x="5200180" y="3010125"/>
            <a:ext cx="57547" cy="28112"/>
          </a:xfrm>
          <a:custGeom>
            <a:avLst/>
            <a:gdLst/>
            <a:ahLst/>
            <a:cxnLst/>
            <a:rect l="l" t="t" r="r" b="b"/>
            <a:pathLst>
              <a:path w="110490" h="53975">
                <a:moveTo>
                  <a:pt x="0" y="53962"/>
                </a:moveTo>
                <a:lnTo>
                  <a:pt x="110185" y="36880"/>
                </a:lnTo>
                <a:lnTo>
                  <a:pt x="4953" y="0"/>
                </a:lnTo>
              </a:path>
            </a:pathLst>
          </a:custGeom>
          <a:ln w="67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5" name="object 5"/>
          <p:cNvSpPr/>
          <p:nvPr/>
        </p:nvSpPr>
        <p:spPr>
          <a:xfrm>
            <a:off x="5053211" y="3188817"/>
            <a:ext cx="199761" cy="297987"/>
          </a:xfrm>
          <a:custGeom>
            <a:avLst/>
            <a:gdLst/>
            <a:ahLst/>
            <a:cxnLst/>
            <a:rect l="l" t="t" r="r" b="b"/>
            <a:pathLst>
              <a:path w="383540" h="572135">
                <a:moveTo>
                  <a:pt x="36195" y="572048"/>
                </a:moveTo>
                <a:lnTo>
                  <a:pt x="20477" y="531793"/>
                </a:lnTo>
                <a:lnTo>
                  <a:pt x="9153" y="490211"/>
                </a:lnTo>
                <a:lnTo>
                  <a:pt x="2301" y="447659"/>
                </a:lnTo>
                <a:lnTo>
                  <a:pt x="0" y="404497"/>
                </a:lnTo>
                <a:lnTo>
                  <a:pt x="2730" y="357172"/>
                </a:lnTo>
                <a:lnTo>
                  <a:pt x="10717" y="311451"/>
                </a:lnTo>
                <a:lnTo>
                  <a:pt x="23657" y="267637"/>
                </a:lnTo>
                <a:lnTo>
                  <a:pt x="41246" y="226036"/>
                </a:lnTo>
                <a:lnTo>
                  <a:pt x="63179" y="186952"/>
                </a:lnTo>
                <a:lnTo>
                  <a:pt x="89151" y="150689"/>
                </a:lnTo>
                <a:lnTo>
                  <a:pt x="118857" y="117552"/>
                </a:lnTo>
                <a:lnTo>
                  <a:pt x="151994" y="87845"/>
                </a:lnTo>
                <a:lnTo>
                  <a:pt x="188257" y="61873"/>
                </a:lnTo>
                <a:lnTo>
                  <a:pt x="227342" y="39941"/>
                </a:lnTo>
                <a:lnTo>
                  <a:pt x="268943" y="22352"/>
                </a:lnTo>
                <a:lnTo>
                  <a:pt x="312756" y="9412"/>
                </a:lnTo>
                <a:lnTo>
                  <a:pt x="358478" y="1424"/>
                </a:lnTo>
                <a:lnTo>
                  <a:pt x="383173" y="0"/>
                </a:lnTo>
              </a:path>
            </a:pathLst>
          </a:custGeom>
          <a:ln w="67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" name="object 6"/>
          <p:cNvSpPr/>
          <p:nvPr/>
        </p:nvSpPr>
        <p:spPr>
          <a:xfrm>
            <a:off x="5199711" y="3183447"/>
            <a:ext cx="57878" cy="28112"/>
          </a:xfrm>
          <a:custGeom>
            <a:avLst/>
            <a:gdLst/>
            <a:ahLst/>
            <a:cxnLst/>
            <a:rect l="l" t="t" r="r" b="b"/>
            <a:pathLst>
              <a:path w="111125" h="53975">
                <a:moveTo>
                  <a:pt x="8102" y="53517"/>
                </a:moveTo>
                <a:lnTo>
                  <a:pt x="111086" y="11239"/>
                </a:lnTo>
                <a:lnTo>
                  <a:pt x="0" y="0"/>
                </a:lnTo>
              </a:path>
            </a:pathLst>
          </a:custGeom>
          <a:ln w="67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7" name="object 7"/>
          <p:cNvSpPr/>
          <p:nvPr/>
        </p:nvSpPr>
        <p:spPr>
          <a:xfrm>
            <a:off x="5273728" y="2801667"/>
            <a:ext cx="579768" cy="579768"/>
          </a:xfrm>
          <a:custGeom>
            <a:avLst/>
            <a:gdLst/>
            <a:ahLst/>
            <a:cxnLst/>
            <a:rect l="l" t="t" r="r" b="b"/>
            <a:pathLst>
              <a:path w="1113154" h="1113154">
                <a:moveTo>
                  <a:pt x="1112570" y="556285"/>
                </a:moveTo>
                <a:lnTo>
                  <a:pt x="1110528" y="604283"/>
                </a:lnTo>
                <a:lnTo>
                  <a:pt x="1104514" y="651147"/>
                </a:lnTo>
                <a:lnTo>
                  <a:pt x="1094694" y="696711"/>
                </a:lnTo>
                <a:lnTo>
                  <a:pt x="1081236" y="740807"/>
                </a:lnTo>
                <a:lnTo>
                  <a:pt x="1064306" y="783268"/>
                </a:lnTo>
                <a:lnTo>
                  <a:pt x="1044071" y="823928"/>
                </a:lnTo>
                <a:lnTo>
                  <a:pt x="1020699" y="862619"/>
                </a:lnTo>
                <a:lnTo>
                  <a:pt x="994356" y="899174"/>
                </a:lnTo>
                <a:lnTo>
                  <a:pt x="965210" y="933427"/>
                </a:lnTo>
                <a:lnTo>
                  <a:pt x="933427" y="965210"/>
                </a:lnTo>
                <a:lnTo>
                  <a:pt x="899174" y="994356"/>
                </a:lnTo>
                <a:lnTo>
                  <a:pt x="862619" y="1020699"/>
                </a:lnTo>
                <a:lnTo>
                  <a:pt x="823928" y="1044071"/>
                </a:lnTo>
                <a:lnTo>
                  <a:pt x="783268" y="1064306"/>
                </a:lnTo>
                <a:lnTo>
                  <a:pt x="740807" y="1081236"/>
                </a:lnTo>
                <a:lnTo>
                  <a:pt x="696711" y="1094694"/>
                </a:lnTo>
                <a:lnTo>
                  <a:pt x="651147" y="1104514"/>
                </a:lnTo>
                <a:lnTo>
                  <a:pt x="604283" y="1110528"/>
                </a:lnTo>
                <a:lnTo>
                  <a:pt x="556285" y="1112570"/>
                </a:lnTo>
                <a:lnTo>
                  <a:pt x="508287" y="1110528"/>
                </a:lnTo>
                <a:lnTo>
                  <a:pt x="461422" y="1104514"/>
                </a:lnTo>
                <a:lnTo>
                  <a:pt x="415859" y="1094694"/>
                </a:lnTo>
                <a:lnTo>
                  <a:pt x="371763" y="1081236"/>
                </a:lnTo>
                <a:lnTo>
                  <a:pt x="329302" y="1064306"/>
                </a:lnTo>
                <a:lnTo>
                  <a:pt x="288642" y="1044071"/>
                </a:lnTo>
                <a:lnTo>
                  <a:pt x="249951" y="1020699"/>
                </a:lnTo>
                <a:lnTo>
                  <a:pt x="213396" y="994356"/>
                </a:lnTo>
                <a:lnTo>
                  <a:pt x="179143" y="965210"/>
                </a:lnTo>
                <a:lnTo>
                  <a:pt x="147360" y="933427"/>
                </a:lnTo>
                <a:lnTo>
                  <a:pt x="118214" y="899174"/>
                </a:lnTo>
                <a:lnTo>
                  <a:pt x="91871" y="862619"/>
                </a:lnTo>
                <a:lnTo>
                  <a:pt x="68499" y="823928"/>
                </a:lnTo>
                <a:lnTo>
                  <a:pt x="48264" y="783268"/>
                </a:lnTo>
                <a:lnTo>
                  <a:pt x="31334" y="740807"/>
                </a:lnTo>
                <a:lnTo>
                  <a:pt x="17876" y="696711"/>
                </a:lnTo>
                <a:lnTo>
                  <a:pt x="8056" y="651147"/>
                </a:lnTo>
                <a:lnTo>
                  <a:pt x="2041" y="604283"/>
                </a:lnTo>
                <a:lnTo>
                  <a:pt x="0" y="556285"/>
                </a:lnTo>
                <a:lnTo>
                  <a:pt x="2041" y="508287"/>
                </a:lnTo>
                <a:lnTo>
                  <a:pt x="8056" y="461422"/>
                </a:lnTo>
                <a:lnTo>
                  <a:pt x="17876" y="415859"/>
                </a:lnTo>
                <a:lnTo>
                  <a:pt x="31334" y="371763"/>
                </a:lnTo>
                <a:lnTo>
                  <a:pt x="48264" y="329302"/>
                </a:lnTo>
                <a:lnTo>
                  <a:pt x="68499" y="288642"/>
                </a:lnTo>
                <a:lnTo>
                  <a:pt x="91871" y="249951"/>
                </a:lnTo>
                <a:lnTo>
                  <a:pt x="118214" y="213396"/>
                </a:lnTo>
                <a:lnTo>
                  <a:pt x="147360" y="179143"/>
                </a:lnTo>
                <a:lnTo>
                  <a:pt x="179143" y="147360"/>
                </a:lnTo>
                <a:lnTo>
                  <a:pt x="213396" y="118214"/>
                </a:lnTo>
                <a:lnTo>
                  <a:pt x="249951" y="91871"/>
                </a:lnTo>
                <a:lnTo>
                  <a:pt x="288642" y="68499"/>
                </a:lnTo>
                <a:lnTo>
                  <a:pt x="329302" y="48264"/>
                </a:lnTo>
                <a:lnTo>
                  <a:pt x="371763" y="31334"/>
                </a:lnTo>
                <a:lnTo>
                  <a:pt x="415859" y="17876"/>
                </a:lnTo>
                <a:lnTo>
                  <a:pt x="461422" y="8056"/>
                </a:lnTo>
                <a:lnTo>
                  <a:pt x="508287" y="2041"/>
                </a:lnTo>
                <a:lnTo>
                  <a:pt x="556285" y="0"/>
                </a:lnTo>
                <a:lnTo>
                  <a:pt x="604283" y="2041"/>
                </a:lnTo>
                <a:lnTo>
                  <a:pt x="651147" y="8056"/>
                </a:lnTo>
                <a:lnTo>
                  <a:pt x="696711" y="17876"/>
                </a:lnTo>
                <a:lnTo>
                  <a:pt x="740807" y="31334"/>
                </a:lnTo>
                <a:lnTo>
                  <a:pt x="783268" y="48264"/>
                </a:lnTo>
                <a:lnTo>
                  <a:pt x="823928" y="68499"/>
                </a:lnTo>
                <a:lnTo>
                  <a:pt x="862619" y="91871"/>
                </a:lnTo>
                <a:lnTo>
                  <a:pt x="899174" y="118214"/>
                </a:lnTo>
                <a:lnTo>
                  <a:pt x="933427" y="147360"/>
                </a:lnTo>
                <a:lnTo>
                  <a:pt x="965210" y="179143"/>
                </a:lnTo>
                <a:lnTo>
                  <a:pt x="994356" y="213396"/>
                </a:lnTo>
                <a:lnTo>
                  <a:pt x="1020699" y="249951"/>
                </a:lnTo>
                <a:lnTo>
                  <a:pt x="1044071" y="288642"/>
                </a:lnTo>
                <a:lnTo>
                  <a:pt x="1064306" y="329302"/>
                </a:lnTo>
                <a:lnTo>
                  <a:pt x="1081236" y="371763"/>
                </a:lnTo>
                <a:lnTo>
                  <a:pt x="1094694" y="415859"/>
                </a:lnTo>
                <a:lnTo>
                  <a:pt x="1104514" y="461422"/>
                </a:lnTo>
                <a:lnTo>
                  <a:pt x="1110528" y="508287"/>
                </a:lnTo>
                <a:lnTo>
                  <a:pt x="1112570" y="556285"/>
                </a:lnTo>
                <a:close/>
              </a:path>
            </a:pathLst>
          </a:custGeom>
          <a:ln w="13491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8" name="object 8"/>
          <p:cNvSpPr/>
          <p:nvPr/>
        </p:nvSpPr>
        <p:spPr>
          <a:xfrm>
            <a:off x="5054494" y="2134135"/>
            <a:ext cx="0" cy="168011"/>
          </a:xfrm>
          <a:custGeom>
            <a:avLst/>
            <a:gdLst/>
            <a:ahLst/>
            <a:cxnLst/>
            <a:rect l="l" t="t" r="r" b="b"/>
            <a:pathLst>
              <a:path h="322580">
                <a:moveTo>
                  <a:pt x="0" y="0"/>
                </a:moveTo>
                <a:lnTo>
                  <a:pt x="0" y="322440"/>
                </a:lnTo>
              </a:path>
            </a:pathLst>
          </a:custGeom>
          <a:ln w="67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9" name="object 9"/>
          <p:cNvSpPr/>
          <p:nvPr/>
        </p:nvSpPr>
        <p:spPr>
          <a:xfrm>
            <a:off x="5040445" y="2245863"/>
            <a:ext cx="28112" cy="56224"/>
          </a:xfrm>
          <a:custGeom>
            <a:avLst/>
            <a:gdLst/>
            <a:ahLst/>
            <a:cxnLst/>
            <a:rect l="l" t="t" r="r" b="b"/>
            <a:pathLst>
              <a:path w="53975" h="107950">
                <a:moveTo>
                  <a:pt x="0" y="0"/>
                </a:moveTo>
                <a:lnTo>
                  <a:pt x="26974" y="107924"/>
                </a:lnTo>
                <a:lnTo>
                  <a:pt x="53962" y="0"/>
                </a:lnTo>
              </a:path>
            </a:pathLst>
          </a:custGeom>
          <a:ln w="67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0" name="object 10"/>
          <p:cNvSpPr/>
          <p:nvPr/>
        </p:nvSpPr>
        <p:spPr>
          <a:xfrm>
            <a:off x="5862559" y="3082733"/>
            <a:ext cx="203398" cy="0"/>
          </a:xfrm>
          <a:custGeom>
            <a:avLst/>
            <a:gdLst/>
            <a:ahLst/>
            <a:cxnLst/>
            <a:rect l="l" t="t" r="r" b="b"/>
            <a:pathLst>
              <a:path w="390525">
                <a:moveTo>
                  <a:pt x="0" y="0"/>
                </a:moveTo>
                <a:lnTo>
                  <a:pt x="389901" y="0"/>
                </a:lnTo>
              </a:path>
            </a:pathLst>
          </a:custGeom>
          <a:ln w="67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1" name="object 11"/>
          <p:cNvSpPr/>
          <p:nvPr/>
        </p:nvSpPr>
        <p:spPr>
          <a:xfrm>
            <a:off x="6009416" y="3068684"/>
            <a:ext cx="56224" cy="28112"/>
          </a:xfrm>
          <a:custGeom>
            <a:avLst/>
            <a:gdLst/>
            <a:ahLst/>
            <a:cxnLst/>
            <a:rect l="l" t="t" r="r" b="b"/>
            <a:pathLst>
              <a:path w="107950" h="53975">
                <a:moveTo>
                  <a:pt x="0" y="53962"/>
                </a:moveTo>
                <a:lnTo>
                  <a:pt x="107937" y="26974"/>
                </a:lnTo>
                <a:lnTo>
                  <a:pt x="0" y="0"/>
                </a:lnTo>
              </a:path>
            </a:pathLst>
          </a:custGeom>
          <a:ln w="67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2" name="object 12"/>
          <p:cNvSpPr/>
          <p:nvPr/>
        </p:nvSpPr>
        <p:spPr>
          <a:xfrm>
            <a:off x="5068557" y="1910843"/>
            <a:ext cx="55893" cy="0"/>
          </a:xfrm>
          <a:custGeom>
            <a:avLst/>
            <a:gdLst/>
            <a:ahLst/>
            <a:cxnLst/>
            <a:rect l="l" t="t" r="r" b="b"/>
            <a:pathLst>
              <a:path w="107315">
                <a:moveTo>
                  <a:pt x="0" y="0"/>
                </a:moveTo>
                <a:lnTo>
                  <a:pt x="107022" y="0"/>
                </a:lnTo>
              </a:path>
            </a:pathLst>
          </a:custGeom>
          <a:ln w="3372">
            <a:solidFill>
              <a:srgbClr val="0000D1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3" name="object 13"/>
          <p:cNvSpPr/>
          <p:nvPr/>
        </p:nvSpPr>
        <p:spPr>
          <a:xfrm>
            <a:off x="5096192" y="1903817"/>
            <a:ext cx="28112" cy="14222"/>
          </a:xfrm>
          <a:custGeom>
            <a:avLst/>
            <a:gdLst/>
            <a:ahLst/>
            <a:cxnLst/>
            <a:rect l="l" t="t" r="r" b="b"/>
            <a:pathLst>
              <a:path w="53975" h="27305">
                <a:moveTo>
                  <a:pt x="0" y="26987"/>
                </a:moveTo>
                <a:lnTo>
                  <a:pt x="53962" y="13487"/>
                </a:lnTo>
                <a:lnTo>
                  <a:pt x="0" y="0"/>
                </a:lnTo>
              </a:path>
            </a:pathLst>
          </a:custGeom>
          <a:ln w="3372">
            <a:solidFill>
              <a:srgbClr val="0000D1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14" name="object 14"/>
          <p:cNvSpPr txBox="1"/>
          <p:nvPr/>
        </p:nvSpPr>
        <p:spPr>
          <a:xfrm>
            <a:off x="4468184" y="2025641"/>
            <a:ext cx="1142008" cy="85293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500" i="1" spc="2" dirty="0">
                <a:solidFill>
                  <a:srgbClr val="008E00"/>
                </a:solidFill>
                <a:latin typeface="+mj-lt"/>
                <a:cs typeface="Times New Roman"/>
              </a:rPr>
              <a:t>(ideal credit </a:t>
            </a:r>
            <a:r>
              <a:rPr sz="500" i="1" spc="5" dirty="0">
                <a:solidFill>
                  <a:srgbClr val="008E00"/>
                </a:solidFill>
                <a:latin typeface="+mj-lt"/>
                <a:cs typeface="Times New Roman"/>
              </a:rPr>
              <a:t>approval</a:t>
            </a:r>
            <a:r>
              <a:rPr sz="500" i="1" spc="172" dirty="0">
                <a:solidFill>
                  <a:srgbClr val="008E00"/>
                </a:solidFill>
                <a:latin typeface="+mj-lt"/>
                <a:cs typeface="Times New Roman"/>
              </a:rPr>
              <a:t> </a:t>
            </a:r>
            <a:r>
              <a:rPr sz="500" i="1" spc="2" dirty="0">
                <a:solidFill>
                  <a:srgbClr val="008E00"/>
                </a:solidFill>
                <a:latin typeface="+mj-lt"/>
                <a:cs typeface="Times New Roman"/>
              </a:rPr>
              <a:t>function)</a:t>
            </a:r>
            <a:endParaRPr sz="500" dirty="0">
              <a:latin typeface="+mj-lt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8239" y="2658309"/>
            <a:ext cx="1423128" cy="85293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500" i="1" spc="5" dirty="0">
                <a:solidFill>
                  <a:srgbClr val="008E00"/>
                </a:solidFill>
                <a:latin typeface="+mj-lt"/>
                <a:cs typeface="Times New Roman"/>
              </a:rPr>
              <a:t>(historical records of credit customers)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556019" y="3835001"/>
            <a:ext cx="987558" cy="85293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>
            <a:defPPr>
              <a:defRPr lang="en-US"/>
            </a:defPPr>
            <a:lvl1pPr marL="7938">
              <a:spcBef>
                <a:spcPts val="78"/>
              </a:spcBef>
              <a:defRPr sz="600" i="1" spc="6">
                <a:solidFill>
                  <a:srgbClr val="008E00"/>
                </a:solidFill>
                <a:latin typeface="+mj-lt"/>
                <a:cs typeface="Times New Roman"/>
              </a:defRPr>
            </a:lvl1pPr>
          </a:lstStyle>
          <a:p>
            <a:r>
              <a:rPr sz="500" dirty="0"/>
              <a:t>(set of candidate formulas)</a:t>
            </a:r>
            <a:endParaRPr sz="500"/>
          </a:p>
        </p:txBody>
      </p:sp>
      <p:sp>
        <p:nvSpPr>
          <p:cNvPr id="17" name="object 17"/>
          <p:cNvSpPr txBox="1"/>
          <p:nvPr/>
        </p:nvSpPr>
        <p:spPr>
          <a:xfrm>
            <a:off x="5943455" y="3319426"/>
            <a:ext cx="1118857" cy="85293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500" i="1" spc="5" dirty="0">
                <a:solidFill>
                  <a:srgbClr val="008E00"/>
                </a:solidFill>
                <a:latin typeface="+mj-lt"/>
                <a:cs typeface="Times New Roman"/>
              </a:rPr>
              <a:t>(final credit approval formula)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351833" y="1677405"/>
            <a:ext cx="1440657" cy="284403"/>
          </a:xfrm>
          <a:prstGeom prst="rect">
            <a:avLst/>
          </a:prstGeom>
          <a:ln w="13491">
            <a:solidFill>
              <a:srgbClr val="000000"/>
            </a:solidFill>
          </a:ln>
        </p:spPr>
        <p:txBody>
          <a:bodyPr vert="horz" wrap="square" lIns="0" tIns="57878" rIns="0" bIns="0" rtlCol="0">
            <a:spAutoFit/>
          </a:bodyPr>
          <a:lstStyle/>
          <a:p>
            <a:pPr marR="40348" algn="ctr">
              <a:spcBef>
                <a:spcPts val="456"/>
              </a:spcBef>
            </a:pPr>
            <a:r>
              <a:rPr sz="651" b="1" spc="7" dirty="0">
                <a:latin typeface="Arial"/>
                <a:cs typeface="Arial"/>
              </a:rPr>
              <a:t>UNKNOWN TARGET</a:t>
            </a:r>
            <a:r>
              <a:rPr sz="651" b="1" spc="153" dirty="0">
                <a:latin typeface="Arial"/>
                <a:cs typeface="Arial"/>
              </a:rPr>
              <a:t> </a:t>
            </a:r>
            <a:r>
              <a:rPr sz="651" b="1" spc="7" dirty="0">
                <a:latin typeface="Arial"/>
                <a:cs typeface="Arial"/>
              </a:rPr>
              <a:t>FUNCTION</a:t>
            </a:r>
            <a:endParaRPr sz="651" dirty="0">
              <a:latin typeface="Arial"/>
              <a:cs typeface="Arial"/>
            </a:endParaRPr>
          </a:p>
          <a:p>
            <a:pPr marR="38033" algn="ctr">
              <a:spcBef>
                <a:spcPts val="185"/>
              </a:spcBef>
              <a:tabLst>
                <a:tab pos="191485" algn="l"/>
              </a:tabLst>
            </a:pPr>
            <a:r>
              <a:rPr sz="547" i="1" dirty="0">
                <a:solidFill>
                  <a:srgbClr val="0000D1"/>
                </a:solidFill>
                <a:latin typeface="Arial"/>
                <a:cs typeface="Arial"/>
              </a:rPr>
              <a:t>f:</a:t>
            </a:r>
            <a:r>
              <a:rPr sz="547" i="1" spc="91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651" i="1" spc="-26" dirty="0">
                <a:solidFill>
                  <a:srgbClr val="0000D1"/>
                </a:solidFill>
                <a:latin typeface="Times New Roman"/>
                <a:cs typeface="Times New Roman"/>
              </a:rPr>
              <a:t>X	</a:t>
            </a:r>
            <a:r>
              <a:rPr sz="651" i="1" spc="7" dirty="0">
                <a:solidFill>
                  <a:srgbClr val="0000D1"/>
                </a:solidFill>
                <a:latin typeface="Times New Roman"/>
                <a:cs typeface="Times New Roman"/>
              </a:rPr>
              <a:t>Y</a:t>
            </a:r>
            <a:endParaRPr sz="651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45065" y="2309806"/>
            <a:ext cx="1071563" cy="284403"/>
          </a:xfrm>
          <a:prstGeom prst="rect">
            <a:avLst/>
          </a:prstGeom>
          <a:solidFill>
            <a:srgbClr val="E5F2E5"/>
          </a:solidFill>
          <a:ln w="13491">
            <a:solidFill>
              <a:srgbClr val="000000"/>
            </a:solidFill>
          </a:ln>
        </p:spPr>
        <p:txBody>
          <a:bodyPr vert="horz" wrap="square" lIns="0" tIns="57878" rIns="0" bIns="0" rtlCol="0">
            <a:spAutoFit/>
          </a:bodyPr>
          <a:lstStyle/>
          <a:p>
            <a:pPr marR="20504" algn="ctr">
              <a:spcBef>
                <a:spcPts val="456"/>
              </a:spcBef>
              <a:tabLst>
                <a:tab pos="477554" algn="l"/>
              </a:tabLst>
            </a:pPr>
            <a:r>
              <a:rPr sz="651" b="1" spc="7" dirty="0">
                <a:latin typeface="Arial"/>
                <a:cs typeface="Arial"/>
              </a:rPr>
              <a:t>TRAINING	EXAMPLES</a:t>
            </a:r>
            <a:endParaRPr sz="651">
              <a:latin typeface="Arial"/>
              <a:cs typeface="Arial"/>
            </a:endParaRPr>
          </a:p>
          <a:p>
            <a:pPr marL="992" algn="ctr">
              <a:spcBef>
                <a:spcPts val="185"/>
              </a:spcBef>
            </a:pPr>
            <a:r>
              <a:rPr sz="651" dirty="0">
                <a:solidFill>
                  <a:srgbClr val="0000D1"/>
                </a:solidFill>
                <a:latin typeface="Arial"/>
                <a:cs typeface="Arial"/>
              </a:rPr>
              <a:t>(</a:t>
            </a:r>
            <a:r>
              <a:rPr sz="599" b="1" dirty="0">
                <a:solidFill>
                  <a:srgbClr val="0000D1"/>
                </a:solidFill>
                <a:latin typeface="Arial"/>
                <a:cs typeface="Arial"/>
              </a:rPr>
              <a:t>x</a:t>
            </a:r>
            <a:r>
              <a:rPr sz="664" baseline="-35947" dirty="0">
                <a:solidFill>
                  <a:srgbClr val="0000D1"/>
                </a:solidFill>
                <a:latin typeface="Arial"/>
                <a:cs typeface="Arial"/>
              </a:rPr>
              <a:t>1</a:t>
            </a:r>
            <a:r>
              <a:rPr sz="664" spc="51" baseline="-35947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651" spc="2" dirty="0">
                <a:solidFill>
                  <a:srgbClr val="0000D1"/>
                </a:solidFill>
                <a:latin typeface="Arial"/>
                <a:cs typeface="Arial"/>
              </a:rPr>
              <a:t>,</a:t>
            </a:r>
            <a:r>
              <a:rPr sz="651" spc="-83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599" i="1" spc="-13" dirty="0">
                <a:solidFill>
                  <a:srgbClr val="0000D1"/>
                </a:solidFill>
                <a:latin typeface="Arial"/>
                <a:cs typeface="Arial"/>
              </a:rPr>
              <a:t>y</a:t>
            </a:r>
            <a:r>
              <a:rPr sz="664" spc="-19" baseline="-35947" dirty="0">
                <a:solidFill>
                  <a:srgbClr val="0000D1"/>
                </a:solidFill>
                <a:latin typeface="Arial"/>
                <a:cs typeface="Arial"/>
              </a:rPr>
              <a:t>1</a:t>
            </a:r>
            <a:r>
              <a:rPr sz="664" spc="-16" baseline="-35947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651" spc="2" dirty="0">
                <a:solidFill>
                  <a:srgbClr val="0000D1"/>
                </a:solidFill>
                <a:latin typeface="Arial"/>
                <a:cs typeface="Arial"/>
              </a:rPr>
              <a:t>),</a:t>
            </a:r>
            <a:r>
              <a:rPr sz="651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651" spc="2" dirty="0">
                <a:solidFill>
                  <a:srgbClr val="0000D1"/>
                </a:solidFill>
                <a:latin typeface="Arial"/>
                <a:cs typeface="Arial"/>
              </a:rPr>
              <a:t>...</a:t>
            </a:r>
            <a:r>
              <a:rPr sz="651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651" spc="2" dirty="0">
                <a:solidFill>
                  <a:srgbClr val="0000D1"/>
                </a:solidFill>
                <a:latin typeface="Arial"/>
                <a:cs typeface="Arial"/>
              </a:rPr>
              <a:t>,</a:t>
            </a:r>
            <a:r>
              <a:rPr sz="651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651" spc="2" dirty="0">
                <a:solidFill>
                  <a:srgbClr val="0000D1"/>
                </a:solidFill>
                <a:latin typeface="Arial"/>
                <a:cs typeface="Arial"/>
              </a:rPr>
              <a:t>(</a:t>
            </a:r>
            <a:r>
              <a:rPr sz="651" spc="-109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599" b="1" spc="-28" dirty="0">
                <a:solidFill>
                  <a:srgbClr val="0000D1"/>
                </a:solidFill>
                <a:latin typeface="Arial"/>
                <a:cs typeface="Arial"/>
              </a:rPr>
              <a:t>x</a:t>
            </a:r>
            <a:r>
              <a:rPr sz="664" i="1" spc="-42" baseline="-35947" dirty="0">
                <a:solidFill>
                  <a:srgbClr val="0000D1"/>
                </a:solidFill>
                <a:latin typeface="Arial"/>
                <a:cs typeface="Arial"/>
              </a:rPr>
              <a:t>N</a:t>
            </a:r>
            <a:r>
              <a:rPr sz="664" i="1" spc="-86" baseline="-35947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651" spc="2" dirty="0">
                <a:solidFill>
                  <a:srgbClr val="0000D1"/>
                </a:solidFill>
                <a:latin typeface="Arial"/>
                <a:cs typeface="Arial"/>
              </a:rPr>
              <a:t>,</a:t>
            </a:r>
            <a:r>
              <a:rPr sz="651" spc="-65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599" i="1" spc="-83" dirty="0">
                <a:solidFill>
                  <a:srgbClr val="0000D1"/>
                </a:solidFill>
                <a:latin typeface="Arial"/>
                <a:cs typeface="Arial"/>
              </a:rPr>
              <a:t>y</a:t>
            </a:r>
            <a:r>
              <a:rPr sz="664" i="1" spc="-125" baseline="-35947" dirty="0">
                <a:solidFill>
                  <a:srgbClr val="0000D1"/>
                </a:solidFill>
                <a:latin typeface="Arial"/>
                <a:cs typeface="Arial"/>
              </a:rPr>
              <a:t>N  </a:t>
            </a:r>
            <a:r>
              <a:rPr sz="651" spc="2" dirty="0">
                <a:solidFill>
                  <a:srgbClr val="0000D1"/>
                </a:solidFill>
                <a:latin typeface="Arial"/>
                <a:cs typeface="Arial"/>
              </a:rPr>
              <a:t>)</a:t>
            </a:r>
            <a:endParaRPr sz="651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80195" y="3486766"/>
            <a:ext cx="966391" cy="276455"/>
          </a:xfrm>
          <a:prstGeom prst="rect">
            <a:avLst/>
          </a:prstGeom>
          <a:solidFill>
            <a:srgbClr val="E5F2E5"/>
          </a:solidFill>
          <a:ln w="13491">
            <a:solidFill>
              <a:srgbClr val="D10000"/>
            </a:solidFill>
          </a:ln>
        </p:spPr>
        <p:txBody>
          <a:bodyPr vert="horz" wrap="square" lIns="0" tIns="75407" rIns="0" bIns="0" rtlCol="0">
            <a:spAutoFit/>
          </a:bodyPr>
          <a:lstStyle/>
          <a:p>
            <a:pPr marR="8599" algn="ctr">
              <a:spcBef>
                <a:spcPts val="594"/>
              </a:spcBef>
              <a:tabLst>
                <a:tab pos="613478" algn="l"/>
              </a:tabLst>
            </a:pPr>
            <a:r>
              <a:rPr sz="651" b="1" spc="7" dirty="0">
                <a:solidFill>
                  <a:srgbClr val="D10000"/>
                </a:solidFill>
                <a:latin typeface="Arial"/>
                <a:cs typeface="Arial"/>
              </a:rPr>
              <a:t>HYPOTHESIS	SET</a:t>
            </a:r>
            <a:endParaRPr sz="651">
              <a:latin typeface="Arial"/>
              <a:cs typeface="Arial"/>
            </a:endParaRPr>
          </a:p>
          <a:p>
            <a:pPr marL="4630" algn="ctr">
              <a:spcBef>
                <a:spcPts val="47"/>
              </a:spcBef>
            </a:pPr>
            <a:r>
              <a:rPr sz="651" i="1" spc="-21" dirty="0">
                <a:solidFill>
                  <a:srgbClr val="0000D1"/>
                </a:solidFill>
                <a:latin typeface="Times New Roman"/>
                <a:cs typeface="Times New Roman"/>
              </a:rPr>
              <a:t>H</a:t>
            </a:r>
            <a:endParaRPr sz="65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93816" y="2899755"/>
            <a:ext cx="523875" cy="433001"/>
          </a:xfrm>
          <a:prstGeom prst="rect">
            <a:avLst/>
          </a:prstGeom>
        </p:spPr>
        <p:txBody>
          <a:bodyPr vert="horz" wrap="square" lIns="0" tIns="6284" rIns="0" bIns="0" rtlCol="0">
            <a:spAutoFit/>
          </a:bodyPr>
          <a:lstStyle/>
          <a:p>
            <a:pPr marL="6615" marR="2646" algn="ctr">
              <a:lnSpc>
                <a:spcPct val="141600"/>
              </a:lnSpc>
              <a:spcBef>
                <a:spcPts val="49"/>
              </a:spcBef>
            </a:pPr>
            <a:r>
              <a:rPr sz="651" b="1" spc="7" dirty="0">
                <a:solidFill>
                  <a:srgbClr val="D10000"/>
                </a:solidFill>
                <a:latin typeface="Arial"/>
                <a:cs typeface="Arial"/>
              </a:rPr>
              <a:t>LEARNING  </a:t>
            </a:r>
            <a:r>
              <a:rPr sz="651" b="1" spc="5" dirty="0">
                <a:solidFill>
                  <a:srgbClr val="D10000"/>
                </a:solidFill>
                <a:latin typeface="Arial"/>
                <a:cs typeface="Arial"/>
              </a:rPr>
              <a:t>ALGORITHM  </a:t>
            </a:r>
            <a:r>
              <a:rPr sz="651" i="1" spc="13" dirty="0">
                <a:solidFill>
                  <a:srgbClr val="0000D1"/>
                </a:solidFill>
                <a:latin typeface="Times New Roman"/>
                <a:cs typeface="Times New Roman"/>
              </a:rPr>
              <a:t>A</a:t>
            </a:r>
            <a:endParaRPr sz="651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73358" y="2871936"/>
            <a:ext cx="720328" cy="349290"/>
          </a:xfrm>
          <a:prstGeom prst="rect">
            <a:avLst/>
          </a:prstGeom>
          <a:solidFill>
            <a:srgbClr val="E5F2E5"/>
          </a:solidFill>
          <a:ln w="13491">
            <a:solidFill>
              <a:srgbClr val="000000"/>
            </a:solidFill>
          </a:ln>
        </p:spPr>
        <p:txBody>
          <a:bodyPr vert="horz" wrap="square" lIns="0" tIns="16537" rIns="0" bIns="0" rtlCol="0">
            <a:spAutoFit/>
          </a:bodyPr>
          <a:lstStyle/>
          <a:p>
            <a:pPr marL="87640" marR="84663" indent="-14221" algn="ctr">
              <a:lnSpc>
                <a:spcPct val="123900"/>
              </a:lnSpc>
              <a:spcBef>
                <a:spcPts val="130"/>
              </a:spcBef>
            </a:pPr>
            <a:r>
              <a:rPr sz="651" b="1" spc="5" dirty="0">
                <a:latin typeface="Arial"/>
                <a:cs typeface="Arial"/>
              </a:rPr>
              <a:t>FINAL  </a:t>
            </a:r>
            <a:r>
              <a:rPr sz="651" b="1" spc="7" dirty="0">
                <a:latin typeface="Arial"/>
                <a:cs typeface="Arial"/>
              </a:rPr>
              <a:t>HYPOTHESIS</a:t>
            </a:r>
            <a:endParaRPr sz="651">
              <a:latin typeface="Arial"/>
              <a:cs typeface="Arial"/>
            </a:endParaRPr>
          </a:p>
          <a:p>
            <a:pPr marR="15213" algn="ctr">
              <a:spcBef>
                <a:spcPts val="13"/>
              </a:spcBef>
            </a:pPr>
            <a:r>
              <a:rPr sz="547" i="1" spc="2" dirty="0">
                <a:solidFill>
                  <a:srgbClr val="0000D1"/>
                </a:solidFill>
                <a:latin typeface="Arial"/>
                <a:cs typeface="Arial"/>
              </a:rPr>
              <a:t>g </a:t>
            </a:r>
            <a:r>
              <a:rPr sz="820" i="1" spc="3" baseline="-10582" dirty="0">
                <a:solidFill>
                  <a:srgbClr val="0000D1"/>
                </a:solidFill>
                <a:latin typeface="Arial"/>
                <a:cs typeface="Arial"/>
              </a:rPr>
              <a:t>~</a:t>
            </a:r>
            <a:r>
              <a:rPr sz="820" i="1" spc="-16" baseline="-10582" dirty="0">
                <a:solidFill>
                  <a:srgbClr val="0000D1"/>
                </a:solidFill>
                <a:latin typeface="Arial"/>
                <a:cs typeface="Arial"/>
              </a:rPr>
              <a:t> </a:t>
            </a:r>
            <a:r>
              <a:rPr sz="547" i="1" dirty="0">
                <a:solidFill>
                  <a:srgbClr val="0000D1"/>
                </a:solidFill>
                <a:latin typeface="Arial"/>
                <a:cs typeface="Arial"/>
              </a:rPr>
              <a:t>f</a:t>
            </a:r>
            <a:endParaRPr sz="54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9050" y="1602594"/>
            <a:ext cx="3805450" cy="555342"/>
          </a:xfrm>
          <a:prstGeom prst="rect">
            <a:avLst/>
          </a:prstGeom>
        </p:spPr>
        <p:txBody>
          <a:bodyPr vert="horz" wrap="square" lIns="0" tIns="6284" rIns="0" bIns="0" rtlCol="0">
            <a:spAutoFit/>
          </a:bodyPr>
          <a:lstStyle/>
          <a:p>
            <a:pPr marL="6615" marR="2646">
              <a:lnSpc>
                <a:spcPct val="106800"/>
              </a:lnSpc>
              <a:spcBef>
                <a:spcPts val="49"/>
              </a:spcBef>
              <a:tabLst>
                <a:tab pos="394544" algn="l"/>
                <a:tab pos="580407" algn="l"/>
                <a:tab pos="1254075" algn="l"/>
                <a:tab pos="2239939" algn="l"/>
                <a:tab pos="2479708" algn="l"/>
                <a:tab pos="2811416" algn="l"/>
              </a:tabLst>
            </a:pPr>
            <a:r>
              <a:rPr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The	</a:t>
            </a:r>
            <a:r>
              <a:rPr lang="de-DE"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de-DE"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solution </a:t>
            </a:r>
            <a:r>
              <a:rPr lang="de-DE"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667" spc="-44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omponent</a:t>
            </a:r>
            <a:r>
              <a:rPr lang="de-DE"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de-DE"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67" spc="-44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learning  problem: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22803" y="2361518"/>
            <a:ext cx="2688697" cy="1255474"/>
          </a:xfrm>
          <a:prstGeom prst="rect">
            <a:avLst/>
          </a:prstGeom>
        </p:spPr>
        <p:txBody>
          <a:bodyPr vert="horz" wrap="square" lIns="0" tIns="112778" rIns="0" bIns="0" rtlCol="0">
            <a:spAutoFit/>
          </a:bodyPr>
          <a:lstStyle/>
          <a:p>
            <a:pPr marL="170650" indent="-164035">
              <a:spcBef>
                <a:spcPts val="888"/>
              </a:spcBef>
              <a:buClr>
                <a:srgbClr val="000000"/>
              </a:buClr>
              <a:buFont typeface="DejaVu Sans"/>
              <a:buChar char="•"/>
              <a:tabLst>
                <a:tab pos="170980" algn="l"/>
              </a:tabLst>
            </a:pPr>
            <a:r>
              <a:rPr sz="1667" spc="-2" dirty="0">
                <a:solidFill>
                  <a:srgbClr val="E51919"/>
                </a:solidFill>
                <a:latin typeface="+mn-lt"/>
                <a:cs typeface="Times New Roman"/>
              </a:rPr>
              <a:t>The </a:t>
            </a:r>
            <a:r>
              <a:rPr sz="1667" spc="-49" dirty="0">
                <a:solidFill>
                  <a:srgbClr val="E51919"/>
                </a:solidFill>
                <a:latin typeface="+mn-lt"/>
                <a:cs typeface="Times New Roman"/>
              </a:rPr>
              <a:t>Hypothesis</a:t>
            </a:r>
            <a:r>
              <a:rPr sz="1667" spc="159" dirty="0">
                <a:solidFill>
                  <a:srgbClr val="E51919"/>
                </a:solidFill>
                <a:latin typeface="+mn-lt"/>
                <a:cs typeface="Times New Roman"/>
              </a:rPr>
              <a:t> </a:t>
            </a:r>
            <a:r>
              <a:rPr sz="1667" spc="11" dirty="0">
                <a:solidFill>
                  <a:srgbClr val="E51919"/>
                </a:solidFill>
                <a:latin typeface="+mn-lt"/>
                <a:cs typeface="Times New Roman"/>
              </a:rPr>
              <a:t>Set</a:t>
            </a:r>
            <a:endParaRPr sz="1667" dirty="0">
              <a:latin typeface="+mn-lt"/>
              <a:cs typeface="Times New Roman"/>
            </a:endParaRPr>
          </a:p>
          <a:p>
            <a:pPr marL="170650">
              <a:spcBef>
                <a:spcPts val="857"/>
              </a:spcBef>
              <a:tabLst>
                <a:tab pos="1326502" algn="l"/>
              </a:tabLst>
            </a:pPr>
            <a:r>
              <a:rPr sz="1667" spc="153" dirty="0">
                <a:solidFill>
                  <a:srgbClr val="E51919"/>
                </a:solidFill>
                <a:latin typeface="+mn-lt"/>
                <a:cs typeface="DejaVu Sans"/>
              </a:rPr>
              <a:t>H</a:t>
            </a:r>
            <a:r>
              <a:rPr sz="1667" spc="-49" dirty="0">
                <a:solidFill>
                  <a:srgbClr val="E51919"/>
                </a:solidFill>
                <a:latin typeface="+mn-lt"/>
                <a:cs typeface="DejaVu Sans"/>
              </a:rPr>
              <a:t> </a:t>
            </a:r>
            <a:r>
              <a:rPr sz="1667" spc="307" dirty="0">
                <a:solidFill>
                  <a:srgbClr val="E51919"/>
                </a:solidFill>
                <a:latin typeface="+mn-lt"/>
                <a:cs typeface="Arial"/>
              </a:rPr>
              <a:t>=</a:t>
            </a:r>
            <a:r>
              <a:rPr sz="1667" spc="5" dirty="0">
                <a:solidFill>
                  <a:srgbClr val="E51919"/>
                </a:solidFill>
                <a:latin typeface="+mn-lt"/>
                <a:cs typeface="Arial"/>
              </a:rPr>
              <a:t> </a:t>
            </a:r>
            <a:r>
              <a:rPr sz="1667" spc="-97" dirty="0">
                <a:solidFill>
                  <a:srgbClr val="E51919"/>
                </a:solidFill>
                <a:latin typeface="+mn-lt"/>
                <a:cs typeface="DejaVu Sans"/>
              </a:rPr>
              <a:t>{</a:t>
            </a:r>
            <a:r>
              <a:rPr sz="1667" spc="-97" dirty="0">
                <a:solidFill>
                  <a:srgbClr val="E51919"/>
                </a:solidFill>
                <a:latin typeface="+mn-lt"/>
                <a:cs typeface="Times New Roman"/>
              </a:rPr>
              <a:t>h</a:t>
            </a:r>
            <a:r>
              <a:rPr sz="1667" spc="-97" dirty="0">
                <a:solidFill>
                  <a:srgbClr val="E51919"/>
                </a:solidFill>
                <a:latin typeface="+mn-lt"/>
                <a:cs typeface="DejaVu Sans"/>
              </a:rPr>
              <a:t>}</a:t>
            </a:r>
            <a:r>
              <a:rPr lang="de-DE" sz="1667" spc="-97" dirty="0">
                <a:solidFill>
                  <a:srgbClr val="E51919"/>
                </a:solidFill>
                <a:latin typeface="+mn-lt"/>
                <a:cs typeface="DejaVu Sans"/>
              </a:rPr>
              <a:t>  </a:t>
            </a:r>
            <a:r>
              <a:rPr sz="1667" spc="-32" dirty="0">
                <a:solidFill>
                  <a:srgbClr val="E51919"/>
                </a:solidFill>
                <a:latin typeface="+mn-lt"/>
                <a:cs typeface="Times New Roman"/>
              </a:rPr>
              <a:t>g </a:t>
            </a:r>
            <a:r>
              <a:rPr sz="1667" spc="-307" dirty="0">
                <a:solidFill>
                  <a:srgbClr val="E51919"/>
                </a:solidFill>
                <a:latin typeface="+mn-lt"/>
                <a:cs typeface="DejaVu Sans"/>
              </a:rPr>
              <a:t>∈</a:t>
            </a:r>
            <a:r>
              <a:rPr lang="de-DE" sz="1667" spc="-307" dirty="0">
                <a:solidFill>
                  <a:srgbClr val="E51919"/>
                </a:solidFill>
                <a:latin typeface="+mn-lt"/>
                <a:cs typeface="DejaVu Sans"/>
              </a:rPr>
              <a:t> </a:t>
            </a:r>
            <a:r>
              <a:rPr sz="1667" spc="-302" dirty="0">
                <a:solidFill>
                  <a:srgbClr val="E51919"/>
                </a:solidFill>
                <a:latin typeface="+mn-lt"/>
                <a:cs typeface="DejaVu Sans"/>
              </a:rPr>
              <a:t> </a:t>
            </a:r>
            <a:r>
              <a:rPr sz="1667" spc="153" dirty="0">
                <a:solidFill>
                  <a:srgbClr val="E51919"/>
                </a:solidFill>
                <a:latin typeface="+mn-lt"/>
                <a:cs typeface="DejaVu Sans"/>
              </a:rPr>
              <a:t>H</a:t>
            </a:r>
            <a:endParaRPr sz="1667" dirty="0">
              <a:latin typeface="+mn-lt"/>
              <a:cs typeface="DejaVu Sans"/>
            </a:endParaRPr>
          </a:p>
          <a:p>
            <a:pPr>
              <a:spcBef>
                <a:spcPts val="23"/>
              </a:spcBef>
            </a:pPr>
            <a:endParaRPr sz="1667" dirty="0">
              <a:latin typeface="+mn-lt"/>
              <a:cs typeface="Times New Roman"/>
            </a:endParaRPr>
          </a:p>
          <a:p>
            <a:pPr marL="170650" indent="-164035">
              <a:buClr>
                <a:srgbClr val="000000"/>
              </a:buClr>
              <a:buFont typeface="DejaVu Sans"/>
              <a:buChar char="•"/>
              <a:tabLst>
                <a:tab pos="170980" algn="l"/>
              </a:tabLst>
            </a:pPr>
            <a:r>
              <a:rPr sz="1667" spc="-2" dirty="0">
                <a:solidFill>
                  <a:srgbClr val="E51919"/>
                </a:solidFill>
                <a:latin typeface="+mn-lt"/>
                <a:cs typeface="Times New Roman"/>
              </a:rPr>
              <a:t>The </a:t>
            </a:r>
            <a:r>
              <a:rPr sz="1667" spc="-86" dirty="0">
                <a:solidFill>
                  <a:srgbClr val="E51919"/>
                </a:solidFill>
                <a:latin typeface="+mn-lt"/>
                <a:cs typeface="Times New Roman"/>
              </a:rPr>
              <a:t>Learning</a:t>
            </a:r>
            <a:r>
              <a:rPr sz="1667" spc="141" dirty="0">
                <a:solidFill>
                  <a:srgbClr val="E51919"/>
                </a:solidFill>
                <a:latin typeface="+mn-lt"/>
                <a:cs typeface="Times New Roman"/>
              </a:rPr>
              <a:t> </a:t>
            </a:r>
            <a:r>
              <a:rPr sz="1667" spc="-52" dirty="0">
                <a:solidFill>
                  <a:srgbClr val="E51919"/>
                </a:solidFill>
                <a:latin typeface="+mn-lt"/>
                <a:cs typeface="Times New Roman"/>
              </a:rPr>
              <a:t>Algorithm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2011" y="3776186"/>
            <a:ext cx="3394604" cy="555342"/>
          </a:xfrm>
          <a:prstGeom prst="rect">
            <a:avLst/>
          </a:prstGeom>
        </p:spPr>
        <p:txBody>
          <a:bodyPr vert="horz" wrap="square" lIns="0" tIns="6284" rIns="0" bIns="0" rtlCol="0">
            <a:spAutoFit/>
          </a:bodyPr>
          <a:lstStyle/>
          <a:p>
            <a:pPr marL="6615" marR="2646">
              <a:lnSpc>
                <a:spcPct val="106800"/>
              </a:lnSpc>
              <a:spcBef>
                <a:spcPts val="49"/>
              </a:spcBef>
            </a:pPr>
            <a:r>
              <a:rPr sz="1667" spc="-42" dirty="0">
                <a:latin typeface="+mn-lt"/>
                <a:cs typeface="Times New Roman"/>
              </a:rPr>
              <a:t>Together, </a:t>
            </a:r>
            <a:r>
              <a:rPr sz="1667" spc="-18" dirty="0">
                <a:latin typeface="+mn-lt"/>
                <a:cs typeface="Times New Roman"/>
              </a:rPr>
              <a:t>they </a:t>
            </a:r>
            <a:r>
              <a:rPr sz="1667" spc="-104" dirty="0">
                <a:latin typeface="+mn-lt"/>
                <a:cs typeface="Times New Roman"/>
              </a:rPr>
              <a:t>are </a:t>
            </a:r>
            <a:r>
              <a:rPr sz="1667" spc="-76" dirty="0">
                <a:latin typeface="+mn-lt"/>
                <a:cs typeface="Times New Roman"/>
              </a:rPr>
              <a:t>referred </a:t>
            </a:r>
            <a:r>
              <a:rPr sz="1667" spc="5" dirty="0">
                <a:latin typeface="+mn-lt"/>
                <a:cs typeface="Times New Roman"/>
              </a:rPr>
              <a:t>to </a:t>
            </a:r>
            <a:r>
              <a:rPr sz="1667" spc="-78" dirty="0">
                <a:latin typeface="+mn-lt"/>
                <a:cs typeface="Times New Roman"/>
              </a:rPr>
              <a:t>as </a:t>
            </a:r>
            <a:r>
              <a:rPr sz="1667" spc="-11" dirty="0">
                <a:latin typeface="+mn-lt"/>
                <a:cs typeface="Times New Roman"/>
              </a:rPr>
              <a:t>the </a:t>
            </a:r>
            <a:r>
              <a:rPr sz="1667" spc="-86" dirty="0">
                <a:solidFill>
                  <a:srgbClr val="E51919"/>
                </a:solidFill>
                <a:latin typeface="+mn-lt"/>
                <a:cs typeface="Times New Roman"/>
              </a:rPr>
              <a:t>learning </a:t>
            </a:r>
            <a:r>
              <a:rPr sz="1667" spc="-47" dirty="0">
                <a:solidFill>
                  <a:srgbClr val="E51919"/>
                </a:solidFill>
                <a:latin typeface="+mn-lt"/>
                <a:cs typeface="Times New Roman"/>
              </a:rPr>
              <a:t>model</a:t>
            </a:r>
            <a:r>
              <a:rPr sz="1667" spc="-245" dirty="0">
                <a:solidFill>
                  <a:srgbClr val="E51919"/>
                </a:solidFill>
                <a:latin typeface="+mn-lt"/>
                <a:cs typeface="Times New Roman"/>
              </a:rPr>
              <a:t> 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36" name="Title 3"/>
          <p:cNvSpPr txBox="1">
            <a:spLocks/>
          </p:cNvSpPr>
          <p:nvPr/>
        </p:nvSpPr>
        <p:spPr>
          <a:xfrm>
            <a:off x="101991" y="500831"/>
            <a:ext cx="6019800" cy="50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sz="1583" kern="0" dirty="0"/>
          </a:p>
          <a:p>
            <a:r>
              <a:rPr lang="en-US" sz="2000" kern="0" dirty="0"/>
              <a:t>Solution Components</a:t>
            </a:r>
            <a:endParaRPr lang="de-DE" sz="2000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6676" y="1212665"/>
            <a:ext cx="4412478" cy="303972"/>
          </a:xfrm>
          <a:prstGeom prst="rect">
            <a:avLst/>
          </a:prstGeom>
        </p:spPr>
        <p:txBody>
          <a:bodyPr vert="horz" wrap="square" lIns="0" tIns="105833" rIns="0" bIns="0" rtlCol="0">
            <a:spAutoFit/>
          </a:bodyPr>
          <a:lstStyle/>
          <a:p>
            <a:pPr marL="5512">
              <a:spcBef>
                <a:spcPts val="312"/>
              </a:spcBef>
              <a:tabLst>
                <a:tab pos="148817" algn="l"/>
                <a:tab pos="1354503" algn="l"/>
              </a:tabLst>
            </a:pPr>
            <a:r>
              <a:rPr sz="1281" i="1" spc="276" dirty="0">
                <a:latin typeface="Times New Roman"/>
                <a:cs typeface="Times New Roman"/>
              </a:rPr>
              <a:t>f	</a:t>
            </a:r>
            <a:r>
              <a:rPr sz="1281" spc="-19" dirty="0">
                <a:latin typeface="Arial"/>
                <a:cs typeface="Arial"/>
              </a:rPr>
              <a:t>:</a:t>
            </a:r>
            <a:r>
              <a:rPr lang="de-DE" sz="1281" spc="-19" dirty="0">
                <a:latin typeface="Arial"/>
                <a:cs typeface="Arial"/>
              </a:rPr>
              <a:t>  </a:t>
            </a:r>
            <a:r>
              <a:rPr sz="1281" spc="-19" dirty="0">
                <a:latin typeface="Arial"/>
                <a:cs typeface="Arial"/>
              </a:rPr>
              <a:t>[</a:t>
            </a:r>
            <a:r>
              <a:rPr sz="1281" spc="-19" dirty="0">
                <a:latin typeface="DejaVu Sans"/>
                <a:cs typeface="DejaVu Sans"/>
              </a:rPr>
              <a:t>−</a:t>
            </a:r>
            <a:r>
              <a:rPr sz="1281" spc="-19" dirty="0">
                <a:latin typeface="Arial"/>
                <a:cs typeface="Arial"/>
              </a:rPr>
              <a:t>1</a:t>
            </a:r>
            <a:r>
              <a:rPr sz="1281" i="1" spc="-19" dirty="0">
                <a:latin typeface="Times New Roman"/>
                <a:cs typeface="Times New Roman"/>
              </a:rPr>
              <a:t>,</a:t>
            </a:r>
            <a:r>
              <a:rPr sz="1281" i="1" spc="-104" dirty="0">
                <a:latin typeface="Times New Roman"/>
                <a:cs typeface="Times New Roman"/>
              </a:rPr>
              <a:t> </a:t>
            </a:r>
            <a:r>
              <a:rPr sz="1281" spc="47" dirty="0">
                <a:latin typeface="Arial"/>
                <a:cs typeface="Arial"/>
              </a:rPr>
              <a:t>1]</a:t>
            </a:r>
            <a:r>
              <a:rPr sz="1281" spc="47" dirty="0">
                <a:latin typeface="DejaVu Sans"/>
                <a:cs typeface="DejaVu Sans"/>
              </a:rPr>
              <a:t>→</a:t>
            </a:r>
            <a:r>
              <a:rPr sz="1281" spc="-46" dirty="0">
                <a:latin typeface="DejaVu Sans"/>
                <a:cs typeface="DejaVu Sans"/>
              </a:rPr>
              <a:t> </a:t>
            </a:r>
            <a:r>
              <a:rPr sz="1063" spc="9" dirty="0">
                <a:latin typeface="Arial"/>
                <a:cs typeface="Arial"/>
              </a:rPr>
              <a:t>R	</a:t>
            </a:r>
            <a:r>
              <a:rPr sz="1281" i="1" spc="276" dirty="0">
                <a:latin typeface="Times New Roman"/>
                <a:cs typeface="Times New Roman"/>
              </a:rPr>
              <a:t>f</a:t>
            </a:r>
            <a:r>
              <a:rPr sz="1281" i="1" spc="-182" dirty="0">
                <a:latin typeface="Times New Roman"/>
                <a:cs typeface="Times New Roman"/>
              </a:rPr>
              <a:t> </a:t>
            </a:r>
            <a:r>
              <a:rPr sz="1281" spc="104" dirty="0">
                <a:latin typeface="Arial"/>
                <a:cs typeface="Arial"/>
              </a:rPr>
              <a:t>(</a:t>
            </a:r>
            <a:r>
              <a:rPr sz="1281" i="1" spc="104" dirty="0">
                <a:latin typeface="Times New Roman"/>
                <a:cs typeface="Times New Roman"/>
              </a:rPr>
              <a:t>x</a:t>
            </a:r>
            <a:r>
              <a:rPr sz="1281" spc="104" dirty="0">
                <a:latin typeface="Arial"/>
                <a:cs typeface="Arial"/>
              </a:rPr>
              <a:t>)</a:t>
            </a:r>
            <a:r>
              <a:rPr sz="1281" spc="6" dirty="0">
                <a:latin typeface="Arial"/>
                <a:cs typeface="Arial"/>
              </a:rPr>
              <a:t> 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-2" dirty="0">
                <a:latin typeface="Arial"/>
                <a:cs typeface="Arial"/>
              </a:rPr>
              <a:t> </a:t>
            </a:r>
            <a:r>
              <a:rPr sz="1281" spc="56" dirty="0">
                <a:latin typeface="Arial"/>
                <a:cs typeface="Arial"/>
              </a:rPr>
              <a:t>sin(</a:t>
            </a:r>
            <a:r>
              <a:rPr sz="1281" i="1" spc="56" dirty="0">
                <a:latin typeface="Times New Roman"/>
                <a:cs typeface="Times New Roman"/>
              </a:rPr>
              <a:t>πx</a:t>
            </a:r>
            <a:r>
              <a:rPr sz="1281" spc="56" dirty="0">
                <a:latin typeface="Arial"/>
                <a:cs typeface="Arial"/>
              </a:rPr>
              <a:t>)</a:t>
            </a:r>
            <a:endParaRPr sz="128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8789" y="1779646"/>
            <a:ext cx="3365500" cy="47343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2003507" algn="l"/>
                <a:tab pos="2198622" algn="l"/>
              </a:tabLst>
            </a:pPr>
            <a:r>
              <a:rPr sz="1667" i="1" spc="-2" dirty="0">
                <a:latin typeface="+mn-lt"/>
                <a:cs typeface="Times New Roman"/>
              </a:rPr>
              <a:t>Only </a:t>
            </a:r>
            <a:r>
              <a:rPr sz="1667" i="1" spc="13" dirty="0">
                <a:latin typeface="+mn-lt"/>
                <a:cs typeface="Times New Roman"/>
              </a:rPr>
              <a:t>two</a:t>
            </a:r>
            <a:r>
              <a:rPr sz="1667" i="1" spc="-96" dirty="0">
                <a:latin typeface="+mn-lt"/>
                <a:cs typeface="Times New Roman"/>
              </a:rPr>
              <a:t> </a:t>
            </a:r>
            <a:r>
              <a:rPr sz="1667" i="1" spc="-9" dirty="0">
                <a:latin typeface="+mn-lt"/>
                <a:cs typeface="Times New Roman"/>
              </a:rPr>
              <a:t>training</a:t>
            </a:r>
            <a:r>
              <a:rPr sz="1667" i="1" spc="104" dirty="0">
                <a:latin typeface="+mn-lt"/>
                <a:cs typeface="Times New Roman"/>
              </a:rPr>
              <a:t> </a:t>
            </a:r>
            <a:r>
              <a:rPr sz="1667" i="1" spc="2" dirty="0">
                <a:latin typeface="+mn-lt"/>
                <a:cs typeface="Times New Roman"/>
              </a:rPr>
              <a:t>examples!</a:t>
            </a:r>
            <a:endParaRPr lang="de-DE" sz="1667" i="1" spc="2" dirty="0">
              <a:latin typeface="+mn-lt"/>
              <a:cs typeface="Times New Roman"/>
            </a:endParaRPr>
          </a:p>
          <a:p>
            <a:pPr marL="5512">
              <a:spcBef>
                <a:spcPts val="54"/>
              </a:spcBef>
              <a:tabLst>
                <a:tab pos="2003507" algn="l"/>
                <a:tab pos="2198622" algn="l"/>
              </a:tabLst>
            </a:pPr>
            <a:r>
              <a:rPr sz="1172" i="1" spc="2" dirty="0">
                <a:latin typeface="Times New Roman"/>
                <a:cs typeface="Times New Roman"/>
              </a:rPr>
              <a:t>	</a:t>
            </a:r>
            <a:r>
              <a:rPr sz="1281" i="1" spc="182" dirty="0">
                <a:latin typeface="Times New Roman"/>
                <a:cs typeface="Times New Roman"/>
              </a:rPr>
              <a:t>N	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-32" dirty="0">
                <a:latin typeface="Arial"/>
                <a:cs typeface="Arial"/>
              </a:rPr>
              <a:t> </a:t>
            </a:r>
            <a:r>
              <a:rPr sz="1281" spc="-67" dirty="0">
                <a:latin typeface="Arial"/>
                <a:cs typeface="Arial"/>
              </a:rPr>
              <a:t>2</a:t>
            </a:r>
            <a:endParaRPr sz="128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2946" y="2863294"/>
            <a:ext cx="2398804" cy="186493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172" i="1" spc="6" dirty="0">
                <a:latin typeface="+mn-lt"/>
                <a:cs typeface="Times New Roman"/>
              </a:rPr>
              <a:t>Two </a:t>
            </a:r>
            <a:r>
              <a:rPr sz="1172" i="1" spc="11" dirty="0">
                <a:latin typeface="+mn-lt"/>
                <a:cs typeface="Times New Roman"/>
              </a:rPr>
              <a:t>models </a:t>
            </a:r>
            <a:r>
              <a:rPr sz="1172" i="1" spc="4" dirty="0">
                <a:latin typeface="+mn-lt"/>
                <a:cs typeface="Times New Roman"/>
              </a:rPr>
              <a:t>used </a:t>
            </a:r>
            <a:r>
              <a:rPr sz="1172" i="1" spc="-22" dirty="0">
                <a:latin typeface="+mn-lt"/>
                <a:cs typeface="Times New Roman"/>
              </a:rPr>
              <a:t>for</a:t>
            </a:r>
            <a:r>
              <a:rPr sz="1172" i="1" spc="46" dirty="0">
                <a:latin typeface="+mn-lt"/>
                <a:cs typeface="Times New Roman"/>
              </a:rPr>
              <a:t> </a:t>
            </a:r>
            <a:r>
              <a:rPr sz="1172" i="1" spc="-31" dirty="0">
                <a:latin typeface="+mn-lt"/>
                <a:cs typeface="Times New Roman"/>
              </a:rPr>
              <a:t>learning:</a:t>
            </a:r>
            <a:endParaRPr sz="1172" dirty="0">
              <a:latin typeface="+mn-lt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0426" y="3098334"/>
            <a:ext cx="1442807" cy="529408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447275" algn="l"/>
              </a:tabLst>
            </a:pPr>
            <a:r>
              <a:rPr sz="1281" spc="35" dirty="0">
                <a:solidFill>
                  <a:srgbClr val="197F19"/>
                </a:solidFill>
                <a:latin typeface="DejaVu Sans"/>
                <a:cs typeface="DejaVu Sans"/>
              </a:rPr>
              <a:t>H</a:t>
            </a:r>
            <a:r>
              <a:rPr sz="1335" spc="52" baseline="-12195" dirty="0">
                <a:solidFill>
                  <a:srgbClr val="197F19"/>
                </a:solidFill>
                <a:latin typeface="Arial"/>
                <a:cs typeface="Arial"/>
              </a:rPr>
              <a:t>0</a:t>
            </a:r>
            <a:r>
              <a:rPr sz="1281" spc="35" dirty="0">
                <a:latin typeface="Arial"/>
                <a:cs typeface="Arial"/>
              </a:rPr>
              <a:t>:	</a:t>
            </a:r>
            <a:r>
              <a:rPr sz="1281" i="1" spc="104" dirty="0">
                <a:latin typeface="Times New Roman"/>
                <a:cs typeface="Times New Roman"/>
              </a:rPr>
              <a:t>h</a:t>
            </a:r>
            <a:r>
              <a:rPr sz="1281" spc="104" dirty="0">
                <a:latin typeface="Arial"/>
                <a:cs typeface="Arial"/>
              </a:rPr>
              <a:t>(</a:t>
            </a:r>
            <a:r>
              <a:rPr sz="1281" i="1" spc="104" dirty="0">
                <a:latin typeface="Times New Roman"/>
                <a:cs typeface="Times New Roman"/>
              </a:rPr>
              <a:t>x</a:t>
            </a:r>
            <a:r>
              <a:rPr sz="1281" spc="104" dirty="0">
                <a:latin typeface="Arial"/>
                <a:cs typeface="Arial"/>
              </a:rPr>
              <a:t>) 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-78" dirty="0">
                <a:latin typeface="Arial"/>
                <a:cs typeface="Arial"/>
              </a:rPr>
              <a:t> </a:t>
            </a:r>
            <a:r>
              <a:rPr sz="1281" i="1" spc="-87" dirty="0">
                <a:solidFill>
                  <a:srgbClr val="197F19"/>
                </a:solidFill>
                <a:latin typeface="Times New Roman"/>
                <a:cs typeface="Times New Roman"/>
              </a:rPr>
              <a:t>b</a:t>
            </a:r>
            <a:endParaRPr sz="1281">
              <a:latin typeface="Times New Roman"/>
              <a:cs typeface="Times New Roman"/>
            </a:endParaRPr>
          </a:p>
          <a:p>
            <a:pPr marL="5512">
              <a:spcBef>
                <a:spcPts val="989"/>
              </a:spcBef>
              <a:tabLst>
                <a:tab pos="447275" algn="l"/>
              </a:tabLst>
            </a:pPr>
            <a:r>
              <a:rPr sz="1281" spc="35" dirty="0">
                <a:solidFill>
                  <a:srgbClr val="E51919"/>
                </a:solidFill>
                <a:latin typeface="DejaVu Sans"/>
                <a:cs typeface="DejaVu Sans"/>
              </a:rPr>
              <a:t>H</a:t>
            </a:r>
            <a:r>
              <a:rPr sz="1335" spc="52" baseline="-12195" dirty="0">
                <a:solidFill>
                  <a:srgbClr val="E51919"/>
                </a:solidFill>
                <a:latin typeface="Arial"/>
                <a:cs typeface="Arial"/>
              </a:rPr>
              <a:t>1</a:t>
            </a:r>
            <a:r>
              <a:rPr sz="1281" spc="35" dirty="0">
                <a:latin typeface="Arial"/>
                <a:cs typeface="Arial"/>
              </a:rPr>
              <a:t>:	</a:t>
            </a:r>
            <a:r>
              <a:rPr sz="1281" i="1" spc="104" dirty="0">
                <a:latin typeface="Times New Roman"/>
                <a:cs typeface="Times New Roman"/>
              </a:rPr>
              <a:t>h</a:t>
            </a:r>
            <a:r>
              <a:rPr sz="1281" spc="104" dirty="0">
                <a:latin typeface="Arial"/>
                <a:cs typeface="Arial"/>
              </a:rPr>
              <a:t>(</a:t>
            </a:r>
            <a:r>
              <a:rPr sz="1281" i="1" spc="104" dirty="0">
                <a:latin typeface="Times New Roman"/>
                <a:cs typeface="Times New Roman"/>
              </a:rPr>
              <a:t>x</a:t>
            </a:r>
            <a:r>
              <a:rPr sz="1281" spc="104" dirty="0">
                <a:latin typeface="Arial"/>
                <a:cs typeface="Arial"/>
              </a:rPr>
              <a:t>)</a:t>
            </a:r>
            <a:r>
              <a:rPr sz="1281" spc="-4" dirty="0">
                <a:latin typeface="Arial"/>
                <a:cs typeface="Arial"/>
              </a:rPr>
              <a:t> 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19" dirty="0">
                <a:latin typeface="Arial"/>
                <a:cs typeface="Arial"/>
              </a:rPr>
              <a:t> </a:t>
            </a:r>
            <a:r>
              <a:rPr sz="1281" i="1" spc="104" dirty="0">
                <a:solidFill>
                  <a:srgbClr val="E51919"/>
                </a:solidFill>
                <a:latin typeface="Times New Roman"/>
                <a:cs typeface="Times New Roman"/>
              </a:rPr>
              <a:t>ax</a:t>
            </a:r>
            <a:r>
              <a:rPr sz="1281" i="1" spc="-41" dirty="0">
                <a:solidFill>
                  <a:srgbClr val="E51919"/>
                </a:solidFill>
                <a:latin typeface="Times New Roman"/>
                <a:cs typeface="Times New Roman"/>
              </a:rPr>
              <a:t> </a:t>
            </a:r>
            <a:r>
              <a:rPr sz="1281" spc="256" dirty="0">
                <a:solidFill>
                  <a:srgbClr val="E51919"/>
                </a:solidFill>
                <a:latin typeface="Arial"/>
                <a:cs typeface="Arial"/>
              </a:rPr>
              <a:t>+</a:t>
            </a:r>
            <a:r>
              <a:rPr sz="1281" spc="-78" dirty="0">
                <a:solidFill>
                  <a:srgbClr val="E51919"/>
                </a:solidFill>
                <a:latin typeface="Arial"/>
                <a:cs typeface="Arial"/>
              </a:rPr>
              <a:t> </a:t>
            </a:r>
            <a:r>
              <a:rPr sz="1281" i="1" spc="-87" dirty="0">
                <a:solidFill>
                  <a:srgbClr val="E51919"/>
                </a:solidFill>
                <a:latin typeface="Times New Roman"/>
                <a:cs typeface="Times New Roman"/>
              </a:rPr>
              <a:t>b</a:t>
            </a:r>
            <a:endParaRPr sz="1281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8500" y="3859012"/>
            <a:ext cx="2029740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172" i="1" spc="11" dirty="0" err="1">
                <a:latin typeface="+mn-lt"/>
                <a:cs typeface="Times New Roman"/>
              </a:rPr>
              <a:t>Whi</a:t>
            </a:r>
            <a:r>
              <a:rPr lang="de-DE" sz="1172" i="1" spc="11" dirty="0">
                <a:latin typeface="+mn-lt"/>
                <a:cs typeface="Times New Roman"/>
              </a:rPr>
              <a:t>c</a:t>
            </a:r>
            <a:r>
              <a:rPr sz="1172" i="1" spc="11" dirty="0">
                <a:latin typeface="+mn-lt"/>
                <a:cs typeface="Times New Roman"/>
              </a:rPr>
              <a:t>h is better</a:t>
            </a:r>
            <a:r>
              <a:rPr sz="1172" i="1" spc="28" dirty="0">
                <a:latin typeface="Times New Roman"/>
                <a:cs typeface="Times New Roman"/>
              </a:rPr>
              <a:t>, </a:t>
            </a:r>
            <a:r>
              <a:rPr sz="1281" spc="37" dirty="0">
                <a:solidFill>
                  <a:srgbClr val="197F19"/>
                </a:solidFill>
                <a:latin typeface="DejaVu Sans"/>
                <a:cs typeface="DejaVu Sans"/>
              </a:rPr>
              <a:t>H</a:t>
            </a:r>
            <a:r>
              <a:rPr sz="1335" spc="55" baseline="-12195" dirty="0">
                <a:solidFill>
                  <a:srgbClr val="197F19"/>
                </a:solidFill>
                <a:latin typeface="Arial"/>
                <a:cs typeface="Arial"/>
              </a:rPr>
              <a:t>0 </a:t>
            </a:r>
            <a:r>
              <a:rPr sz="1172" i="1" spc="11" dirty="0">
                <a:latin typeface="+mn-lt"/>
                <a:cs typeface="Times New Roman"/>
              </a:rPr>
              <a:t>or</a:t>
            </a:r>
            <a:r>
              <a:rPr sz="1172" i="1" spc="-152" dirty="0">
                <a:latin typeface="Times New Roman"/>
                <a:cs typeface="Times New Roman"/>
              </a:rPr>
              <a:t> </a:t>
            </a:r>
            <a:r>
              <a:rPr lang="de-DE" sz="1172" i="1" spc="-152" dirty="0">
                <a:latin typeface="Times New Roman"/>
                <a:cs typeface="Times New Roman"/>
              </a:rPr>
              <a:t> </a:t>
            </a:r>
            <a:r>
              <a:rPr sz="1281" spc="19" dirty="0">
                <a:solidFill>
                  <a:srgbClr val="E51919"/>
                </a:solidFill>
                <a:latin typeface="DejaVu Sans"/>
                <a:cs typeface="DejaVu Sans"/>
              </a:rPr>
              <a:t>H</a:t>
            </a:r>
            <a:r>
              <a:rPr sz="1335" spc="29" baseline="-12195" dirty="0">
                <a:solidFill>
                  <a:srgbClr val="E51919"/>
                </a:solidFill>
                <a:latin typeface="Arial"/>
                <a:cs typeface="Arial"/>
              </a:rPr>
              <a:t>1</a:t>
            </a:r>
            <a:r>
              <a:rPr sz="1172" i="1" spc="11" dirty="0">
                <a:latin typeface="+mn-lt"/>
                <a:cs typeface="Times New Roman"/>
              </a:rPr>
              <a:t>?</a:t>
            </a:r>
          </a:p>
        </p:txBody>
      </p:sp>
      <p:sp>
        <p:nvSpPr>
          <p:cNvPr id="7" name="object 7"/>
          <p:cNvSpPr/>
          <p:nvPr/>
        </p:nvSpPr>
        <p:spPr>
          <a:xfrm>
            <a:off x="4367014" y="2087789"/>
            <a:ext cx="1982998" cy="1983273"/>
          </a:xfrm>
          <a:custGeom>
            <a:avLst/>
            <a:gdLst/>
            <a:ahLst/>
            <a:cxnLst/>
            <a:rect l="l" t="t" r="r" b="b"/>
            <a:pathLst>
              <a:path w="4568825" h="4569459">
                <a:moveTo>
                  <a:pt x="0" y="4568939"/>
                </a:moveTo>
                <a:lnTo>
                  <a:pt x="4568799" y="4568939"/>
                </a:lnTo>
                <a:lnTo>
                  <a:pt x="4568799" y="0"/>
                </a:lnTo>
                <a:lnTo>
                  <a:pt x="0" y="0"/>
                </a:lnTo>
                <a:lnTo>
                  <a:pt x="0" y="4568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4461162" y="2137745"/>
            <a:ext cx="1860903" cy="1868620"/>
          </a:xfrm>
          <a:custGeom>
            <a:avLst/>
            <a:gdLst/>
            <a:ahLst/>
            <a:cxnLst/>
            <a:rect l="l" t="t" r="r" b="b"/>
            <a:pathLst>
              <a:path w="4287519" h="4305300">
                <a:moveTo>
                  <a:pt x="0" y="4305096"/>
                </a:moveTo>
                <a:lnTo>
                  <a:pt x="4287050" y="4305096"/>
                </a:lnTo>
                <a:lnTo>
                  <a:pt x="4287050" y="0"/>
                </a:lnTo>
                <a:lnTo>
                  <a:pt x="0" y="0"/>
                </a:lnTo>
                <a:lnTo>
                  <a:pt x="0" y="43050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4461159" y="2137748"/>
            <a:ext cx="1860903" cy="1868620"/>
          </a:xfrm>
          <a:custGeom>
            <a:avLst/>
            <a:gdLst/>
            <a:ahLst/>
            <a:cxnLst/>
            <a:rect l="l" t="t" r="r" b="b"/>
            <a:pathLst>
              <a:path w="4287519" h="4305300">
                <a:moveTo>
                  <a:pt x="0" y="4305092"/>
                </a:moveTo>
                <a:lnTo>
                  <a:pt x="0" y="0"/>
                </a:lnTo>
                <a:lnTo>
                  <a:pt x="4287046" y="0"/>
                </a:lnTo>
                <a:lnTo>
                  <a:pt x="4287046" y="4305092"/>
                </a:lnTo>
                <a:lnTo>
                  <a:pt x="0" y="4305092"/>
                </a:lnTo>
              </a:path>
            </a:pathLst>
          </a:custGeom>
          <a:ln w="54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4461159" y="400627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4461159" y="213774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4461159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6321857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4461159" y="400627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4461159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4461159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4461159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 txBox="1"/>
          <p:nvPr/>
        </p:nvSpPr>
        <p:spPr>
          <a:xfrm>
            <a:off x="4419866" y="4011819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−1</a:t>
            </a:r>
            <a:endParaRPr sz="412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47023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4647023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 txBox="1"/>
          <p:nvPr/>
        </p:nvSpPr>
        <p:spPr>
          <a:xfrm>
            <a:off x="4588354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−0.8</a:t>
            </a:r>
            <a:endParaRPr sz="412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33232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" name="object 23"/>
          <p:cNvSpPr/>
          <p:nvPr/>
        </p:nvSpPr>
        <p:spPr>
          <a:xfrm>
            <a:off x="4833232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" name="object 24"/>
          <p:cNvSpPr txBox="1"/>
          <p:nvPr/>
        </p:nvSpPr>
        <p:spPr>
          <a:xfrm>
            <a:off x="4774566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−0.6</a:t>
            </a:r>
            <a:endParaRPr sz="412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19092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" name="object 26"/>
          <p:cNvSpPr/>
          <p:nvPr/>
        </p:nvSpPr>
        <p:spPr>
          <a:xfrm>
            <a:off x="5019092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" name="object 27"/>
          <p:cNvSpPr txBox="1"/>
          <p:nvPr/>
        </p:nvSpPr>
        <p:spPr>
          <a:xfrm>
            <a:off x="4960424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−0.4</a:t>
            </a:r>
            <a:endParaRPr sz="412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05300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" name="object 29"/>
          <p:cNvSpPr/>
          <p:nvPr/>
        </p:nvSpPr>
        <p:spPr>
          <a:xfrm>
            <a:off x="5205300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" name="object 30"/>
          <p:cNvSpPr txBox="1"/>
          <p:nvPr/>
        </p:nvSpPr>
        <p:spPr>
          <a:xfrm>
            <a:off x="5146637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−0.2</a:t>
            </a:r>
            <a:endParaRPr sz="412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91508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2" name="object 32"/>
          <p:cNvSpPr/>
          <p:nvPr/>
        </p:nvSpPr>
        <p:spPr>
          <a:xfrm>
            <a:off x="5391508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3" name="object 33"/>
          <p:cNvSpPr txBox="1"/>
          <p:nvPr/>
        </p:nvSpPr>
        <p:spPr>
          <a:xfrm>
            <a:off x="5374537" y="401181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0</a:t>
            </a:r>
            <a:endParaRPr sz="412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77373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5" name="object 35"/>
          <p:cNvSpPr/>
          <p:nvPr/>
        </p:nvSpPr>
        <p:spPr>
          <a:xfrm>
            <a:off x="5577373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6" name="object 36"/>
          <p:cNvSpPr txBox="1"/>
          <p:nvPr/>
        </p:nvSpPr>
        <p:spPr>
          <a:xfrm>
            <a:off x="5543027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0.2</a:t>
            </a:r>
            <a:endParaRPr sz="412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763591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8" name="object 38"/>
          <p:cNvSpPr/>
          <p:nvPr/>
        </p:nvSpPr>
        <p:spPr>
          <a:xfrm>
            <a:off x="5763591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9" name="object 39"/>
          <p:cNvSpPr txBox="1"/>
          <p:nvPr/>
        </p:nvSpPr>
        <p:spPr>
          <a:xfrm>
            <a:off x="5729233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0.4</a:t>
            </a:r>
            <a:endParaRPr sz="412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949421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1" name="object 41"/>
          <p:cNvSpPr/>
          <p:nvPr/>
        </p:nvSpPr>
        <p:spPr>
          <a:xfrm>
            <a:off x="5949421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2" name="object 42"/>
          <p:cNvSpPr txBox="1"/>
          <p:nvPr/>
        </p:nvSpPr>
        <p:spPr>
          <a:xfrm>
            <a:off x="5915097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0.6</a:t>
            </a:r>
            <a:endParaRPr sz="412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35639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4" name="object 44"/>
          <p:cNvSpPr/>
          <p:nvPr/>
        </p:nvSpPr>
        <p:spPr>
          <a:xfrm>
            <a:off x="6135639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5" name="object 45"/>
          <p:cNvSpPr txBox="1"/>
          <p:nvPr/>
        </p:nvSpPr>
        <p:spPr>
          <a:xfrm>
            <a:off x="6101304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0.8</a:t>
            </a:r>
            <a:endParaRPr sz="412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321857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7" name="object 47"/>
          <p:cNvSpPr/>
          <p:nvPr/>
        </p:nvSpPr>
        <p:spPr>
          <a:xfrm>
            <a:off x="6321857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8" name="object 48"/>
          <p:cNvSpPr txBox="1"/>
          <p:nvPr/>
        </p:nvSpPr>
        <p:spPr>
          <a:xfrm>
            <a:off x="6304911" y="401181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1</a:t>
            </a:r>
            <a:endParaRPr sz="412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461160" y="400627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0" name="object 50"/>
          <p:cNvSpPr/>
          <p:nvPr/>
        </p:nvSpPr>
        <p:spPr>
          <a:xfrm>
            <a:off x="6303085" y="400627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1" name="object 51"/>
          <p:cNvSpPr txBox="1"/>
          <p:nvPr/>
        </p:nvSpPr>
        <p:spPr>
          <a:xfrm>
            <a:off x="4396246" y="3967164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−2</a:t>
            </a:r>
            <a:endParaRPr sz="412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61160" y="377237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3" name="object 53"/>
          <p:cNvSpPr/>
          <p:nvPr/>
        </p:nvSpPr>
        <p:spPr>
          <a:xfrm>
            <a:off x="6303085" y="377237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4" name="object 54"/>
          <p:cNvSpPr txBox="1"/>
          <p:nvPr/>
        </p:nvSpPr>
        <p:spPr>
          <a:xfrm>
            <a:off x="4361502" y="3733262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−1.5</a:t>
            </a:r>
            <a:endParaRPr sz="412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461160" y="3538923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6" name="object 56"/>
          <p:cNvSpPr/>
          <p:nvPr/>
        </p:nvSpPr>
        <p:spPr>
          <a:xfrm>
            <a:off x="6303085" y="3538923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7" name="object 57"/>
          <p:cNvSpPr txBox="1"/>
          <p:nvPr/>
        </p:nvSpPr>
        <p:spPr>
          <a:xfrm>
            <a:off x="4396246" y="3499811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−1</a:t>
            </a:r>
            <a:endParaRPr sz="412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461160" y="330546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9" name="object 59"/>
          <p:cNvSpPr/>
          <p:nvPr/>
        </p:nvSpPr>
        <p:spPr>
          <a:xfrm>
            <a:off x="6303085" y="330546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0" name="object 60"/>
          <p:cNvSpPr txBox="1"/>
          <p:nvPr/>
        </p:nvSpPr>
        <p:spPr>
          <a:xfrm>
            <a:off x="4361502" y="326634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−0.5</a:t>
            </a:r>
            <a:endParaRPr sz="412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461160" y="3072013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2" name="object 62"/>
          <p:cNvSpPr/>
          <p:nvPr/>
        </p:nvSpPr>
        <p:spPr>
          <a:xfrm>
            <a:off x="6303085" y="3072013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3" name="object 63"/>
          <p:cNvSpPr txBox="1"/>
          <p:nvPr/>
        </p:nvSpPr>
        <p:spPr>
          <a:xfrm>
            <a:off x="4420560" y="303289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0</a:t>
            </a:r>
            <a:endParaRPr sz="412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461160" y="2838113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5" name="object 65"/>
          <p:cNvSpPr/>
          <p:nvPr/>
        </p:nvSpPr>
        <p:spPr>
          <a:xfrm>
            <a:off x="6303085" y="2838113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6" name="object 66"/>
          <p:cNvSpPr txBox="1"/>
          <p:nvPr/>
        </p:nvSpPr>
        <p:spPr>
          <a:xfrm>
            <a:off x="4385822" y="2798996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0.5</a:t>
            </a:r>
            <a:endParaRPr sz="412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461160" y="260465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8" name="object 68"/>
          <p:cNvSpPr/>
          <p:nvPr/>
        </p:nvSpPr>
        <p:spPr>
          <a:xfrm>
            <a:off x="6303085" y="260465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9" name="object 69"/>
          <p:cNvSpPr txBox="1"/>
          <p:nvPr/>
        </p:nvSpPr>
        <p:spPr>
          <a:xfrm>
            <a:off x="4420560" y="2565540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1</a:t>
            </a:r>
            <a:endParaRPr sz="412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461160" y="2371203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1" name="object 71"/>
          <p:cNvSpPr/>
          <p:nvPr/>
        </p:nvSpPr>
        <p:spPr>
          <a:xfrm>
            <a:off x="6303085" y="2371203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2" name="object 72"/>
          <p:cNvSpPr txBox="1"/>
          <p:nvPr/>
        </p:nvSpPr>
        <p:spPr>
          <a:xfrm>
            <a:off x="4385822" y="233208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1.5</a:t>
            </a:r>
            <a:endParaRPr sz="412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61160" y="213774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4" name="object 74"/>
          <p:cNvSpPr/>
          <p:nvPr/>
        </p:nvSpPr>
        <p:spPr>
          <a:xfrm>
            <a:off x="6303085" y="213774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5" name="object 75"/>
          <p:cNvSpPr txBox="1"/>
          <p:nvPr/>
        </p:nvSpPr>
        <p:spPr>
          <a:xfrm>
            <a:off x="4420560" y="2098634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2</a:t>
            </a:r>
            <a:endParaRPr sz="412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461159" y="400627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7" name="object 77"/>
          <p:cNvSpPr/>
          <p:nvPr/>
        </p:nvSpPr>
        <p:spPr>
          <a:xfrm>
            <a:off x="4461159" y="213774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8" name="object 78"/>
          <p:cNvSpPr/>
          <p:nvPr/>
        </p:nvSpPr>
        <p:spPr>
          <a:xfrm>
            <a:off x="4461159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9" name="object 79"/>
          <p:cNvSpPr/>
          <p:nvPr/>
        </p:nvSpPr>
        <p:spPr>
          <a:xfrm>
            <a:off x="6321857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0" name="object 80"/>
          <p:cNvSpPr/>
          <p:nvPr/>
        </p:nvSpPr>
        <p:spPr>
          <a:xfrm>
            <a:off x="5400541" y="2604658"/>
            <a:ext cx="921357" cy="467431"/>
          </a:xfrm>
          <a:custGeom>
            <a:avLst/>
            <a:gdLst/>
            <a:ahLst/>
            <a:cxnLst/>
            <a:rect l="l" t="t" r="r" b="b"/>
            <a:pathLst>
              <a:path w="2122805" h="1076960">
                <a:moveTo>
                  <a:pt x="0" y="1042149"/>
                </a:moveTo>
                <a:lnTo>
                  <a:pt x="21614" y="1008524"/>
                </a:lnTo>
                <a:lnTo>
                  <a:pt x="43228" y="974912"/>
                </a:lnTo>
                <a:lnTo>
                  <a:pt x="64843" y="941287"/>
                </a:lnTo>
                <a:lnTo>
                  <a:pt x="85652" y="907676"/>
                </a:lnTo>
                <a:lnTo>
                  <a:pt x="107256" y="875074"/>
                </a:lnTo>
                <a:lnTo>
                  <a:pt x="128870" y="841463"/>
                </a:lnTo>
                <a:lnTo>
                  <a:pt x="150484" y="808862"/>
                </a:lnTo>
                <a:lnTo>
                  <a:pt x="172099" y="776260"/>
                </a:lnTo>
                <a:lnTo>
                  <a:pt x="192908" y="743659"/>
                </a:lnTo>
                <a:lnTo>
                  <a:pt x="214523" y="712081"/>
                </a:lnTo>
                <a:lnTo>
                  <a:pt x="236092" y="680504"/>
                </a:lnTo>
                <a:lnTo>
                  <a:pt x="257774" y="648927"/>
                </a:lnTo>
                <a:lnTo>
                  <a:pt x="278561" y="618359"/>
                </a:lnTo>
                <a:lnTo>
                  <a:pt x="300131" y="587806"/>
                </a:lnTo>
                <a:lnTo>
                  <a:pt x="321812" y="558249"/>
                </a:lnTo>
                <a:lnTo>
                  <a:pt x="343382" y="528706"/>
                </a:lnTo>
                <a:lnTo>
                  <a:pt x="385851" y="471667"/>
                </a:lnTo>
                <a:lnTo>
                  <a:pt x="428990" y="416649"/>
                </a:lnTo>
                <a:lnTo>
                  <a:pt x="450672" y="390164"/>
                </a:lnTo>
                <a:lnTo>
                  <a:pt x="471459" y="364703"/>
                </a:lnTo>
                <a:lnTo>
                  <a:pt x="493029" y="339228"/>
                </a:lnTo>
                <a:lnTo>
                  <a:pt x="514710" y="314777"/>
                </a:lnTo>
                <a:lnTo>
                  <a:pt x="536280" y="291350"/>
                </a:lnTo>
                <a:lnTo>
                  <a:pt x="557850" y="268947"/>
                </a:lnTo>
                <a:lnTo>
                  <a:pt x="578749" y="246530"/>
                </a:lnTo>
                <a:lnTo>
                  <a:pt x="600318" y="226147"/>
                </a:lnTo>
                <a:lnTo>
                  <a:pt x="621888" y="205778"/>
                </a:lnTo>
                <a:lnTo>
                  <a:pt x="643569" y="186433"/>
                </a:lnTo>
                <a:lnTo>
                  <a:pt x="664357" y="167075"/>
                </a:lnTo>
                <a:lnTo>
                  <a:pt x="685926" y="149750"/>
                </a:lnTo>
                <a:lnTo>
                  <a:pt x="707608" y="133449"/>
                </a:lnTo>
                <a:lnTo>
                  <a:pt x="729178" y="117148"/>
                </a:lnTo>
                <a:lnTo>
                  <a:pt x="750747" y="102896"/>
                </a:lnTo>
                <a:lnTo>
                  <a:pt x="771646" y="88629"/>
                </a:lnTo>
                <a:lnTo>
                  <a:pt x="793216" y="75387"/>
                </a:lnTo>
                <a:lnTo>
                  <a:pt x="814786" y="63168"/>
                </a:lnTo>
                <a:lnTo>
                  <a:pt x="836467" y="52970"/>
                </a:lnTo>
                <a:lnTo>
                  <a:pt x="857255" y="42785"/>
                </a:lnTo>
                <a:lnTo>
                  <a:pt x="900506" y="25475"/>
                </a:lnTo>
                <a:lnTo>
                  <a:pt x="943645" y="13242"/>
                </a:lnTo>
                <a:lnTo>
                  <a:pt x="986114" y="5092"/>
                </a:lnTo>
                <a:lnTo>
                  <a:pt x="1029365" y="1009"/>
                </a:lnTo>
                <a:lnTo>
                  <a:pt x="1050935" y="0"/>
                </a:lnTo>
                <a:lnTo>
                  <a:pt x="1071722" y="1009"/>
                </a:lnTo>
                <a:lnTo>
                  <a:pt x="1093403" y="2034"/>
                </a:lnTo>
                <a:lnTo>
                  <a:pt x="1114973" y="5092"/>
                </a:lnTo>
                <a:lnTo>
                  <a:pt x="1136655" y="8150"/>
                </a:lnTo>
                <a:lnTo>
                  <a:pt x="1157442" y="13242"/>
                </a:lnTo>
                <a:lnTo>
                  <a:pt x="1200581" y="25475"/>
                </a:lnTo>
                <a:lnTo>
                  <a:pt x="1243832" y="42785"/>
                </a:lnTo>
                <a:lnTo>
                  <a:pt x="1264620" y="52970"/>
                </a:lnTo>
                <a:lnTo>
                  <a:pt x="1286301" y="63168"/>
                </a:lnTo>
                <a:lnTo>
                  <a:pt x="1307871" y="75387"/>
                </a:lnTo>
                <a:lnTo>
                  <a:pt x="1329552" y="88629"/>
                </a:lnTo>
                <a:lnTo>
                  <a:pt x="1350340" y="102896"/>
                </a:lnTo>
                <a:lnTo>
                  <a:pt x="1371909" y="117148"/>
                </a:lnTo>
                <a:lnTo>
                  <a:pt x="1393591" y="133449"/>
                </a:lnTo>
                <a:lnTo>
                  <a:pt x="1415160" y="149750"/>
                </a:lnTo>
                <a:lnTo>
                  <a:pt x="1436730" y="167075"/>
                </a:lnTo>
                <a:lnTo>
                  <a:pt x="1457518" y="186433"/>
                </a:lnTo>
                <a:lnTo>
                  <a:pt x="1479199" y="205778"/>
                </a:lnTo>
                <a:lnTo>
                  <a:pt x="1500769" y="226147"/>
                </a:lnTo>
                <a:lnTo>
                  <a:pt x="1522450" y="246530"/>
                </a:lnTo>
                <a:lnTo>
                  <a:pt x="1543237" y="268947"/>
                </a:lnTo>
                <a:lnTo>
                  <a:pt x="1586489" y="314777"/>
                </a:lnTo>
                <a:lnTo>
                  <a:pt x="1629628" y="364703"/>
                </a:lnTo>
                <a:lnTo>
                  <a:pt x="1672097" y="416649"/>
                </a:lnTo>
                <a:lnTo>
                  <a:pt x="1693666" y="444158"/>
                </a:lnTo>
                <a:lnTo>
                  <a:pt x="1715348" y="471667"/>
                </a:lnTo>
                <a:lnTo>
                  <a:pt x="1736135" y="499162"/>
                </a:lnTo>
                <a:lnTo>
                  <a:pt x="1757705" y="528706"/>
                </a:lnTo>
                <a:lnTo>
                  <a:pt x="1779386" y="558249"/>
                </a:lnTo>
                <a:lnTo>
                  <a:pt x="1822526" y="618359"/>
                </a:lnTo>
                <a:lnTo>
                  <a:pt x="1864994" y="680504"/>
                </a:lnTo>
                <a:lnTo>
                  <a:pt x="1886564" y="712081"/>
                </a:lnTo>
                <a:lnTo>
                  <a:pt x="1908246" y="743659"/>
                </a:lnTo>
                <a:lnTo>
                  <a:pt x="1929033" y="776260"/>
                </a:lnTo>
                <a:lnTo>
                  <a:pt x="1950603" y="808862"/>
                </a:lnTo>
                <a:lnTo>
                  <a:pt x="1972284" y="841463"/>
                </a:lnTo>
                <a:lnTo>
                  <a:pt x="1993854" y="875074"/>
                </a:lnTo>
                <a:lnTo>
                  <a:pt x="2015423" y="907676"/>
                </a:lnTo>
                <a:lnTo>
                  <a:pt x="2036323" y="941287"/>
                </a:lnTo>
                <a:lnTo>
                  <a:pt x="2057892" y="974912"/>
                </a:lnTo>
                <a:lnTo>
                  <a:pt x="2079462" y="1008524"/>
                </a:lnTo>
                <a:lnTo>
                  <a:pt x="2101143" y="1042149"/>
                </a:lnTo>
                <a:lnTo>
                  <a:pt x="2122713" y="1076785"/>
                </a:lnTo>
              </a:path>
            </a:pathLst>
          </a:custGeom>
          <a:ln w="58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1" name="object 81"/>
          <p:cNvSpPr/>
          <p:nvPr/>
        </p:nvSpPr>
        <p:spPr>
          <a:xfrm>
            <a:off x="4479573" y="3056980"/>
            <a:ext cx="921081" cy="482038"/>
          </a:xfrm>
          <a:custGeom>
            <a:avLst/>
            <a:gdLst/>
            <a:ahLst/>
            <a:cxnLst/>
            <a:rect l="l" t="t" r="r" b="b"/>
            <a:pathLst>
              <a:path w="2122170" h="1110614">
                <a:moveTo>
                  <a:pt x="0" y="101872"/>
                </a:moveTo>
                <a:lnTo>
                  <a:pt x="21614" y="135483"/>
                </a:lnTo>
                <a:lnTo>
                  <a:pt x="43228" y="169109"/>
                </a:lnTo>
                <a:lnTo>
                  <a:pt x="64038" y="202720"/>
                </a:lnTo>
                <a:lnTo>
                  <a:pt x="85641" y="235321"/>
                </a:lnTo>
                <a:lnTo>
                  <a:pt x="107256" y="268933"/>
                </a:lnTo>
                <a:lnTo>
                  <a:pt x="128870" y="301534"/>
                </a:lnTo>
                <a:lnTo>
                  <a:pt x="150484" y="334135"/>
                </a:lnTo>
                <a:lnTo>
                  <a:pt x="171294" y="366737"/>
                </a:lnTo>
                <a:lnTo>
                  <a:pt x="192897" y="398314"/>
                </a:lnTo>
                <a:lnTo>
                  <a:pt x="214512" y="429891"/>
                </a:lnTo>
                <a:lnTo>
                  <a:pt x="236126" y="461469"/>
                </a:lnTo>
                <a:lnTo>
                  <a:pt x="278550" y="522604"/>
                </a:lnTo>
                <a:lnTo>
                  <a:pt x="321768" y="581690"/>
                </a:lnTo>
                <a:lnTo>
                  <a:pt x="364192" y="638728"/>
                </a:lnTo>
                <a:lnTo>
                  <a:pt x="385806" y="666237"/>
                </a:lnTo>
                <a:lnTo>
                  <a:pt x="407409" y="693747"/>
                </a:lnTo>
                <a:lnTo>
                  <a:pt x="449833" y="745693"/>
                </a:lnTo>
                <a:lnTo>
                  <a:pt x="493062" y="795619"/>
                </a:lnTo>
                <a:lnTo>
                  <a:pt x="536280" y="841463"/>
                </a:lnTo>
                <a:lnTo>
                  <a:pt x="557090" y="863866"/>
                </a:lnTo>
                <a:lnTo>
                  <a:pt x="578704" y="884234"/>
                </a:lnTo>
                <a:lnTo>
                  <a:pt x="600318" y="904617"/>
                </a:lnTo>
                <a:lnTo>
                  <a:pt x="621933" y="923976"/>
                </a:lnTo>
                <a:lnTo>
                  <a:pt x="664346" y="960646"/>
                </a:lnTo>
                <a:lnTo>
                  <a:pt x="707574" y="993247"/>
                </a:lnTo>
                <a:lnTo>
                  <a:pt x="729189" y="1007500"/>
                </a:lnTo>
                <a:lnTo>
                  <a:pt x="749999" y="1021766"/>
                </a:lnTo>
                <a:lnTo>
                  <a:pt x="771602" y="1035009"/>
                </a:lnTo>
                <a:lnTo>
                  <a:pt x="793216" y="1047242"/>
                </a:lnTo>
                <a:lnTo>
                  <a:pt x="814830" y="1057426"/>
                </a:lnTo>
                <a:lnTo>
                  <a:pt x="835640" y="1067610"/>
                </a:lnTo>
                <a:lnTo>
                  <a:pt x="857255" y="1076785"/>
                </a:lnTo>
                <a:lnTo>
                  <a:pt x="878858" y="1084935"/>
                </a:lnTo>
                <a:lnTo>
                  <a:pt x="900472" y="1091037"/>
                </a:lnTo>
                <a:lnTo>
                  <a:pt x="922087" y="1097154"/>
                </a:lnTo>
                <a:lnTo>
                  <a:pt x="942896" y="1102246"/>
                </a:lnTo>
                <a:lnTo>
                  <a:pt x="964511" y="1105304"/>
                </a:lnTo>
                <a:lnTo>
                  <a:pt x="986114" y="1108362"/>
                </a:lnTo>
                <a:lnTo>
                  <a:pt x="1007728" y="1109372"/>
                </a:lnTo>
                <a:lnTo>
                  <a:pt x="1029343" y="1110396"/>
                </a:lnTo>
                <a:lnTo>
                  <a:pt x="1050152" y="1109372"/>
                </a:lnTo>
                <a:lnTo>
                  <a:pt x="1093381" y="1105304"/>
                </a:lnTo>
                <a:lnTo>
                  <a:pt x="1135794" y="1097154"/>
                </a:lnTo>
                <a:lnTo>
                  <a:pt x="1157408" y="1091037"/>
                </a:lnTo>
                <a:lnTo>
                  <a:pt x="1179023" y="1084935"/>
                </a:lnTo>
                <a:lnTo>
                  <a:pt x="1200637" y="1076785"/>
                </a:lnTo>
                <a:lnTo>
                  <a:pt x="1222240" y="1067610"/>
                </a:lnTo>
                <a:lnTo>
                  <a:pt x="1243050" y="1057426"/>
                </a:lnTo>
                <a:lnTo>
                  <a:pt x="1264664" y="1047242"/>
                </a:lnTo>
                <a:lnTo>
                  <a:pt x="1286279" y="1035009"/>
                </a:lnTo>
                <a:lnTo>
                  <a:pt x="1307882" y="1021766"/>
                </a:lnTo>
                <a:lnTo>
                  <a:pt x="1328703" y="1007500"/>
                </a:lnTo>
                <a:lnTo>
                  <a:pt x="1350306" y="993247"/>
                </a:lnTo>
                <a:lnTo>
                  <a:pt x="1371921" y="976947"/>
                </a:lnTo>
                <a:lnTo>
                  <a:pt x="1393535" y="960646"/>
                </a:lnTo>
                <a:lnTo>
                  <a:pt x="1415138" y="943321"/>
                </a:lnTo>
                <a:lnTo>
                  <a:pt x="1435959" y="923976"/>
                </a:lnTo>
                <a:lnTo>
                  <a:pt x="1457562" y="904617"/>
                </a:lnTo>
                <a:lnTo>
                  <a:pt x="1479177" y="884234"/>
                </a:lnTo>
                <a:lnTo>
                  <a:pt x="1500791" y="863866"/>
                </a:lnTo>
                <a:lnTo>
                  <a:pt x="1521601" y="841463"/>
                </a:lnTo>
                <a:lnTo>
                  <a:pt x="1543215" y="819046"/>
                </a:lnTo>
                <a:lnTo>
                  <a:pt x="1586433" y="771168"/>
                </a:lnTo>
                <a:lnTo>
                  <a:pt x="1628857" y="720232"/>
                </a:lnTo>
                <a:lnTo>
                  <a:pt x="1672074" y="666237"/>
                </a:lnTo>
                <a:lnTo>
                  <a:pt x="1714498" y="611219"/>
                </a:lnTo>
                <a:lnTo>
                  <a:pt x="1757727" y="552147"/>
                </a:lnTo>
                <a:lnTo>
                  <a:pt x="1800945" y="492036"/>
                </a:lnTo>
                <a:lnTo>
                  <a:pt x="1821755" y="461469"/>
                </a:lnTo>
                <a:lnTo>
                  <a:pt x="1843369" y="429891"/>
                </a:lnTo>
                <a:lnTo>
                  <a:pt x="1864983" y="398314"/>
                </a:lnTo>
                <a:lnTo>
                  <a:pt x="1886587" y="366737"/>
                </a:lnTo>
                <a:lnTo>
                  <a:pt x="1907407" y="334135"/>
                </a:lnTo>
                <a:lnTo>
                  <a:pt x="1929011" y="301534"/>
                </a:lnTo>
                <a:lnTo>
                  <a:pt x="1950625" y="268933"/>
                </a:lnTo>
                <a:lnTo>
                  <a:pt x="1972239" y="235321"/>
                </a:lnTo>
                <a:lnTo>
                  <a:pt x="1993843" y="202720"/>
                </a:lnTo>
                <a:lnTo>
                  <a:pt x="2014652" y="169109"/>
                </a:lnTo>
                <a:lnTo>
                  <a:pt x="2036267" y="135483"/>
                </a:lnTo>
                <a:lnTo>
                  <a:pt x="2057881" y="101872"/>
                </a:lnTo>
                <a:lnTo>
                  <a:pt x="2079495" y="68246"/>
                </a:lnTo>
                <a:lnTo>
                  <a:pt x="2101099" y="34635"/>
                </a:lnTo>
                <a:lnTo>
                  <a:pt x="2121908" y="0"/>
                </a:lnTo>
              </a:path>
            </a:pathLst>
          </a:custGeom>
          <a:ln w="58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2" name="object 82"/>
          <p:cNvSpPr/>
          <p:nvPr/>
        </p:nvSpPr>
        <p:spPr>
          <a:xfrm>
            <a:off x="4461160" y="3072013"/>
            <a:ext cx="18466" cy="29215"/>
          </a:xfrm>
          <a:custGeom>
            <a:avLst/>
            <a:gdLst/>
            <a:ahLst/>
            <a:cxnLst/>
            <a:rect l="l" t="t" r="r" b="b"/>
            <a:pathLst>
              <a:path w="42545" h="67310">
                <a:moveTo>
                  <a:pt x="0" y="0"/>
                </a:moveTo>
                <a:lnTo>
                  <a:pt x="20820" y="33611"/>
                </a:lnTo>
                <a:lnTo>
                  <a:pt x="42424" y="67236"/>
                </a:lnTo>
              </a:path>
            </a:pathLst>
          </a:custGeom>
          <a:ln w="5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3" name="object 83"/>
          <p:cNvSpPr/>
          <p:nvPr/>
        </p:nvSpPr>
        <p:spPr>
          <a:xfrm>
            <a:off x="4461159" y="3072013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7" name="Rectangle 86"/>
          <p:cNvSpPr/>
          <p:nvPr/>
        </p:nvSpPr>
        <p:spPr>
          <a:xfrm>
            <a:off x="329035" y="704314"/>
            <a:ext cx="2894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12">
              <a:spcBef>
                <a:spcPts val="47"/>
              </a:spcBef>
              <a:tabLst>
                <a:tab pos="392985" algn="l"/>
                <a:tab pos="555580" algn="l"/>
                <a:tab pos="1181987" algn="l"/>
              </a:tabLst>
            </a:pPr>
            <a:r>
              <a:rPr lang="de-DE" sz="2000" kern="0" dirty="0"/>
              <a:t>Example: Sine Target</a:t>
            </a:r>
            <a:endParaRPr lang="de-DE" sz="1333" kern="0" dirty="0">
              <a:solidFill>
                <a:srgbClr val="FF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193643" y="1702978"/>
            <a:ext cx="29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2205" algn="r">
              <a:spcBef>
                <a:spcPts val="1042"/>
              </a:spcBef>
            </a:pPr>
            <a:r>
              <a:rPr lang="de-DE" sz="2000" i="1" spc="330" dirty="0">
                <a:latin typeface="Times New Roman"/>
                <a:cs typeface="Times New Roman"/>
              </a:rPr>
              <a:t>f</a:t>
            </a:r>
            <a:endParaRPr lang="de-DE" sz="2000" dirty="0">
              <a:latin typeface="Times New Roman"/>
              <a:cs typeface="Times New Roman"/>
            </a:endParaRPr>
          </a:p>
        </p:txBody>
      </p:sp>
      <p:sp>
        <p:nvSpPr>
          <p:cNvPr id="85" name="Slide Number Placeholder 8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86" name="Date Placeholder 8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88" name="Footer Placeholder 8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7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216988" y="1618941"/>
            <a:ext cx="245567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147" dirty="0">
                <a:solidFill>
                  <a:srgbClr val="197F19"/>
                </a:solidFill>
                <a:latin typeface="DejaVu Sans"/>
                <a:cs typeface="DejaVu Sans"/>
              </a:rPr>
              <a:t>H</a:t>
            </a:r>
            <a:r>
              <a:rPr sz="1595" spc="-81" baseline="-12471" dirty="0">
                <a:solidFill>
                  <a:srgbClr val="197F19"/>
                </a:solidFill>
                <a:latin typeface="Arial"/>
                <a:cs typeface="Arial"/>
              </a:rPr>
              <a:t>0</a:t>
            </a:r>
            <a:endParaRPr sz="1595" baseline="-1247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51758" y="1618941"/>
            <a:ext cx="245567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147" dirty="0">
                <a:solidFill>
                  <a:srgbClr val="E51919"/>
                </a:solidFill>
                <a:latin typeface="DejaVu Sans"/>
                <a:cs typeface="DejaVu Sans"/>
              </a:rPr>
              <a:t>H</a:t>
            </a:r>
            <a:r>
              <a:rPr sz="1595" spc="-81" baseline="-12471" dirty="0">
                <a:solidFill>
                  <a:srgbClr val="E51919"/>
                </a:solidFill>
                <a:latin typeface="Arial"/>
                <a:cs typeface="Arial"/>
              </a:rPr>
              <a:t>1</a:t>
            </a:r>
            <a:endParaRPr sz="1595" baseline="-12471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0452" y="2087789"/>
            <a:ext cx="1982998" cy="1983273"/>
          </a:xfrm>
          <a:custGeom>
            <a:avLst/>
            <a:gdLst/>
            <a:ahLst/>
            <a:cxnLst/>
            <a:rect l="l" t="t" r="r" b="b"/>
            <a:pathLst>
              <a:path w="4568825" h="4569459">
                <a:moveTo>
                  <a:pt x="0" y="4568939"/>
                </a:moveTo>
                <a:lnTo>
                  <a:pt x="4568799" y="4568939"/>
                </a:lnTo>
                <a:lnTo>
                  <a:pt x="4568799" y="0"/>
                </a:lnTo>
                <a:lnTo>
                  <a:pt x="0" y="0"/>
                </a:lnTo>
                <a:lnTo>
                  <a:pt x="0" y="4568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1484599" y="2137745"/>
            <a:ext cx="1860903" cy="1868620"/>
          </a:xfrm>
          <a:custGeom>
            <a:avLst/>
            <a:gdLst/>
            <a:ahLst/>
            <a:cxnLst/>
            <a:rect l="l" t="t" r="r" b="b"/>
            <a:pathLst>
              <a:path w="4287520" h="4305300">
                <a:moveTo>
                  <a:pt x="0" y="4305096"/>
                </a:moveTo>
                <a:lnTo>
                  <a:pt x="4287050" y="4305096"/>
                </a:lnTo>
                <a:lnTo>
                  <a:pt x="4287050" y="0"/>
                </a:lnTo>
                <a:lnTo>
                  <a:pt x="0" y="0"/>
                </a:lnTo>
                <a:lnTo>
                  <a:pt x="0" y="43050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1484599" y="2137748"/>
            <a:ext cx="1860903" cy="1868620"/>
          </a:xfrm>
          <a:custGeom>
            <a:avLst/>
            <a:gdLst/>
            <a:ahLst/>
            <a:cxnLst/>
            <a:rect l="l" t="t" r="r" b="b"/>
            <a:pathLst>
              <a:path w="4287520" h="4305300">
                <a:moveTo>
                  <a:pt x="0" y="4305092"/>
                </a:moveTo>
                <a:lnTo>
                  <a:pt x="0" y="0"/>
                </a:lnTo>
                <a:lnTo>
                  <a:pt x="4287046" y="0"/>
                </a:lnTo>
                <a:lnTo>
                  <a:pt x="4287046" y="4305092"/>
                </a:lnTo>
                <a:lnTo>
                  <a:pt x="0" y="4305092"/>
                </a:lnTo>
              </a:path>
            </a:pathLst>
          </a:custGeom>
          <a:ln w="54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1484599" y="400627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20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1484599" y="213774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20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1484599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3345296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1484599" y="400627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20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1484599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1484599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1484599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 txBox="1"/>
          <p:nvPr/>
        </p:nvSpPr>
        <p:spPr>
          <a:xfrm>
            <a:off x="1443303" y="4011819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−1</a:t>
            </a:r>
            <a:endParaRPr sz="41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70458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" name="object 19"/>
          <p:cNvSpPr/>
          <p:nvPr/>
        </p:nvSpPr>
        <p:spPr>
          <a:xfrm>
            <a:off x="1670458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 txBox="1"/>
          <p:nvPr/>
        </p:nvSpPr>
        <p:spPr>
          <a:xfrm>
            <a:off x="1611792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−0.8</a:t>
            </a:r>
            <a:endParaRPr sz="412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56672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" name="object 22"/>
          <p:cNvSpPr/>
          <p:nvPr/>
        </p:nvSpPr>
        <p:spPr>
          <a:xfrm>
            <a:off x="1856672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" name="object 23"/>
          <p:cNvSpPr txBox="1"/>
          <p:nvPr/>
        </p:nvSpPr>
        <p:spPr>
          <a:xfrm>
            <a:off x="1798003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−0.6</a:t>
            </a:r>
            <a:endParaRPr sz="412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42531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" name="object 25"/>
          <p:cNvSpPr/>
          <p:nvPr/>
        </p:nvSpPr>
        <p:spPr>
          <a:xfrm>
            <a:off x="2042531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" name="object 26"/>
          <p:cNvSpPr txBox="1"/>
          <p:nvPr/>
        </p:nvSpPr>
        <p:spPr>
          <a:xfrm>
            <a:off x="1983862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−0.4</a:t>
            </a:r>
            <a:endParaRPr sz="412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28739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" name="object 28"/>
          <p:cNvSpPr/>
          <p:nvPr/>
        </p:nvSpPr>
        <p:spPr>
          <a:xfrm>
            <a:off x="2228739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" name="object 29"/>
          <p:cNvSpPr txBox="1"/>
          <p:nvPr/>
        </p:nvSpPr>
        <p:spPr>
          <a:xfrm>
            <a:off x="2170074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−0.2</a:t>
            </a:r>
            <a:endParaRPr sz="412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14948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1" name="object 31"/>
          <p:cNvSpPr/>
          <p:nvPr/>
        </p:nvSpPr>
        <p:spPr>
          <a:xfrm>
            <a:off x="2414948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2" name="object 32"/>
          <p:cNvSpPr txBox="1"/>
          <p:nvPr/>
        </p:nvSpPr>
        <p:spPr>
          <a:xfrm>
            <a:off x="2397975" y="401181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0</a:t>
            </a:r>
            <a:endParaRPr sz="412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00812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4" name="object 34"/>
          <p:cNvSpPr/>
          <p:nvPr/>
        </p:nvSpPr>
        <p:spPr>
          <a:xfrm>
            <a:off x="2600812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5" name="object 35"/>
          <p:cNvSpPr txBox="1"/>
          <p:nvPr/>
        </p:nvSpPr>
        <p:spPr>
          <a:xfrm>
            <a:off x="2566464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0.2</a:t>
            </a:r>
            <a:endParaRPr sz="412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787015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7" name="object 37"/>
          <p:cNvSpPr/>
          <p:nvPr/>
        </p:nvSpPr>
        <p:spPr>
          <a:xfrm>
            <a:off x="2787015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8" name="object 38"/>
          <p:cNvSpPr txBox="1"/>
          <p:nvPr/>
        </p:nvSpPr>
        <p:spPr>
          <a:xfrm>
            <a:off x="2752670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0.4</a:t>
            </a:r>
            <a:endParaRPr sz="412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72879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0" name="object 40"/>
          <p:cNvSpPr/>
          <p:nvPr/>
        </p:nvSpPr>
        <p:spPr>
          <a:xfrm>
            <a:off x="2972879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1" name="object 41"/>
          <p:cNvSpPr txBox="1"/>
          <p:nvPr/>
        </p:nvSpPr>
        <p:spPr>
          <a:xfrm>
            <a:off x="2938534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0.6</a:t>
            </a:r>
            <a:endParaRPr sz="412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59088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3" name="object 43"/>
          <p:cNvSpPr/>
          <p:nvPr/>
        </p:nvSpPr>
        <p:spPr>
          <a:xfrm>
            <a:off x="3159088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4" name="object 44"/>
          <p:cNvSpPr txBox="1"/>
          <p:nvPr/>
        </p:nvSpPr>
        <p:spPr>
          <a:xfrm>
            <a:off x="3124741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0.8</a:t>
            </a:r>
            <a:endParaRPr sz="412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345296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6" name="object 46"/>
          <p:cNvSpPr/>
          <p:nvPr/>
        </p:nvSpPr>
        <p:spPr>
          <a:xfrm>
            <a:off x="3345296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7" name="object 47"/>
          <p:cNvSpPr txBox="1"/>
          <p:nvPr/>
        </p:nvSpPr>
        <p:spPr>
          <a:xfrm>
            <a:off x="3328321" y="401181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1</a:t>
            </a:r>
            <a:endParaRPr sz="412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484600" y="4006278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9" name="object 49"/>
          <p:cNvSpPr/>
          <p:nvPr/>
        </p:nvSpPr>
        <p:spPr>
          <a:xfrm>
            <a:off x="3326539" y="4006278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0" name="object 50"/>
          <p:cNvSpPr txBox="1"/>
          <p:nvPr/>
        </p:nvSpPr>
        <p:spPr>
          <a:xfrm>
            <a:off x="1419683" y="3967164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−2</a:t>
            </a:r>
            <a:endParaRPr sz="412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484600" y="3772378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2" name="object 52"/>
          <p:cNvSpPr/>
          <p:nvPr/>
        </p:nvSpPr>
        <p:spPr>
          <a:xfrm>
            <a:off x="3326539" y="3772378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3" name="object 53"/>
          <p:cNvSpPr txBox="1"/>
          <p:nvPr/>
        </p:nvSpPr>
        <p:spPr>
          <a:xfrm>
            <a:off x="1384940" y="3733262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−1.5</a:t>
            </a:r>
            <a:endParaRPr sz="412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484600" y="3538923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5" name="object 55"/>
          <p:cNvSpPr/>
          <p:nvPr/>
        </p:nvSpPr>
        <p:spPr>
          <a:xfrm>
            <a:off x="3326539" y="3538923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6" name="object 56"/>
          <p:cNvSpPr txBox="1"/>
          <p:nvPr/>
        </p:nvSpPr>
        <p:spPr>
          <a:xfrm>
            <a:off x="1419683" y="3499811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−1</a:t>
            </a:r>
            <a:endParaRPr sz="412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484600" y="3305468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8" name="object 58"/>
          <p:cNvSpPr/>
          <p:nvPr/>
        </p:nvSpPr>
        <p:spPr>
          <a:xfrm>
            <a:off x="3326539" y="3305468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9" name="object 59"/>
          <p:cNvSpPr txBox="1"/>
          <p:nvPr/>
        </p:nvSpPr>
        <p:spPr>
          <a:xfrm>
            <a:off x="1384940" y="326634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−0.5</a:t>
            </a:r>
            <a:endParaRPr sz="412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484600" y="3072013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1" name="object 61"/>
          <p:cNvSpPr/>
          <p:nvPr/>
        </p:nvSpPr>
        <p:spPr>
          <a:xfrm>
            <a:off x="3326539" y="3072013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2" name="object 62"/>
          <p:cNvSpPr txBox="1"/>
          <p:nvPr/>
        </p:nvSpPr>
        <p:spPr>
          <a:xfrm>
            <a:off x="1443998" y="303289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0</a:t>
            </a:r>
            <a:endParaRPr sz="412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484600" y="2838113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4" name="object 64"/>
          <p:cNvSpPr/>
          <p:nvPr/>
        </p:nvSpPr>
        <p:spPr>
          <a:xfrm>
            <a:off x="3326539" y="2838113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5" name="object 65"/>
          <p:cNvSpPr txBox="1"/>
          <p:nvPr/>
        </p:nvSpPr>
        <p:spPr>
          <a:xfrm>
            <a:off x="1409259" y="2798996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0.5</a:t>
            </a:r>
            <a:endParaRPr sz="412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84600" y="2604658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7" name="object 67"/>
          <p:cNvSpPr/>
          <p:nvPr/>
        </p:nvSpPr>
        <p:spPr>
          <a:xfrm>
            <a:off x="3326539" y="2604658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8" name="object 68"/>
          <p:cNvSpPr txBox="1"/>
          <p:nvPr/>
        </p:nvSpPr>
        <p:spPr>
          <a:xfrm>
            <a:off x="1443998" y="2565540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1</a:t>
            </a:r>
            <a:endParaRPr sz="412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484600" y="2371203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0" name="object 70"/>
          <p:cNvSpPr/>
          <p:nvPr/>
        </p:nvSpPr>
        <p:spPr>
          <a:xfrm>
            <a:off x="3326539" y="2371203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1" name="object 71"/>
          <p:cNvSpPr txBox="1"/>
          <p:nvPr/>
        </p:nvSpPr>
        <p:spPr>
          <a:xfrm>
            <a:off x="1409259" y="233208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1.5</a:t>
            </a:r>
            <a:endParaRPr sz="412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484600" y="2137748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3" name="object 73"/>
          <p:cNvSpPr/>
          <p:nvPr/>
        </p:nvSpPr>
        <p:spPr>
          <a:xfrm>
            <a:off x="3326539" y="2137748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4" name="object 74"/>
          <p:cNvSpPr txBox="1"/>
          <p:nvPr/>
        </p:nvSpPr>
        <p:spPr>
          <a:xfrm>
            <a:off x="1443998" y="2098634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2</a:t>
            </a:r>
            <a:endParaRPr sz="412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484599" y="400627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20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6" name="object 76"/>
          <p:cNvSpPr/>
          <p:nvPr/>
        </p:nvSpPr>
        <p:spPr>
          <a:xfrm>
            <a:off x="1484599" y="213774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20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7" name="object 77"/>
          <p:cNvSpPr/>
          <p:nvPr/>
        </p:nvSpPr>
        <p:spPr>
          <a:xfrm>
            <a:off x="1484599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8" name="object 78"/>
          <p:cNvSpPr/>
          <p:nvPr/>
        </p:nvSpPr>
        <p:spPr>
          <a:xfrm>
            <a:off x="3345296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9" name="object 79"/>
          <p:cNvSpPr/>
          <p:nvPr/>
        </p:nvSpPr>
        <p:spPr>
          <a:xfrm>
            <a:off x="1484599" y="2604657"/>
            <a:ext cx="1860903" cy="934310"/>
          </a:xfrm>
          <a:custGeom>
            <a:avLst/>
            <a:gdLst/>
            <a:ahLst/>
            <a:cxnLst/>
            <a:rect l="l" t="t" r="r" b="b"/>
            <a:pathLst>
              <a:path w="4287520" h="2152650">
                <a:moveTo>
                  <a:pt x="2143518" y="1076782"/>
                </a:moveTo>
                <a:lnTo>
                  <a:pt x="0" y="1076782"/>
                </a:lnTo>
                <a:lnTo>
                  <a:pt x="20815" y="1110399"/>
                </a:lnTo>
                <a:lnTo>
                  <a:pt x="85648" y="1211249"/>
                </a:lnTo>
                <a:lnTo>
                  <a:pt x="106451" y="1244879"/>
                </a:lnTo>
                <a:lnTo>
                  <a:pt x="128066" y="1277467"/>
                </a:lnTo>
                <a:lnTo>
                  <a:pt x="149682" y="1311084"/>
                </a:lnTo>
                <a:lnTo>
                  <a:pt x="192900" y="1376286"/>
                </a:lnTo>
                <a:lnTo>
                  <a:pt x="213715" y="1408887"/>
                </a:lnTo>
                <a:lnTo>
                  <a:pt x="299364" y="1534185"/>
                </a:lnTo>
                <a:lnTo>
                  <a:pt x="385800" y="1653374"/>
                </a:lnTo>
                <a:lnTo>
                  <a:pt x="449834" y="1735886"/>
                </a:lnTo>
                <a:lnTo>
                  <a:pt x="492264" y="1787842"/>
                </a:lnTo>
                <a:lnTo>
                  <a:pt x="535482" y="1837766"/>
                </a:lnTo>
                <a:lnTo>
                  <a:pt x="578700" y="1883613"/>
                </a:lnTo>
                <a:lnTo>
                  <a:pt x="599516" y="1906016"/>
                </a:lnTo>
                <a:lnTo>
                  <a:pt x="642734" y="1946770"/>
                </a:lnTo>
                <a:lnTo>
                  <a:pt x="664349" y="1966125"/>
                </a:lnTo>
                <a:lnTo>
                  <a:pt x="685165" y="1985479"/>
                </a:lnTo>
                <a:lnTo>
                  <a:pt x="706767" y="2002790"/>
                </a:lnTo>
                <a:lnTo>
                  <a:pt x="749998" y="2035390"/>
                </a:lnTo>
                <a:lnTo>
                  <a:pt x="771601" y="2049653"/>
                </a:lnTo>
                <a:lnTo>
                  <a:pt x="792416" y="2063915"/>
                </a:lnTo>
                <a:lnTo>
                  <a:pt x="814031" y="2077161"/>
                </a:lnTo>
                <a:lnTo>
                  <a:pt x="835634" y="2089391"/>
                </a:lnTo>
                <a:lnTo>
                  <a:pt x="857250" y="2099576"/>
                </a:lnTo>
                <a:lnTo>
                  <a:pt x="878065" y="2109762"/>
                </a:lnTo>
                <a:lnTo>
                  <a:pt x="921283" y="2127084"/>
                </a:lnTo>
                <a:lnTo>
                  <a:pt x="964501" y="2139302"/>
                </a:lnTo>
                <a:lnTo>
                  <a:pt x="1028534" y="2150516"/>
                </a:lnTo>
                <a:lnTo>
                  <a:pt x="1071765" y="2152548"/>
                </a:lnTo>
                <a:lnTo>
                  <a:pt x="1114183" y="2150516"/>
                </a:lnTo>
                <a:lnTo>
                  <a:pt x="1157401" y="2144395"/>
                </a:lnTo>
                <a:lnTo>
                  <a:pt x="1221435" y="2127084"/>
                </a:lnTo>
                <a:lnTo>
                  <a:pt x="1264666" y="2109762"/>
                </a:lnTo>
                <a:lnTo>
                  <a:pt x="1285468" y="2099576"/>
                </a:lnTo>
                <a:lnTo>
                  <a:pt x="1307084" y="2089391"/>
                </a:lnTo>
                <a:lnTo>
                  <a:pt x="1328699" y="2077161"/>
                </a:lnTo>
                <a:lnTo>
                  <a:pt x="1350302" y="2063915"/>
                </a:lnTo>
                <a:lnTo>
                  <a:pt x="1371117" y="2049653"/>
                </a:lnTo>
                <a:lnTo>
                  <a:pt x="1392732" y="2035390"/>
                </a:lnTo>
                <a:lnTo>
                  <a:pt x="1435950" y="2002790"/>
                </a:lnTo>
                <a:lnTo>
                  <a:pt x="1457566" y="1985479"/>
                </a:lnTo>
                <a:lnTo>
                  <a:pt x="1478368" y="1966125"/>
                </a:lnTo>
                <a:lnTo>
                  <a:pt x="1499984" y="1946770"/>
                </a:lnTo>
                <a:lnTo>
                  <a:pt x="1543215" y="1906016"/>
                </a:lnTo>
                <a:lnTo>
                  <a:pt x="1564017" y="1883613"/>
                </a:lnTo>
                <a:lnTo>
                  <a:pt x="1585633" y="1861197"/>
                </a:lnTo>
                <a:lnTo>
                  <a:pt x="1628851" y="1813318"/>
                </a:lnTo>
                <a:lnTo>
                  <a:pt x="1692884" y="1735886"/>
                </a:lnTo>
                <a:lnTo>
                  <a:pt x="1736115" y="1680883"/>
                </a:lnTo>
                <a:lnTo>
                  <a:pt x="1821751" y="1564754"/>
                </a:lnTo>
                <a:lnTo>
                  <a:pt x="1929015" y="1408887"/>
                </a:lnTo>
                <a:lnTo>
                  <a:pt x="1949818" y="1376286"/>
                </a:lnTo>
                <a:lnTo>
                  <a:pt x="1993049" y="1311084"/>
                </a:lnTo>
                <a:lnTo>
                  <a:pt x="2014651" y="1277467"/>
                </a:lnTo>
                <a:lnTo>
                  <a:pt x="2036267" y="1244879"/>
                </a:lnTo>
                <a:lnTo>
                  <a:pt x="2057082" y="1211249"/>
                </a:lnTo>
                <a:lnTo>
                  <a:pt x="2143518" y="1076782"/>
                </a:lnTo>
                <a:close/>
              </a:path>
              <a:path w="4287520" h="2152650">
                <a:moveTo>
                  <a:pt x="3215284" y="0"/>
                </a:moveTo>
                <a:lnTo>
                  <a:pt x="3172066" y="2044"/>
                </a:lnTo>
                <a:lnTo>
                  <a:pt x="3128835" y="8153"/>
                </a:lnTo>
                <a:lnTo>
                  <a:pt x="3064802" y="25476"/>
                </a:lnTo>
                <a:lnTo>
                  <a:pt x="3021584" y="42786"/>
                </a:lnTo>
                <a:lnTo>
                  <a:pt x="3000768" y="52971"/>
                </a:lnTo>
                <a:lnTo>
                  <a:pt x="2979166" y="63169"/>
                </a:lnTo>
                <a:lnTo>
                  <a:pt x="2957550" y="75387"/>
                </a:lnTo>
                <a:lnTo>
                  <a:pt x="2935935" y="88633"/>
                </a:lnTo>
                <a:lnTo>
                  <a:pt x="2915132" y="102895"/>
                </a:lnTo>
                <a:lnTo>
                  <a:pt x="2893517" y="117157"/>
                </a:lnTo>
                <a:lnTo>
                  <a:pt x="2850299" y="149745"/>
                </a:lnTo>
                <a:lnTo>
                  <a:pt x="2828683" y="167068"/>
                </a:lnTo>
                <a:lnTo>
                  <a:pt x="2807868" y="186423"/>
                </a:lnTo>
                <a:lnTo>
                  <a:pt x="2786265" y="205778"/>
                </a:lnTo>
                <a:lnTo>
                  <a:pt x="2743034" y="246532"/>
                </a:lnTo>
                <a:lnTo>
                  <a:pt x="2722219" y="268947"/>
                </a:lnTo>
                <a:lnTo>
                  <a:pt x="2700616" y="291350"/>
                </a:lnTo>
                <a:lnTo>
                  <a:pt x="2657398" y="339229"/>
                </a:lnTo>
                <a:lnTo>
                  <a:pt x="2593365" y="416661"/>
                </a:lnTo>
                <a:lnTo>
                  <a:pt x="2550134" y="471665"/>
                </a:lnTo>
                <a:lnTo>
                  <a:pt x="2464498" y="587806"/>
                </a:lnTo>
                <a:lnTo>
                  <a:pt x="2357234" y="743661"/>
                </a:lnTo>
                <a:lnTo>
                  <a:pt x="2336419" y="776262"/>
                </a:lnTo>
                <a:lnTo>
                  <a:pt x="2293200" y="841463"/>
                </a:lnTo>
                <a:lnTo>
                  <a:pt x="2271585" y="875080"/>
                </a:lnTo>
                <a:lnTo>
                  <a:pt x="2249982" y="907681"/>
                </a:lnTo>
                <a:lnTo>
                  <a:pt x="2229167" y="941298"/>
                </a:lnTo>
                <a:lnTo>
                  <a:pt x="2164334" y="1042149"/>
                </a:lnTo>
                <a:lnTo>
                  <a:pt x="2143518" y="1076782"/>
                </a:lnTo>
                <a:lnTo>
                  <a:pt x="4287050" y="1076782"/>
                </a:lnTo>
                <a:lnTo>
                  <a:pt x="4265434" y="1042149"/>
                </a:lnTo>
                <a:lnTo>
                  <a:pt x="4200601" y="941298"/>
                </a:lnTo>
                <a:lnTo>
                  <a:pt x="4179798" y="907681"/>
                </a:lnTo>
                <a:lnTo>
                  <a:pt x="4158183" y="875080"/>
                </a:lnTo>
                <a:lnTo>
                  <a:pt x="4136567" y="841463"/>
                </a:lnTo>
                <a:lnTo>
                  <a:pt x="4093349" y="776262"/>
                </a:lnTo>
                <a:lnTo>
                  <a:pt x="4072534" y="743661"/>
                </a:lnTo>
                <a:lnTo>
                  <a:pt x="3986898" y="618363"/>
                </a:lnTo>
                <a:lnTo>
                  <a:pt x="3900449" y="499173"/>
                </a:lnTo>
                <a:lnTo>
                  <a:pt x="3836416" y="416661"/>
                </a:lnTo>
                <a:lnTo>
                  <a:pt x="3793985" y="364693"/>
                </a:lnTo>
                <a:lnTo>
                  <a:pt x="3750767" y="314782"/>
                </a:lnTo>
                <a:lnTo>
                  <a:pt x="3707549" y="268947"/>
                </a:lnTo>
                <a:lnTo>
                  <a:pt x="3686733" y="246532"/>
                </a:lnTo>
                <a:lnTo>
                  <a:pt x="3643515" y="205778"/>
                </a:lnTo>
                <a:lnTo>
                  <a:pt x="3621900" y="186423"/>
                </a:lnTo>
                <a:lnTo>
                  <a:pt x="3601085" y="167068"/>
                </a:lnTo>
                <a:lnTo>
                  <a:pt x="3579469" y="149745"/>
                </a:lnTo>
                <a:lnTo>
                  <a:pt x="3536251" y="117157"/>
                </a:lnTo>
                <a:lnTo>
                  <a:pt x="3514648" y="102895"/>
                </a:lnTo>
                <a:lnTo>
                  <a:pt x="3493833" y="88633"/>
                </a:lnTo>
                <a:lnTo>
                  <a:pt x="3472218" y="75387"/>
                </a:lnTo>
                <a:lnTo>
                  <a:pt x="3450615" y="63169"/>
                </a:lnTo>
                <a:lnTo>
                  <a:pt x="3429000" y="52971"/>
                </a:lnTo>
                <a:lnTo>
                  <a:pt x="3408184" y="42786"/>
                </a:lnTo>
                <a:lnTo>
                  <a:pt x="3364966" y="25476"/>
                </a:lnTo>
                <a:lnTo>
                  <a:pt x="3321735" y="13246"/>
                </a:lnTo>
                <a:lnTo>
                  <a:pt x="3257715" y="2044"/>
                </a:lnTo>
                <a:lnTo>
                  <a:pt x="321528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0" name="object 80"/>
          <p:cNvSpPr/>
          <p:nvPr/>
        </p:nvSpPr>
        <p:spPr>
          <a:xfrm>
            <a:off x="1484600" y="3072013"/>
            <a:ext cx="911711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2100305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1" name="object 81"/>
          <p:cNvSpPr/>
          <p:nvPr/>
        </p:nvSpPr>
        <p:spPr>
          <a:xfrm>
            <a:off x="2396190" y="3072013"/>
            <a:ext cx="921081" cy="0"/>
          </a:xfrm>
          <a:custGeom>
            <a:avLst/>
            <a:gdLst/>
            <a:ahLst/>
            <a:cxnLst/>
            <a:rect l="l" t="t" r="r" b="b"/>
            <a:pathLst>
              <a:path w="2122170">
                <a:moveTo>
                  <a:pt x="2121908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2" name="object 82"/>
          <p:cNvSpPr/>
          <p:nvPr/>
        </p:nvSpPr>
        <p:spPr>
          <a:xfrm>
            <a:off x="2461151" y="2604658"/>
            <a:ext cx="884149" cy="467431"/>
          </a:xfrm>
          <a:custGeom>
            <a:avLst/>
            <a:gdLst/>
            <a:ahLst/>
            <a:cxnLst/>
            <a:rect l="l" t="t" r="r" b="b"/>
            <a:pathLst>
              <a:path w="2037079" h="1076960">
                <a:moveTo>
                  <a:pt x="0" y="907676"/>
                </a:moveTo>
                <a:lnTo>
                  <a:pt x="21614" y="875074"/>
                </a:lnTo>
                <a:lnTo>
                  <a:pt x="43228" y="841463"/>
                </a:lnTo>
                <a:lnTo>
                  <a:pt x="64843" y="808862"/>
                </a:lnTo>
                <a:lnTo>
                  <a:pt x="86446" y="776260"/>
                </a:lnTo>
                <a:lnTo>
                  <a:pt x="107256" y="743659"/>
                </a:lnTo>
                <a:lnTo>
                  <a:pt x="128870" y="712081"/>
                </a:lnTo>
                <a:lnTo>
                  <a:pt x="150484" y="680504"/>
                </a:lnTo>
                <a:lnTo>
                  <a:pt x="172099" y="648927"/>
                </a:lnTo>
                <a:lnTo>
                  <a:pt x="192908" y="618359"/>
                </a:lnTo>
                <a:lnTo>
                  <a:pt x="214512" y="587806"/>
                </a:lnTo>
                <a:lnTo>
                  <a:pt x="236126" y="558249"/>
                </a:lnTo>
                <a:lnTo>
                  <a:pt x="257740" y="528706"/>
                </a:lnTo>
                <a:lnTo>
                  <a:pt x="279355" y="499162"/>
                </a:lnTo>
                <a:lnTo>
                  <a:pt x="300165" y="471667"/>
                </a:lnTo>
                <a:lnTo>
                  <a:pt x="321779" y="444158"/>
                </a:lnTo>
                <a:lnTo>
                  <a:pt x="343382" y="416649"/>
                </a:lnTo>
                <a:lnTo>
                  <a:pt x="385806" y="364703"/>
                </a:lnTo>
                <a:lnTo>
                  <a:pt x="429035" y="314777"/>
                </a:lnTo>
                <a:lnTo>
                  <a:pt x="472253" y="268947"/>
                </a:lnTo>
                <a:lnTo>
                  <a:pt x="493062" y="246530"/>
                </a:lnTo>
                <a:lnTo>
                  <a:pt x="514677" y="226147"/>
                </a:lnTo>
                <a:lnTo>
                  <a:pt x="536291" y="205778"/>
                </a:lnTo>
                <a:lnTo>
                  <a:pt x="557894" y="186433"/>
                </a:lnTo>
                <a:lnTo>
                  <a:pt x="578704" y="167075"/>
                </a:lnTo>
                <a:lnTo>
                  <a:pt x="600318" y="149750"/>
                </a:lnTo>
                <a:lnTo>
                  <a:pt x="621933" y="133449"/>
                </a:lnTo>
                <a:lnTo>
                  <a:pt x="643547" y="117148"/>
                </a:lnTo>
                <a:lnTo>
                  <a:pt x="665150" y="102896"/>
                </a:lnTo>
                <a:lnTo>
                  <a:pt x="685960" y="88629"/>
                </a:lnTo>
                <a:lnTo>
                  <a:pt x="707574" y="75387"/>
                </a:lnTo>
                <a:lnTo>
                  <a:pt x="729189" y="63168"/>
                </a:lnTo>
                <a:lnTo>
                  <a:pt x="750792" y="52970"/>
                </a:lnTo>
                <a:lnTo>
                  <a:pt x="771613" y="42785"/>
                </a:lnTo>
                <a:lnTo>
                  <a:pt x="793227" y="33611"/>
                </a:lnTo>
                <a:lnTo>
                  <a:pt x="814830" y="25475"/>
                </a:lnTo>
                <a:lnTo>
                  <a:pt x="836445" y="19358"/>
                </a:lnTo>
                <a:lnTo>
                  <a:pt x="858048" y="13242"/>
                </a:lnTo>
                <a:lnTo>
                  <a:pt x="878869" y="8150"/>
                </a:lnTo>
                <a:lnTo>
                  <a:pt x="900483" y="5092"/>
                </a:lnTo>
                <a:lnTo>
                  <a:pt x="922087" y="2034"/>
                </a:lnTo>
                <a:lnTo>
                  <a:pt x="943701" y="1009"/>
                </a:lnTo>
                <a:lnTo>
                  <a:pt x="965315" y="0"/>
                </a:lnTo>
                <a:lnTo>
                  <a:pt x="986125" y="1009"/>
                </a:lnTo>
                <a:lnTo>
                  <a:pt x="1007739" y="2034"/>
                </a:lnTo>
                <a:lnTo>
                  <a:pt x="1029343" y="5092"/>
                </a:lnTo>
                <a:lnTo>
                  <a:pt x="1050957" y="8150"/>
                </a:lnTo>
                <a:lnTo>
                  <a:pt x="1071767" y="13242"/>
                </a:lnTo>
                <a:lnTo>
                  <a:pt x="1114984" y="25475"/>
                </a:lnTo>
                <a:lnTo>
                  <a:pt x="1158213" y="42785"/>
                </a:lnTo>
                <a:lnTo>
                  <a:pt x="1179023" y="52970"/>
                </a:lnTo>
                <a:lnTo>
                  <a:pt x="1200637" y="63168"/>
                </a:lnTo>
                <a:lnTo>
                  <a:pt x="1222240" y="75387"/>
                </a:lnTo>
                <a:lnTo>
                  <a:pt x="1243855" y="88629"/>
                </a:lnTo>
                <a:lnTo>
                  <a:pt x="1264664" y="102896"/>
                </a:lnTo>
                <a:lnTo>
                  <a:pt x="1286279" y="117148"/>
                </a:lnTo>
                <a:lnTo>
                  <a:pt x="1307893" y="133449"/>
                </a:lnTo>
                <a:lnTo>
                  <a:pt x="1329496" y="149750"/>
                </a:lnTo>
                <a:lnTo>
                  <a:pt x="1351111" y="167075"/>
                </a:lnTo>
                <a:lnTo>
                  <a:pt x="1371932" y="186433"/>
                </a:lnTo>
                <a:lnTo>
                  <a:pt x="1393535" y="205778"/>
                </a:lnTo>
                <a:lnTo>
                  <a:pt x="1415149" y="226147"/>
                </a:lnTo>
                <a:lnTo>
                  <a:pt x="1436764" y="246530"/>
                </a:lnTo>
                <a:lnTo>
                  <a:pt x="1457573" y="268947"/>
                </a:lnTo>
                <a:lnTo>
                  <a:pt x="1479177" y="291350"/>
                </a:lnTo>
                <a:lnTo>
                  <a:pt x="1522405" y="339228"/>
                </a:lnTo>
                <a:lnTo>
                  <a:pt x="1564829" y="390164"/>
                </a:lnTo>
                <a:lnTo>
                  <a:pt x="1608047" y="444158"/>
                </a:lnTo>
                <a:lnTo>
                  <a:pt x="1650471" y="499162"/>
                </a:lnTo>
                <a:lnTo>
                  <a:pt x="1693689" y="558249"/>
                </a:lnTo>
                <a:lnTo>
                  <a:pt x="1715303" y="587806"/>
                </a:lnTo>
                <a:lnTo>
                  <a:pt x="1736918" y="618359"/>
                </a:lnTo>
                <a:lnTo>
                  <a:pt x="1757727" y="648927"/>
                </a:lnTo>
                <a:lnTo>
                  <a:pt x="1779342" y="680504"/>
                </a:lnTo>
                <a:lnTo>
                  <a:pt x="1800945" y="712081"/>
                </a:lnTo>
                <a:lnTo>
                  <a:pt x="1822559" y="743659"/>
                </a:lnTo>
                <a:lnTo>
                  <a:pt x="1843369" y="776260"/>
                </a:lnTo>
                <a:lnTo>
                  <a:pt x="1864983" y="808862"/>
                </a:lnTo>
                <a:lnTo>
                  <a:pt x="1886598" y="841463"/>
                </a:lnTo>
                <a:lnTo>
                  <a:pt x="1908201" y="875074"/>
                </a:lnTo>
                <a:lnTo>
                  <a:pt x="1929815" y="907676"/>
                </a:lnTo>
                <a:lnTo>
                  <a:pt x="1950625" y="941287"/>
                </a:lnTo>
                <a:lnTo>
                  <a:pt x="1972239" y="974912"/>
                </a:lnTo>
                <a:lnTo>
                  <a:pt x="1993854" y="1008524"/>
                </a:lnTo>
                <a:lnTo>
                  <a:pt x="2015468" y="1042149"/>
                </a:lnTo>
                <a:lnTo>
                  <a:pt x="2037071" y="1076785"/>
                </a:lnTo>
                <a:lnTo>
                  <a:pt x="1972239" y="1076785"/>
                </a:lnTo>
              </a:path>
            </a:pathLst>
          </a:custGeom>
          <a:ln w="58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3" name="object 83"/>
          <p:cNvSpPr/>
          <p:nvPr/>
        </p:nvSpPr>
        <p:spPr>
          <a:xfrm>
            <a:off x="1540184" y="2998615"/>
            <a:ext cx="921081" cy="540467"/>
          </a:xfrm>
          <a:custGeom>
            <a:avLst/>
            <a:gdLst/>
            <a:ahLst/>
            <a:cxnLst/>
            <a:rect l="l" t="t" r="r" b="b"/>
            <a:pathLst>
              <a:path w="2122170" h="1245235">
                <a:moveTo>
                  <a:pt x="0" y="369795"/>
                </a:moveTo>
                <a:lnTo>
                  <a:pt x="21614" y="403406"/>
                </a:lnTo>
                <a:lnTo>
                  <a:pt x="43217" y="436008"/>
                </a:lnTo>
                <a:lnTo>
                  <a:pt x="64831" y="468609"/>
                </a:lnTo>
                <a:lnTo>
                  <a:pt x="85641" y="501211"/>
                </a:lnTo>
                <a:lnTo>
                  <a:pt x="107256" y="532788"/>
                </a:lnTo>
                <a:lnTo>
                  <a:pt x="128870" y="564365"/>
                </a:lnTo>
                <a:lnTo>
                  <a:pt x="150484" y="595942"/>
                </a:lnTo>
                <a:lnTo>
                  <a:pt x="171294" y="626510"/>
                </a:lnTo>
                <a:lnTo>
                  <a:pt x="192897" y="657077"/>
                </a:lnTo>
                <a:lnTo>
                  <a:pt x="214512" y="686620"/>
                </a:lnTo>
                <a:lnTo>
                  <a:pt x="236126" y="716164"/>
                </a:lnTo>
                <a:lnTo>
                  <a:pt x="278550" y="773202"/>
                </a:lnTo>
                <a:lnTo>
                  <a:pt x="321768" y="828220"/>
                </a:lnTo>
                <a:lnTo>
                  <a:pt x="364192" y="880166"/>
                </a:lnTo>
                <a:lnTo>
                  <a:pt x="407409" y="930093"/>
                </a:lnTo>
                <a:lnTo>
                  <a:pt x="450638" y="975937"/>
                </a:lnTo>
                <a:lnTo>
                  <a:pt x="471448" y="998339"/>
                </a:lnTo>
                <a:lnTo>
                  <a:pt x="493062" y="1018708"/>
                </a:lnTo>
                <a:lnTo>
                  <a:pt x="514665" y="1039091"/>
                </a:lnTo>
                <a:lnTo>
                  <a:pt x="536280" y="1058450"/>
                </a:lnTo>
                <a:lnTo>
                  <a:pt x="557090" y="1077795"/>
                </a:lnTo>
                <a:lnTo>
                  <a:pt x="578704" y="1095120"/>
                </a:lnTo>
                <a:lnTo>
                  <a:pt x="600318" y="1111420"/>
                </a:lnTo>
                <a:lnTo>
                  <a:pt x="621933" y="1127721"/>
                </a:lnTo>
                <a:lnTo>
                  <a:pt x="643536" y="1141973"/>
                </a:lnTo>
                <a:lnTo>
                  <a:pt x="664346" y="1156240"/>
                </a:lnTo>
                <a:lnTo>
                  <a:pt x="685960" y="1169483"/>
                </a:lnTo>
                <a:lnTo>
                  <a:pt x="707574" y="1181715"/>
                </a:lnTo>
                <a:lnTo>
                  <a:pt x="729189" y="1191900"/>
                </a:lnTo>
                <a:lnTo>
                  <a:pt x="749999" y="1202084"/>
                </a:lnTo>
                <a:lnTo>
                  <a:pt x="771602" y="1211258"/>
                </a:lnTo>
                <a:lnTo>
                  <a:pt x="793216" y="1219409"/>
                </a:lnTo>
                <a:lnTo>
                  <a:pt x="814830" y="1225511"/>
                </a:lnTo>
                <a:lnTo>
                  <a:pt x="836445" y="1231627"/>
                </a:lnTo>
                <a:lnTo>
                  <a:pt x="857255" y="1236719"/>
                </a:lnTo>
                <a:lnTo>
                  <a:pt x="878858" y="1239778"/>
                </a:lnTo>
                <a:lnTo>
                  <a:pt x="900472" y="1242836"/>
                </a:lnTo>
                <a:lnTo>
                  <a:pt x="922087" y="1243846"/>
                </a:lnTo>
                <a:lnTo>
                  <a:pt x="943690" y="1244870"/>
                </a:lnTo>
                <a:lnTo>
                  <a:pt x="964511" y="1243846"/>
                </a:lnTo>
                <a:lnTo>
                  <a:pt x="986114" y="1242836"/>
                </a:lnTo>
                <a:lnTo>
                  <a:pt x="1007728" y="1239778"/>
                </a:lnTo>
                <a:lnTo>
                  <a:pt x="1029343" y="1236719"/>
                </a:lnTo>
                <a:lnTo>
                  <a:pt x="1050152" y="1231627"/>
                </a:lnTo>
                <a:lnTo>
                  <a:pt x="1071767" y="1225511"/>
                </a:lnTo>
                <a:lnTo>
                  <a:pt x="1093370" y="1219409"/>
                </a:lnTo>
                <a:lnTo>
                  <a:pt x="1114984" y="1211258"/>
                </a:lnTo>
                <a:lnTo>
                  <a:pt x="1136599" y="1202084"/>
                </a:lnTo>
                <a:lnTo>
                  <a:pt x="1157408" y="1191900"/>
                </a:lnTo>
                <a:lnTo>
                  <a:pt x="1179012" y="1181715"/>
                </a:lnTo>
                <a:lnTo>
                  <a:pt x="1200637" y="1169483"/>
                </a:lnTo>
                <a:lnTo>
                  <a:pt x="1222240" y="1156240"/>
                </a:lnTo>
                <a:lnTo>
                  <a:pt x="1243050" y="1141973"/>
                </a:lnTo>
                <a:lnTo>
                  <a:pt x="1264664" y="1127721"/>
                </a:lnTo>
                <a:lnTo>
                  <a:pt x="1286279" y="1111420"/>
                </a:lnTo>
                <a:lnTo>
                  <a:pt x="1307882" y="1095120"/>
                </a:lnTo>
                <a:lnTo>
                  <a:pt x="1329496" y="1077795"/>
                </a:lnTo>
                <a:lnTo>
                  <a:pt x="1350306" y="1058450"/>
                </a:lnTo>
                <a:lnTo>
                  <a:pt x="1371921" y="1039091"/>
                </a:lnTo>
                <a:lnTo>
                  <a:pt x="1393535" y="1018708"/>
                </a:lnTo>
                <a:lnTo>
                  <a:pt x="1415138" y="998339"/>
                </a:lnTo>
                <a:lnTo>
                  <a:pt x="1435959" y="975937"/>
                </a:lnTo>
                <a:lnTo>
                  <a:pt x="1479177" y="930093"/>
                </a:lnTo>
                <a:lnTo>
                  <a:pt x="1522394" y="880166"/>
                </a:lnTo>
                <a:lnTo>
                  <a:pt x="1564818" y="828220"/>
                </a:lnTo>
                <a:lnTo>
                  <a:pt x="1608047" y="773202"/>
                </a:lnTo>
                <a:lnTo>
                  <a:pt x="1650460" y="716164"/>
                </a:lnTo>
                <a:lnTo>
                  <a:pt x="1672074" y="686620"/>
                </a:lnTo>
                <a:lnTo>
                  <a:pt x="1693689" y="657077"/>
                </a:lnTo>
                <a:lnTo>
                  <a:pt x="1715303" y="626510"/>
                </a:lnTo>
                <a:lnTo>
                  <a:pt x="1736113" y="595942"/>
                </a:lnTo>
                <a:lnTo>
                  <a:pt x="1757716" y="564365"/>
                </a:lnTo>
                <a:lnTo>
                  <a:pt x="1779330" y="532788"/>
                </a:lnTo>
                <a:lnTo>
                  <a:pt x="1800945" y="501211"/>
                </a:lnTo>
                <a:lnTo>
                  <a:pt x="1821755" y="468609"/>
                </a:lnTo>
                <a:lnTo>
                  <a:pt x="1843369" y="436008"/>
                </a:lnTo>
                <a:lnTo>
                  <a:pt x="1864983" y="403406"/>
                </a:lnTo>
                <a:lnTo>
                  <a:pt x="1886587" y="369795"/>
                </a:lnTo>
                <a:lnTo>
                  <a:pt x="1908201" y="337194"/>
                </a:lnTo>
                <a:lnTo>
                  <a:pt x="1929011" y="303582"/>
                </a:lnTo>
                <a:lnTo>
                  <a:pt x="1950625" y="269957"/>
                </a:lnTo>
                <a:lnTo>
                  <a:pt x="1972239" y="236345"/>
                </a:lnTo>
                <a:lnTo>
                  <a:pt x="1993843" y="202720"/>
                </a:lnTo>
                <a:lnTo>
                  <a:pt x="2015457" y="169109"/>
                </a:lnTo>
                <a:lnTo>
                  <a:pt x="2036267" y="134473"/>
                </a:lnTo>
                <a:lnTo>
                  <a:pt x="2057881" y="100848"/>
                </a:lnTo>
                <a:lnTo>
                  <a:pt x="2079495" y="67236"/>
                </a:lnTo>
                <a:lnTo>
                  <a:pt x="2101099" y="33611"/>
                </a:lnTo>
                <a:lnTo>
                  <a:pt x="2121908" y="0"/>
                </a:lnTo>
              </a:path>
            </a:pathLst>
          </a:custGeom>
          <a:ln w="57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4" name="object 84"/>
          <p:cNvSpPr/>
          <p:nvPr/>
        </p:nvSpPr>
        <p:spPr>
          <a:xfrm>
            <a:off x="1483445" y="3070858"/>
            <a:ext cx="57894" cy="89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5" name="object 85"/>
          <p:cNvSpPr/>
          <p:nvPr/>
        </p:nvSpPr>
        <p:spPr>
          <a:xfrm>
            <a:off x="2423980" y="2604658"/>
            <a:ext cx="921357" cy="467431"/>
          </a:xfrm>
          <a:custGeom>
            <a:avLst/>
            <a:gdLst/>
            <a:ahLst/>
            <a:cxnLst/>
            <a:rect l="l" t="t" r="r" b="b"/>
            <a:pathLst>
              <a:path w="2122804" h="1076960">
                <a:moveTo>
                  <a:pt x="0" y="1042149"/>
                </a:moveTo>
                <a:lnTo>
                  <a:pt x="21614" y="1008524"/>
                </a:lnTo>
                <a:lnTo>
                  <a:pt x="43228" y="974912"/>
                </a:lnTo>
                <a:lnTo>
                  <a:pt x="64831" y="941287"/>
                </a:lnTo>
                <a:lnTo>
                  <a:pt x="85641" y="907676"/>
                </a:lnTo>
                <a:lnTo>
                  <a:pt x="107256" y="875074"/>
                </a:lnTo>
                <a:lnTo>
                  <a:pt x="128870" y="841463"/>
                </a:lnTo>
                <a:lnTo>
                  <a:pt x="150484" y="808862"/>
                </a:lnTo>
                <a:lnTo>
                  <a:pt x="172088" y="776260"/>
                </a:lnTo>
                <a:lnTo>
                  <a:pt x="192897" y="743659"/>
                </a:lnTo>
                <a:lnTo>
                  <a:pt x="214512" y="712081"/>
                </a:lnTo>
                <a:lnTo>
                  <a:pt x="236126" y="680504"/>
                </a:lnTo>
                <a:lnTo>
                  <a:pt x="257740" y="648927"/>
                </a:lnTo>
                <a:lnTo>
                  <a:pt x="278550" y="618359"/>
                </a:lnTo>
                <a:lnTo>
                  <a:pt x="300153" y="587806"/>
                </a:lnTo>
                <a:lnTo>
                  <a:pt x="321768" y="558249"/>
                </a:lnTo>
                <a:lnTo>
                  <a:pt x="343382" y="528706"/>
                </a:lnTo>
                <a:lnTo>
                  <a:pt x="364996" y="499162"/>
                </a:lnTo>
                <a:lnTo>
                  <a:pt x="385806" y="471667"/>
                </a:lnTo>
                <a:lnTo>
                  <a:pt x="407421" y="444158"/>
                </a:lnTo>
                <a:lnTo>
                  <a:pt x="429024" y="416649"/>
                </a:lnTo>
                <a:lnTo>
                  <a:pt x="471448" y="364703"/>
                </a:lnTo>
                <a:lnTo>
                  <a:pt x="514677" y="314777"/>
                </a:lnTo>
                <a:lnTo>
                  <a:pt x="557894" y="268947"/>
                </a:lnTo>
                <a:lnTo>
                  <a:pt x="578704" y="246530"/>
                </a:lnTo>
                <a:lnTo>
                  <a:pt x="600318" y="226147"/>
                </a:lnTo>
                <a:lnTo>
                  <a:pt x="621933" y="205778"/>
                </a:lnTo>
                <a:lnTo>
                  <a:pt x="643536" y="186433"/>
                </a:lnTo>
                <a:lnTo>
                  <a:pt x="664346" y="167075"/>
                </a:lnTo>
                <a:lnTo>
                  <a:pt x="685960" y="149750"/>
                </a:lnTo>
                <a:lnTo>
                  <a:pt x="707574" y="133449"/>
                </a:lnTo>
                <a:lnTo>
                  <a:pt x="729189" y="117148"/>
                </a:lnTo>
                <a:lnTo>
                  <a:pt x="750792" y="102896"/>
                </a:lnTo>
                <a:lnTo>
                  <a:pt x="771602" y="88629"/>
                </a:lnTo>
                <a:lnTo>
                  <a:pt x="793216" y="75387"/>
                </a:lnTo>
                <a:lnTo>
                  <a:pt x="814830" y="63168"/>
                </a:lnTo>
                <a:lnTo>
                  <a:pt x="836434" y="52970"/>
                </a:lnTo>
                <a:lnTo>
                  <a:pt x="857255" y="42785"/>
                </a:lnTo>
                <a:lnTo>
                  <a:pt x="878869" y="33611"/>
                </a:lnTo>
                <a:lnTo>
                  <a:pt x="900472" y="25475"/>
                </a:lnTo>
                <a:lnTo>
                  <a:pt x="922087" y="19358"/>
                </a:lnTo>
                <a:lnTo>
                  <a:pt x="943690" y="13242"/>
                </a:lnTo>
                <a:lnTo>
                  <a:pt x="964511" y="8150"/>
                </a:lnTo>
                <a:lnTo>
                  <a:pt x="986125" y="5092"/>
                </a:lnTo>
                <a:lnTo>
                  <a:pt x="1007728" y="2034"/>
                </a:lnTo>
                <a:lnTo>
                  <a:pt x="1029343" y="1009"/>
                </a:lnTo>
                <a:lnTo>
                  <a:pt x="1050957" y="0"/>
                </a:lnTo>
                <a:lnTo>
                  <a:pt x="1071767" y="1009"/>
                </a:lnTo>
                <a:lnTo>
                  <a:pt x="1093381" y="2034"/>
                </a:lnTo>
                <a:lnTo>
                  <a:pt x="1114984" y="5092"/>
                </a:lnTo>
                <a:lnTo>
                  <a:pt x="1136599" y="8150"/>
                </a:lnTo>
                <a:lnTo>
                  <a:pt x="1157408" y="13242"/>
                </a:lnTo>
                <a:lnTo>
                  <a:pt x="1200626" y="25475"/>
                </a:lnTo>
                <a:lnTo>
                  <a:pt x="1243855" y="42785"/>
                </a:lnTo>
                <a:lnTo>
                  <a:pt x="1264664" y="52970"/>
                </a:lnTo>
                <a:lnTo>
                  <a:pt x="1286279" y="63168"/>
                </a:lnTo>
                <a:lnTo>
                  <a:pt x="1307882" y="75387"/>
                </a:lnTo>
                <a:lnTo>
                  <a:pt x="1329496" y="88629"/>
                </a:lnTo>
                <a:lnTo>
                  <a:pt x="1350306" y="102896"/>
                </a:lnTo>
                <a:lnTo>
                  <a:pt x="1371921" y="117148"/>
                </a:lnTo>
                <a:lnTo>
                  <a:pt x="1393535" y="133449"/>
                </a:lnTo>
                <a:lnTo>
                  <a:pt x="1415138" y="149750"/>
                </a:lnTo>
                <a:lnTo>
                  <a:pt x="1436753" y="167075"/>
                </a:lnTo>
                <a:lnTo>
                  <a:pt x="1457573" y="186433"/>
                </a:lnTo>
                <a:lnTo>
                  <a:pt x="1479177" y="205778"/>
                </a:lnTo>
                <a:lnTo>
                  <a:pt x="1500791" y="226147"/>
                </a:lnTo>
                <a:lnTo>
                  <a:pt x="1522405" y="246530"/>
                </a:lnTo>
                <a:lnTo>
                  <a:pt x="1543215" y="268947"/>
                </a:lnTo>
                <a:lnTo>
                  <a:pt x="1564818" y="291350"/>
                </a:lnTo>
                <a:lnTo>
                  <a:pt x="1608047" y="339228"/>
                </a:lnTo>
                <a:lnTo>
                  <a:pt x="1650471" y="390164"/>
                </a:lnTo>
                <a:lnTo>
                  <a:pt x="1693689" y="444158"/>
                </a:lnTo>
                <a:lnTo>
                  <a:pt x="1736113" y="499162"/>
                </a:lnTo>
                <a:lnTo>
                  <a:pt x="1779330" y="558249"/>
                </a:lnTo>
                <a:lnTo>
                  <a:pt x="1800945" y="587806"/>
                </a:lnTo>
                <a:lnTo>
                  <a:pt x="1822559" y="618359"/>
                </a:lnTo>
                <a:lnTo>
                  <a:pt x="1843369" y="648927"/>
                </a:lnTo>
                <a:lnTo>
                  <a:pt x="1864983" y="680504"/>
                </a:lnTo>
                <a:lnTo>
                  <a:pt x="1886587" y="712081"/>
                </a:lnTo>
                <a:lnTo>
                  <a:pt x="1908201" y="743659"/>
                </a:lnTo>
                <a:lnTo>
                  <a:pt x="1929011" y="776260"/>
                </a:lnTo>
                <a:lnTo>
                  <a:pt x="1950625" y="808862"/>
                </a:lnTo>
                <a:lnTo>
                  <a:pt x="1972239" y="841463"/>
                </a:lnTo>
                <a:lnTo>
                  <a:pt x="1993843" y="875074"/>
                </a:lnTo>
                <a:lnTo>
                  <a:pt x="2015457" y="907676"/>
                </a:lnTo>
                <a:lnTo>
                  <a:pt x="2036267" y="941287"/>
                </a:lnTo>
                <a:lnTo>
                  <a:pt x="2057881" y="974912"/>
                </a:lnTo>
                <a:lnTo>
                  <a:pt x="2079495" y="1008524"/>
                </a:lnTo>
                <a:lnTo>
                  <a:pt x="2101110" y="1042149"/>
                </a:lnTo>
                <a:lnTo>
                  <a:pt x="2122713" y="1076785"/>
                </a:lnTo>
              </a:path>
            </a:pathLst>
          </a:custGeom>
          <a:ln w="58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6" name="object 86"/>
          <p:cNvSpPr/>
          <p:nvPr/>
        </p:nvSpPr>
        <p:spPr>
          <a:xfrm>
            <a:off x="1503013" y="3056980"/>
            <a:ext cx="921081" cy="482038"/>
          </a:xfrm>
          <a:custGeom>
            <a:avLst/>
            <a:gdLst/>
            <a:ahLst/>
            <a:cxnLst/>
            <a:rect l="l" t="t" r="r" b="b"/>
            <a:pathLst>
              <a:path w="2122170" h="1110614">
                <a:moveTo>
                  <a:pt x="0" y="101872"/>
                </a:moveTo>
                <a:lnTo>
                  <a:pt x="21603" y="135483"/>
                </a:lnTo>
                <a:lnTo>
                  <a:pt x="43217" y="169109"/>
                </a:lnTo>
                <a:lnTo>
                  <a:pt x="64038" y="202720"/>
                </a:lnTo>
                <a:lnTo>
                  <a:pt x="85641" y="235321"/>
                </a:lnTo>
                <a:lnTo>
                  <a:pt x="107256" y="268933"/>
                </a:lnTo>
                <a:lnTo>
                  <a:pt x="128859" y="301534"/>
                </a:lnTo>
                <a:lnTo>
                  <a:pt x="150473" y="334135"/>
                </a:lnTo>
                <a:lnTo>
                  <a:pt x="171283" y="366737"/>
                </a:lnTo>
                <a:lnTo>
                  <a:pt x="192897" y="398314"/>
                </a:lnTo>
                <a:lnTo>
                  <a:pt x="214512" y="429891"/>
                </a:lnTo>
                <a:lnTo>
                  <a:pt x="236126" y="461469"/>
                </a:lnTo>
                <a:lnTo>
                  <a:pt x="256936" y="492036"/>
                </a:lnTo>
                <a:lnTo>
                  <a:pt x="278539" y="522604"/>
                </a:lnTo>
                <a:lnTo>
                  <a:pt x="300153" y="552147"/>
                </a:lnTo>
                <a:lnTo>
                  <a:pt x="321768" y="581690"/>
                </a:lnTo>
                <a:lnTo>
                  <a:pt x="343382" y="611219"/>
                </a:lnTo>
                <a:lnTo>
                  <a:pt x="385795" y="666237"/>
                </a:lnTo>
                <a:lnTo>
                  <a:pt x="429024" y="720232"/>
                </a:lnTo>
                <a:lnTo>
                  <a:pt x="471448" y="771168"/>
                </a:lnTo>
                <a:lnTo>
                  <a:pt x="514665" y="819046"/>
                </a:lnTo>
                <a:lnTo>
                  <a:pt x="536280" y="841463"/>
                </a:lnTo>
                <a:lnTo>
                  <a:pt x="557090" y="863866"/>
                </a:lnTo>
                <a:lnTo>
                  <a:pt x="578704" y="884234"/>
                </a:lnTo>
                <a:lnTo>
                  <a:pt x="600307" y="904617"/>
                </a:lnTo>
                <a:lnTo>
                  <a:pt x="621922" y="923976"/>
                </a:lnTo>
                <a:lnTo>
                  <a:pt x="642731" y="943321"/>
                </a:lnTo>
                <a:lnTo>
                  <a:pt x="664346" y="960646"/>
                </a:lnTo>
                <a:lnTo>
                  <a:pt x="685960" y="976947"/>
                </a:lnTo>
                <a:lnTo>
                  <a:pt x="707574" y="993247"/>
                </a:lnTo>
                <a:lnTo>
                  <a:pt x="729178" y="1007500"/>
                </a:lnTo>
                <a:lnTo>
                  <a:pt x="749987" y="1021766"/>
                </a:lnTo>
                <a:lnTo>
                  <a:pt x="771602" y="1035009"/>
                </a:lnTo>
                <a:lnTo>
                  <a:pt x="793216" y="1047242"/>
                </a:lnTo>
                <a:lnTo>
                  <a:pt x="814830" y="1057426"/>
                </a:lnTo>
                <a:lnTo>
                  <a:pt x="835640" y="1067610"/>
                </a:lnTo>
                <a:lnTo>
                  <a:pt x="857243" y="1076785"/>
                </a:lnTo>
                <a:lnTo>
                  <a:pt x="878858" y="1084935"/>
                </a:lnTo>
                <a:lnTo>
                  <a:pt x="900472" y="1091037"/>
                </a:lnTo>
                <a:lnTo>
                  <a:pt x="922087" y="1097154"/>
                </a:lnTo>
                <a:lnTo>
                  <a:pt x="942896" y="1102246"/>
                </a:lnTo>
                <a:lnTo>
                  <a:pt x="964499" y="1105304"/>
                </a:lnTo>
                <a:lnTo>
                  <a:pt x="986114" y="1108362"/>
                </a:lnTo>
                <a:lnTo>
                  <a:pt x="1007728" y="1109372"/>
                </a:lnTo>
                <a:lnTo>
                  <a:pt x="1029331" y="1110396"/>
                </a:lnTo>
                <a:lnTo>
                  <a:pt x="1050152" y="1109372"/>
                </a:lnTo>
                <a:lnTo>
                  <a:pt x="1071756" y="1108362"/>
                </a:lnTo>
                <a:lnTo>
                  <a:pt x="1093370" y="1105304"/>
                </a:lnTo>
                <a:lnTo>
                  <a:pt x="1114984" y="1102246"/>
                </a:lnTo>
                <a:lnTo>
                  <a:pt x="1135794" y="1097154"/>
                </a:lnTo>
                <a:lnTo>
                  <a:pt x="1157408" y="1091037"/>
                </a:lnTo>
                <a:lnTo>
                  <a:pt x="1179012" y="1084935"/>
                </a:lnTo>
                <a:lnTo>
                  <a:pt x="1200626" y="1076785"/>
                </a:lnTo>
                <a:lnTo>
                  <a:pt x="1222240" y="1067610"/>
                </a:lnTo>
                <a:lnTo>
                  <a:pt x="1243050" y="1057426"/>
                </a:lnTo>
                <a:lnTo>
                  <a:pt x="1264653" y="1047242"/>
                </a:lnTo>
                <a:lnTo>
                  <a:pt x="1286279" y="1035009"/>
                </a:lnTo>
                <a:lnTo>
                  <a:pt x="1307882" y="1021766"/>
                </a:lnTo>
                <a:lnTo>
                  <a:pt x="1328692" y="1007500"/>
                </a:lnTo>
                <a:lnTo>
                  <a:pt x="1350306" y="993247"/>
                </a:lnTo>
                <a:lnTo>
                  <a:pt x="1371909" y="976947"/>
                </a:lnTo>
                <a:lnTo>
                  <a:pt x="1393524" y="960646"/>
                </a:lnTo>
                <a:lnTo>
                  <a:pt x="1415138" y="943321"/>
                </a:lnTo>
                <a:lnTo>
                  <a:pt x="1435948" y="923976"/>
                </a:lnTo>
                <a:lnTo>
                  <a:pt x="1457562" y="904617"/>
                </a:lnTo>
                <a:lnTo>
                  <a:pt x="1479177" y="884234"/>
                </a:lnTo>
                <a:lnTo>
                  <a:pt x="1500780" y="863866"/>
                </a:lnTo>
                <a:lnTo>
                  <a:pt x="1521601" y="841463"/>
                </a:lnTo>
                <a:lnTo>
                  <a:pt x="1543204" y="819046"/>
                </a:lnTo>
                <a:lnTo>
                  <a:pt x="1586433" y="771168"/>
                </a:lnTo>
                <a:lnTo>
                  <a:pt x="1628846" y="720232"/>
                </a:lnTo>
                <a:lnTo>
                  <a:pt x="1672074" y="666237"/>
                </a:lnTo>
                <a:lnTo>
                  <a:pt x="1714498" y="611219"/>
                </a:lnTo>
                <a:lnTo>
                  <a:pt x="1736102" y="581690"/>
                </a:lnTo>
                <a:lnTo>
                  <a:pt x="1757716" y="552147"/>
                </a:lnTo>
                <a:lnTo>
                  <a:pt x="1779330" y="522604"/>
                </a:lnTo>
                <a:lnTo>
                  <a:pt x="1800945" y="492036"/>
                </a:lnTo>
                <a:lnTo>
                  <a:pt x="1821755" y="461469"/>
                </a:lnTo>
                <a:lnTo>
                  <a:pt x="1843358" y="429891"/>
                </a:lnTo>
                <a:lnTo>
                  <a:pt x="1864972" y="398314"/>
                </a:lnTo>
                <a:lnTo>
                  <a:pt x="1886587" y="366737"/>
                </a:lnTo>
                <a:lnTo>
                  <a:pt x="1907396" y="334135"/>
                </a:lnTo>
                <a:lnTo>
                  <a:pt x="1929011" y="301534"/>
                </a:lnTo>
                <a:lnTo>
                  <a:pt x="1950625" y="268933"/>
                </a:lnTo>
                <a:lnTo>
                  <a:pt x="1972228" y="235321"/>
                </a:lnTo>
                <a:lnTo>
                  <a:pt x="1993843" y="202720"/>
                </a:lnTo>
                <a:lnTo>
                  <a:pt x="2014652" y="169109"/>
                </a:lnTo>
                <a:lnTo>
                  <a:pt x="2036267" y="135483"/>
                </a:lnTo>
                <a:lnTo>
                  <a:pt x="2057881" y="101872"/>
                </a:lnTo>
                <a:lnTo>
                  <a:pt x="2079484" y="68246"/>
                </a:lnTo>
                <a:lnTo>
                  <a:pt x="2101099" y="34635"/>
                </a:lnTo>
                <a:lnTo>
                  <a:pt x="2121908" y="0"/>
                </a:lnTo>
              </a:path>
            </a:pathLst>
          </a:custGeom>
          <a:ln w="58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7" name="object 87"/>
          <p:cNvSpPr/>
          <p:nvPr/>
        </p:nvSpPr>
        <p:spPr>
          <a:xfrm>
            <a:off x="1484600" y="3072013"/>
            <a:ext cx="18466" cy="29215"/>
          </a:xfrm>
          <a:custGeom>
            <a:avLst/>
            <a:gdLst/>
            <a:ahLst/>
            <a:cxnLst/>
            <a:rect l="l" t="t" r="r" b="b"/>
            <a:pathLst>
              <a:path w="42544" h="67310">
                <a:moveTo>
                  <a:pt x="0" y="0"/>
                </a:moveTo>
                <a:lnTo>
                  <a:pt x="20809" y="33611"/>
                </a:lnTo>
                <a:lnTo>
                  <a:pt x="42424" y="67236"/>
                </a:lnTo>
              </a:path>
            </a:pathLst>
          </a:custGeom>
          <a:ln w="5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8" name="object 88"/>
          <p:cNvSpPr/>
          <p:nvPr/>
        </p:nvSpPr>
        <p:spPr>
          <a:xfrm>
            <a:off x="2423980" y="3072013"/>
            <a:ext cx="921357" cy="0"/>
          </a:xfrm>
          <a:custGeom>
            <a:avLst/>
            <a:gdLst/>
            <a:ahLst/>
            <a:cxnLst/>
            <a:rect l="l" t="t" r="r" b="b"/>
            <a:pathLst>
              <a:path w="2122804">
                <a:moveTo>
                  <a:pt x="0" y="0"/>
                </a:moveTo>
                <a:lnTo>
                  <a:pt x="2122713" y="0"/>
                </a:lnTo>
              </a:path>
            </a:pathLst>
          </a:custGeom>
          <a:ln w="611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9" name="object 89"/>
          <p:cNvSpPr/>
          <p:nvPr/>
        </p:nvSpPr>
        <p:spPr>
          <a:xfrm>
            <a:off x="1503013" y="3072013"/>
            <a:ext cx="921081" cy="0"/>
          </a:xfrm>
          <a:custGeom>
            <a:avLst/>
            <a:gdLst/>
            <a:ahLst/>
            <a:cxnLst/>
            <a:rect l="l" t="t" r="r" b="b"/>
            <a:pathLst>
              <a:path w="2122170">
                <a:moveTo>
                  <a:pt x="0" y="0"/>
                </a:moveTo>
                <a:lnTo>
                  <a:pt x="2121908" y="0"/>
                </a:lnTo>
              </a:path>
            </a:pathLst>
          </a:custGeom>
          <a:ln w="611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0" name="object 90"/>
          <p:cNvSpPr/>
          <p:nvPr/>
        </p:nvSpPr>
        <p:spPr>
          <a:xfrm>
            <a:off x="1484600" y="3072013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1" name="object 91"/>
          <p:cNvSpPr/>
          <p:nvPr/>
        </p:nvSpPr>
        <p:spPr>
          <a:xfrm>
            <a:off x="4367014" y="2106304"/>
            <a:ext cx="1982998" cy="1983273"/>
          </a:xfrm>
          <a:custGeom>
            <a:avLst/>
            <a:gdLst/>
            <a:ahLst/>
            <a:cxnLst/>
            <a:rect l="l" t="t" r="r" b="b"/>
            <a:pathLst>
              <a:path w="4568825" h="4569459">
                <a:moveTo>
                  <a:pt x="0" y="4568939"/>
                </a:moveTo>
                <a:lnTo>
                  <a:pt x="4568799" y="4568939"/>
                </a:lnTo>
                <a:lnTo>
                  <a:pt x="4568799" y="0"/>
                </a:lnTo>
                <a:lnTo>
                  <a:pt x="0" y="0"/>
                </a:lnTo>
                <a:lnTo>
                  <a:pt x="0" y="4568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2" name="object 92"/>
          <p:cNvSpPr/>
          <p:nvPr/>
        </p:nvSpPr>
        <p:spPr>
          <a:xfrm>
            <a:off x="4461162" y="2156266"/>
            <a:ext cx="1860903" cy="1868620"/>
          </a:xfrm>
          <a:custGeom>
            <a:avLst/>
            <a:gdLst/>
            <a:ahLst/>
            <a:cxnLst/>
            <a:rect l="l" t="t" r="r" b="b"/>
            <a:pathLst>
              <a:path w="4287519" h="4305300">
                <a:moveTo>
                  <a:pt x="0" y="4305096"/>
                </a:moveTo>
                <a:lnTo>
                  <a:pt x="4287050" y="4305096"/>
                </a:lnTo>
                <a:lnTo>
                  <a:pt x="4287050" y="0"/>
                </a:lnTo>
                <a:lnTo>
                  <a:pt x="0" y="0"/>
                </a:lnTo>
                <a:lnTo>
                  <a:pt x="0" y="43050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3" name="object 93"/>
          <p:cNvSpPr/>
          <p:nvPr/>
        </p:nvSpPr>
        <p:spPr>
          <a:xfrm>
            <a:off x="4461159" y="2156268"/>
            <a:ext cx="1860903" cy="1868620"/>
          </a:xfrm>
          <a:custGeom>
            <a:avLst/>
            <a:gdLst/>
            <a:ahLst/>
            <a:cxnLst/>
            <a:rect l="l" t="t" r="r" b="b"/>
            <a:pathLst>
              <a:path w="4287519" h="4305300">
                <a:moveTo>
                  <a:pt x="0" y="4305092"/>
                </a:moveTo>
                <a:lnTo>
                  <a:pt x="0" y="0"/>
                </a:lnTo>
                <a:lnTo>
                  <a:pt x="4287046" y="0"/>
                </a:lnTo>
                <a:lnTo>
                  <a:pt x="4287046" y="4305092"/>
                </a:lnTo>
                <a:lnTo>
                  <a:pt x="0" y="4305092"/>
                </a:lnTo>
              </a:path>
            </a:pathLst>
          </a:custGeom>
          <a:ln w="54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4" name="object 94"/>
          <p:cNvSpPr/>
          <p:nvPr/>
        </p:nvSpPr>
        <p:spPr>
          <a:xfrm>
            <a:off x="4461159" y="402479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5" name="object 95"/>
          <p:cNvSpPr/>
          <p:nvPr/>
        </p:nvSpPr>
        <p:spPr>
          <a:xfrm>
            <a:off x="4461159" y="215626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6" name="object 96"/>
          <p:cNvSpPr/>
          <p:nvPr/>
        </p:nvSpPr>
        <p:spPr>
          <a:xfrm>
            <a:off x="4461159" y="215626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7" name="object 97"/>
          <p:cNvSpPr/>
          <p:nvPr/>
        </p:nvSpPr>
        <p:spPr>
          <a:xfrm>
            <a:off x="6321857" y="215626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8" name="object 98"/>
          <p:cNvSpPr/>
          <p:nvPr/>
        </p:nvSpPr>
        <p:spPr>
          <a:xfrm>
            <a:off x="4461159" y="402479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9" name="object 99"/>
          <p:cNvSpPr/>
          <p:nvPr/>
        </p:nvSpPr>
        <p:spPr>
          <a:xfrm>
            <a:off x="4461159" y="215626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0" name="object 100"/>
          <p:cNvSpPr/>
          <p:nvPr/>
        </p:nvSpPr>
        <p:spPr>
          <a:xfrm>
            <a:off x="4461159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1" name="object 101"/>
          <p:cNvSpPr/>
          <p:nvPr/>
        </p:nvSpPr>
        <p:spPr>
          <a:xfrm>
            <a:off x="4461159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2" name="object 102"/>
          <p:cNvSpPr txBox="1"/>
          <p:nvPr/>
        </p:nvSpPr>
        <p:spPr>
          <a:xfrm>
            <a:off x="4419866" y="4030339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−1</a:t>
            </a:r>
            <a:endParaRPr sz="412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647023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4" name="object 104"/>
          <p:cNvSpPr/>
          <p:nvPr/>
        </p:nvSpPr>
        <p:spPr>
          <a:xfrm>
            <a:off x="4647023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5" name="object 105"/>
          <p:cNvSpPr txBox="1"/>
          <p:nvPr/>
        </p:nvSpPr>
        <p:spPr>
          <a:xfrm>
            <a:off x="4588354" y="403033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−0.8</a:t>
            </a:r>
            <a:endParaRPr sz="412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833232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7" name="object 107"/>
          <p:cNvSpPr/>
          <p:nvPr/>
        </p:nvSpPr>
        <p:spPr>
          <a:xfrm>
            <a:off x="4833232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8" name="object 108"/>
          <p:cNvSpPr txBox="1"/>
          <p:nvPr/>
        </p:nvSpPr>
        <p:spPr>
          <a:xfrm>
            <a:off x="4774566" y="403033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−0.6</a:t>
            </a:r>
            <a:endParaRPr sz="412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019092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0" name="object 110"/>
          <p:cNvSpPr/>
          <p:nvPr/>
        </p:nvSpPr>
        <p:spPr>
          <a:xfrm>
            <a:off x="5019092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1" name="object 111"/>
          <p:cNvSpPr txBox="1"/>
          <p:nvPr/>
        </p:nvSpPr>
        <p:spPr>
          <a:xfrm>
            <a:off x="4960424" y="403033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−0.4</a:t>
            </a:r>
            <a:endParaRPr sz="412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05300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3" name="object 113"/>
          <p:cNvSpPr/>
          <p:nvPr/>
        </p:nvSpPr>
        <p:spPr>
          <a:xfrm>
            <a:off x="5205300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4" name="object 114"/>
          <p:cNvSpPr txBox="1"/>
          <p:nvPr/>
        </p:nvSpPr>
        <p:spPr>
          <a:xfrm>
            <a:off x="5146637" y="403033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−0.2</a:t>
            </a:r>
            <a:endParaRPr sz="412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391508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6" name="object 116"/>
          <p:cNvSpPr/>
          <p:nvPr/>
        </p:nvSpPr>
        <p:spPr>
          <a:xfrm>
            <a:off x="5391508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7" name="object 117"/>
          <p:cNvSpPr txBox="1"/>
          <p:nvPr/>
        </p:nvSpPr>
        <p:spPr>
          <a:xfrm>
            <a:off x="5374537" y="403033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0</a:t>
            </a:r>
            <a:endParaRPr sz="412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577373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9" name="object 119"/>
          <p:cNvSpPr/>
          <p:nvPr/>
        </p:nvSpPr>
        <p:spPr>
          <a:xfrm>
            <a:off x="5577373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0" name="object 120"/>
          <p:cNvSpPr txBox="1"/>
          <p:nvPr/>
        </p:nvSpPr>
        <p:spPr>
          <a:xfrm>
            <a:off x="5543027" y="403033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0.2</a:t>
            </a:r>
            <a:endParaRPr sz="412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5763591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2" name="object 122"/>
          <p:cNvSpPr/>
          <p:nvPr/>
        </p:nvSpPr>
        <p:spPr>
          <a:xfrm>
            <a:off x="5763591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3" name="object 123"/>
          <p:cNvSpPr txBox="1"/>
          <p:nvPr/>
        </p:nvSpPr>
        <p:spPr>
          <a:xfrm>
            <a:off x="5729233" y="403033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0.4</a:t>
            </a:r>
            <a:endParaRPr sz="412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949421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5" name="object 125"/>
          <p:cNvSpPr/>
          <p:nvPr/>
        </p:nvSpPr>
        <p:spPr>
          <a:xfrm>
            <a:off x="5949421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6" name="object 126"/>
          <p:cNvSpPr txBox="1"/>
          <p:nvPr/>
        </p:nvSpPr>
        <p:spPr>
          <a:xfrm>
            <a:off x="5915097" y="403033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0.6</a:t>
            </a:r>
            <a:endParaRPr sz="412">
              <a:latin typeface="Arial"/>
              <a:cs typeface="Arial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6135639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8" name="object 128"/>
          <p:cNvSpPr/>
          <p:nvPr/>
        </p:nvSpPr>
        <p:spPr>
          <a:xfrm>
            <a:off x="6135639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9" name="object 129"/>
          <p:cNvSpPr txBox="1"/>
          <p:nvPr/>
        </p:nvSpPr>
        <p:spPr>
          <a:xfrm>
            <a:off x="6101304" y="403033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0.8</a:t>
            </a:r>
            <a:endParaRPr sz="412">
              <a:latin typeface="Arial"/>
              <a:cs typeface="Arial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321857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1" name="object 131"/>
          <p:cNvSpPr/>
          <p:nvPr/>
        </p:nvSpPr>
        <p:spPr>
          <a:xfrm>
            <a:off x="6321857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2" name="object 132"/>
          <p:cNvSpPr txBox="1"/>
          <p:nvPr/>
        </p:nvSpPr>
        <p:spPr>
          <a:xfrm>
            <a:off x="6304911" y="403033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1</a:t>
            </a:r>
            <a:endParaRPr sz="412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461160" y="402479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4" name="object 134"/>
          <p:cNvSpPr/>
          <p:nvPr/>
        </p:nvSpPr>
        <p:spPr>
          <a:xfrm>
            <a:off x="6303085" y="402479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5" name="object 135"/>
          <p:cNvSpPr txBox="1"/>
          <p:nvPr/>
        </p:nvSpPr>
        <p:spPr>
          <a:xfrm>
            <a:off x="4396246" y="3985685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−2</a:t>
            </a:r>
            <a:endParaRPr sz="412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4461160" y="379089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7" name="object 137"/>
          <p:cNvSpPr/>
          <p:nvPr/>
        </p:nvSpPr>
        <p:spPr>
          <a:xfrm>
            <a:off x="6303085" y="379089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8" name="object 138"/>
          <p:cNvSpPr txBox="1"/>
          <p:nvPr/>
        </p:nvSpPr>
        <p:spPr>
          <a:xfrm>
            <a:off x="4361502" y="3751783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−1.5</a:t>
            </a:r>
            <a:endParaRPr sz="412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4461160" y="3557444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0" name="object 140"/>
          <p:cNvSpPr/>
          <p:nvPr/>
        </p:nvSpPr>
        <p:spPr>
          <a:xfrm>
            <a:off x="6303085" y="3557444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1" name="object 141"/>
          <p:cNvSpPr txBox="1"/>
          <p:nvPr/>
        </p:nvSpPr>
        <p:spPr>
          <a:xfrm>
            <a:off x="4396246" y="3518326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−1</a:t>
            </a:r>
            <a:endParaRPr sz="412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4461160" y="332398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3" name="object 143"/>
          <p:cNvSpPr/>
          <p:nvPr/>
        </p:nvSpPr>
        <p:spPr>
          <a:xfrm>
            <a:off x="6303085" y="332398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4" name="object 144"/>
          <p:cNvSpPr txBox="1"/>
          <p:nvPr/>
        </p:nvSpPr>
        <p:spPr>
          <a:xfrm>
            <a:off x="4361502" y="3284876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−0.5</a:t>
            </a:r>
            <a:endParaRPr sz="412">
              <a:latin typeface="Arial"/>
              <a:cs typeface="Arial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4461160" y="3090533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6" name="object 146"/>
          <p:cNvSpPr/>
          <p:nvPr/>
        </p:nvSpPr>
        <p:spPr>
          <a:xfrm>
            <a:off x="6303085" y="3090533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7" name="object 147"/>
          <p:cNvSpPr txBox="1"/>
          <p:nvPr/>
        </p:nvSpPr>
        <p:spPr>
          <a:xfrm>
            <a:off x="4420560" y="3051414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0</a:t>
            </a:r>
            <a:endParaRPr sz="412">
              <a:latin typeface="Arial"/>
              <a:cs typeface="Arial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4461160" y="2856634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9" name="object 149"/>
          <p:cNvSpPr/>
          <p:nvPr/>
        </p:nvSpPr>
        <p:spPr>
          <a:xfrm>
            <a:off x="6303085" y="2856634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0" name="object 150"/>
          <p:cNvSpPr txBox="1"/>
          <p:nvPr/>
        </p:nvSpPr>
        <p:spPr>
          <a:xfrm>
            <a:off x="4385822" y="2817517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0.5</a:t>
            </a:r>
            <a:endParaRPr sz="412">
              <a:latin typeface="Arial"/>
              <a:cs typeface="Arial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4461160" y="2623179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2" name="object 152"/>
          <p:cNvSpPr/>
          <p:nvPr/>
        </p:nvSpPr>
        <p:spPr>
          <a:xfrm>
            <a:off x="6303085" y="2623179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3" name="object 153"/>
          <p:cNvSpPr txBox="1"/>
          <p:nvPr/>
        </p:nvSpPr>
        <p:spPr>
          <a:xfrm>
            <a:off x="4420560" y="2584066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1</a:t>
            </a:r>
            <a:endParaRPr sz="412">
              <a:latin typeface="Arial"/>
              <a:cs typeface="Arial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4461160" y="2389723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5" name="object 155"/>
          <p:cNvSpPr/>
          <p:nvPr/>
        </p:nvSpPr>
        <p:spPr>
          <a:xfrm>
            <a:off x="6303085" y="2389723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6" name="object 156"/>
          <p:cNvSpPr txBox="1"/>
          <p:nvPr/>
        </p:nvSpPr>
        <p:spPr>
          <a:xfrm>
            <a:off x="4385822" y="2350604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1.5</a:t>
            </a:r>
            <a:endParaRPr sz="412">
              <a:latin typeface="Arial"/>
              <a:cs typeface="Arial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4461160" y="215626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8" name="object 158"/>
          <p:cNvSpPr/>
          <p:nvPr/>
        </p:nvSpPr>
        <p:spPr>
          <a:xfrm>
            <a:off x="6303085" y="215626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9" name="object 159"/>
          <p:cNvSpPr txBox="1"/>
          <p:nvPr/>
        </p:nvSpPr>
        <p:spPr>
          <a:xfrm>
            <a:off x="4420560" y="2117154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2</a:t>
            </a:r>
            <a:endParaRPr sz="412">
              <a:latin typeface="Arial"/>
              <a:cs typeface="Arial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4461159" y="402479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1" name="object 161"/>
          <p:cNvSpPr/>
          <p:nvPr/>
        </p:nvSpPr>
        <p:spPr>
          <a:xfrm>
            <a:off x="4461159" y="215626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2" name="object 162"/>
          <p:cNvSpPr/>
          <p:nvPr/>
        </p:nvSpPr>
        <p:spPr>
          <a:xfrm>
            <a:off x="4461159" y="215626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3" name="object 163"/>
          <p:cNvSpPr/>
          <p:nvPr/>
        </p:nvSpPr>
        <p:spPr>
          <a:xfrm>
            <a:off x="6321857" y="215626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4" name="object 164"/>
          <p:cNvSpPr/>
          <p:nvPr/>
        </p:nvSpPr>
        <p:spPr>
          <a:xfrm>
            <a:off x="4459870" y="2621891"/>
            <a:ext cx="1863279" cy="9368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5" name="object 165"/>
          <p:cNvSpPr/>
          <p:nvPr/>
        </p:nvSpPr>
        <p:spPr>
          <a:xfrm>
            <a:off x="4461159" y="3090533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6" name="object 166"/>
          <p:cNvSpPr txBox="1"/>
          <p:nvPr/>
        </p:nvSpPr>
        <p:spPr>
          <a:xfrm>
            <a:off x="1899487" y="3643664"/>
            <a:ext cx="336517" cy="243732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2311" i="1" spc="306" baseline="8607" dirty="0">
                <a:latin typeface="Times New Roman"/>
                <a:cs typeface="Times New Roman"/>
              </a:rPr>
              <a:t>E</a:t>
            </a:r>
            <a:r>
              <a:rPr sz="652" i="1" spc="193" dirty="0">
                <a:latin typeface="Times New Roman"/>
                <a:cs typeface="Times New Roman"/>
              </a:rPr>
              <a:t>out</a:t>
            </a:r>
            <a:endParaRPr sz="652">
              <a:latin typeface="Times New Roman"/>
              <a:cs typeface="Times New Roman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2282473" y="3613899"/>
            <a:ext cx="613228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304" dirty="0">
                <a:latin typeface="Arial"/>
                <a:cs typeface="Arial"/>
              </a:rPr>
              <a:t>=</a:t>
            </a:r>
            <a:r>
              <a:rPr sz="1541" spc="-37" dirty="0">
                <a:latin typeface="Arial"/>
                <a:cs typeface="Arial"/>
              </a:rPr>
              <a:t> </a:t>
            </a:r>
            <a:r>
              <a:rPr sz="1541" spc="-56" dirty="0">
                <a:latin typeface="Verdana"/>
                <a:cs typeface="Verdana"/>
              </a:rPr>
              <a:t>0</a:t>
            </a:r>
            <a:r>
              <a:rPr sz="1541" i="1" spc="-56" dirty="0">
                <a:latin typeface="Times New Roman"/>
                <a:cs typeface="Times New Roman"/>
              </a:rPr>
              <a:t>.</a:t>
            </a:r>
            <a:r>
              <a:rPr sz="1541" spc="-56" dirty="0">
                <a:latin typeface="Verdana"/>
                <a:cs typeface="Verdana"/>
              </a:rPr>
              <a:t>50</a:t>
            </a:r>
            <a:endParaRPr sz="1541">
              <a:latin typeface="Verdana"/>
              <a:cs typeface="Verdana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4946827" y="3643664"/>
            <a:ext cx="336517" cy="243732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2311" i="1" spc="306" baseline="8607" dirty="0">
                <a:latin typeface="Times New Roman"/>
                <a:cs typeface="Times New Roman"/>
              </a:rPr>
              <a:t>E</a:t>
            </a:r>
            <a:r>
              <a:rPr sz="652" i="1" spc="193" dirty="0">
                <a:latin typeface="Times New Roman"/>
                <a:cs typeface="Times New Roman"/>
              </a:rPr>
              <a:t>out</a:t>
            </a:r>
            <a:endParaRPr sz="652">
              <a:latin typeface="Times New Roman"/>
              <a:cs typeface="Times New Roman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5329811" y="3613899"/>
            <a:ext cx="613228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304" dirty="0">
                <a:latin typeface="Arial"/>
                <a:cs typeface="Arial"/>
              </a:rPr>
              <a:t>=</a:t>
            </a:r>
            <a:r>
              <a:rPr sz="1541" spc="-37" dirty="0">
                <a:latin typeface="Arial"/>
                <a:cs typeface="Arial"/>
              </a:rPr>
              <a:t> </a:t>
            </a:r>
            <a:r>
              <a:rPr sz="1541" spc="-56" dirty="0">
                <a:latin typeface="Verdana"/>
                <a:cs typeface="Verdana"/>
              </a:rPr>
              <a:t>0</a:t>
            </a:r>
            <a:r>
              <a:rPr sz="1541" i="1" spc="-56" dirty="0">
                <a:latin typeface="Times New Roman"/>
                <a:cs typeface="Times New Roman"/>
              </a:rPr>
              <a:t>.</a:t>
            </a:r>
            <a:r>
              <a:rPr sz="1541" spc="-56" dirty="0">
                <a:latin typeface="Verdana"/>
                <a:cs typeface="Verdana"/>
              </a:rPr>
              <a:t>20</a:t>
            </a:r>
            <a:endParaRPr sz="1541">
              <a:latin typeface="Verdana"/>
              <a:cs typeface="Verdana"/>
            </a:endParaRPr>
          </a:p>
        </p:txBody>
      </p:sp>
      <p:sp>
        <p:nvSpPr>
          <p:cNvPr id="172" name="TextBox 171"/>
          <p:cNvSpPr txBox="1"/>
          <p:nvPr/>
        </p:nvSpPr>
        <p:spPr bwMode="auto">
          <a:xfrm>
            <a:off x="449050" y="766862"/>
            <a:ext cx="3600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2000" kern="0" dirty="0"/>
              <a:t>Approximation</a:t>
            </a:r>
          </a:p>
        </p:txBody>
      </p:sp>
      <p:sp>
        <p:nvSpPr>
          <p:cNvPr id="170" name="Slide Number Placeholder 16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81</a:t>
            </a:fld>
            <a:endParaRPr lang="de-DE"/>
          </a:p>
        </p:txBody>
      </p:sp>
      <p:sp>
        <p:nvSpPr>
          <p:cNvPr id="171" name="Date Placeholder 17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73" name="Footer Placeholder 17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74" name="object 3"/>
          <p:cNvSpPr txBox="1"/>
          <p:nvPr/>
        </p:nvSpPr>
        <p:spPr>
          <a:xfrm>
            <a:off x="3452725" y="1259802"/>
            <a:ext cx="959666" cy="40918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565502" algn="l"/>
              </a:tabLst>
            </a:pPr>
            <a:r>
              <a:rPr lang="de-DE" sz="1333" spc="147" dirty="0">
                <a:solidFill>
                  <a:srgbClr val="197F19"/>
                </a:solidFill>
                <a:latin typeface="DejaVu Sans"/>
                <a:cs typeface="DejaVu Sans"/>
              </a:rPr>
              <a:t>H</a:t>
            </a:r>
            <a:r>
              <a:rPr lang="de-DE" sz="1333" spc="-81" baseline="-12471" dirty="0">
                <a:solidFill>
                  <a:srgbClr val="197F19"/>
                </a:solidFill>
                <a:latin typeface="Arial"/>
                <a:cs typeface="Arial"/>
              </a:rPr>
              <a:t>0  </a:t>
            </a:r>
            <a:r>
              <a:rPr sz="1172" i="1" spc="150" dirty="0">
                <a:latin typeface="Times New Roman"/>
                <a:cs typeface="Times New Roman"/>
              </a:rPr>
              <a:t>versus	</a:t>
            </a:r>
            <a:r>
              <a:rPr sz="1281" spc="123" dirty="0">
                <a:solidFill>
                  <a:srgbClr val="E51919"/>
                </a:solidFill>
                <a:latin typeface="DejaVu Sans"/>
                <a:cs typeface="DejaVu Sans"/>
              </a:rPr>
              <a:t>H</a:t>
            </a:r>
            <a:r>
              <a:rPr sz="1335" spc="-72" baseline="-12195" dirty="0">
                <a:solidFill>
                  <a:srgbClr val="E51919"/>
                </a:solidFill>
                <a:latin typeface="Arial"/>
                <a:cs typeface="Arial"/>
              </a:rPr>
              <a:t>1</a:t>
            </a:r>
            <a:endParaRPr sz="1335" baseline="-1219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00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52725" y="1259802"/>
            <a:ext cx="959666" cy="40918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  <a:tabLst>
                <a:tab pos="565502" algn="l"/>
              </a:tabLst>
            </a:pPr>
            <a:r>
              <a:rPr lang="de-DE" sz="1333" spc="147" dirty="0">
                <a:solidFill>
                  <a:srgbClr val="197F19"/>
                </a:solidFill>
                <a:latin typeface="DejaVu Sans"/>
                <a:cs typeface="DejaVu Sans"/>
              </a:rPr>
              <a:t>H</a:t>
            </a:r>
            <a:r>
              <a:rPr lang="de-DE" sz="1333" spc="-81" baseline="-12471" dirty="0">
                <a:solidFill>
                  <a:srgbClr val="197F19"/>
                </a:solidFill>
                <a:latin typeface="Arial"/>
                <a:cs typeface="Arial"/>
              </a:rPr>
              <a:t>0  </a:t>
            </a:r>
            <a:r>
              <a:rPr sz="1172" i="1" spc="150" dirty="0">
                <a:latin typeface="Times New Roman"/>
                <a:cs typeface="Times New Roman"/>
              </a:rPr>
              <a:t>versus	</a:t>
            </a:r>
            <a:r>
              <a:rPr sz="1281" spc="123" dirty="0">
                <a:solidFill>
                  <a:srgbClr val="E51919"/>
                </a:solidFill>
                <a:latin typeface="DejaVu Sans"/>
                <a:cs typeface="DejaVu Sans"/>
              </a:rPr>
              <a:t>H</a:t>
            </a:r>
            <a:r>
              <a:rPr sz="1335" spc="-72" baseline="-12195" dirty="0">
                <a:solidFill>
                  <a:srgbClr val="E51919"/>
                </a:solidFill>
                <a:latin typeface="Arial"/>
                <a:cs typeface="Arial"/>
              </a:rPr>
              <a:t>1</a:t>
            </a:r>
            <a:endParaRPr sz="1335" baseline="-12195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6988" y="1618941"/>
            <a:ext cx="245567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147" dirty="0">
                <a:solidFill>
                  <a:srgbClr val="197F19"/>
                </a:solidFill>
                <a:latin typeface="DejaVu Sans"/>
                <a:cs typeface="DejaVu Sans"/>
              </a:rPr>
              <a:t>H</a:t>
            </a:r>
            <a:r>
              <a:rPr sz="1595" spc="-81" baseline="-12471" dirty="0">
                <a:solidFill>
                  <a:srgbClr val="197F19"/>
                </a:solidFill>
                <a:latin typeface="Arial"/>
                <a:cs typeface="Arial"/>
              </a:rPr>
              <a:t>0</a:t>
            </a:r>
            <a:endParaRPr sz="1595" baseline="-12471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51758" y="1618941"/>
            <a:ext cx="245567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147" dirty="0">
                <a:solidFill>
                  <a:srgbClr val="E51919"/>
                </a:solidFill>
                <a:latin typeface="DejaVu Sans"/>
                <a:cs typeface="DejaVu Sans"/>
              </a:rPr>
              <a:t>H</a:t>
            </a:r>
            <a:r>
              <a:rPr sz="1595" spc="-81" baseline="-12471" dirty="0">
                <a:solidFill>
                  <a:srgbClr val="E51919"/>
                </a:solidFill>
                <a:latin typeface="Arial"/>
                <a:cs typeface="Arial"/>
              </a:rPr>
              <a:t>1</a:t>
            </a:r>
            <a:endParaRPr sz="1595" baseline="-12471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0452" y="2087789"/>
            <a:ext cx="1982998" cy="1983273"/>
          </a:xfrm>
          <a:custGeom>
            <a:avLst/>
            <a:gdLst/>
            <a:ahLst/>
            <a:cxnLst/>
            <a:rect l="l" t="t" r="r" b="b"/>
            <a:pathLst>
              <a:path w="4568825" h="4569459">
                <a:moveTo>
                  <a:pt x="0" y="4568939"/>
                </a:moveTo>
                <a:lnTo>
                  <a:pt x="4568799" y="4568939"/>
                </a:lnTo>
                <a:lnTo>
                  <a:pt x="4568799" y="0"/>
                </a:lnTo>
                <a:lnTo>
                  <a:pt x="0" y="0"/>
                </a:lnTo>
                <a:lnTo>
                  <a:pt x="0" y="4568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1484599" y="2137745"/>
            <a:ext cx="1860903" cy="1868620"/>
          </a:xfrm>
          <a:custGeom>
            <a:avLst/>
            <a:gdLst/>
            <a:ahLst/>
            <a:cxnLst/>
            <a:rect l="l" t="t" r="r" b="b"/>
            <a:pathLst>
              <a:path w="4287520" h="4305300">
                <a:moveTo>
                  <a:pt x="0" y="4305096"/>
                </a:moveTo>
                <a:lnTo>
                  <a:pt x="4287050" y="4305096"/>
                </a:lnTo>
                <a:lnTo>
                  <a:pt x="4287050" y="0"/>
                </a:lnTo>
                <a:lnTo>
                  <a:pt x="0" y="0"/>
                </a:lnTo>
                <a:lnTo>
                  <a:pt x="0" y="43050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1484599" y="2137748"/>
            <a:ext cx="1860903" cy="1868620"/>
          </a:xfrm>
          <a:custGeom>
            <a:avLst/>
            <a:gdLst/>
            <a:ahLst/>
            <a:cxnLst/>
            <a:rect l="l" t="t" r="r" b="b"/>
            <a:pathLst>
              <a:path w="4287520" h="4305300">
                <a:moveTo>
                  <a:pt x="0" y="4305092"/>
                </a:moveTo>
                <a:lnTo>
                  <a:pt x="0" y="0"/>
                </a:lnTo>
                <a:lnTo>
                  <a:pt x="4287046" y="0"/>
                </a:lnTo>
                <a:lnTo>
                  <a:pt x="4287046" y="4305092"/>
                </a:lnTo>
                <a:lnTo>
                  <a:pt x="0" y="4305092"/>
                </a:lnTo>
              </a:path>
            </a:pathLst>
          </a:custGeom>
          <a:ln w="54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1484599" y="400627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20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1484599" y="213774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20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1484599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3345296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1484599" y="400627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20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1484599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1484599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1484599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 txBox="1"/>
          <p:nvPr/>
        </p:nvSpPr>
        <p:spPr>
          <a:xfrm>
            <a:off x="1443303" y="4011819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−1</a:t>
            </a:r>
            <a:endParaRPr sz="41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70458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" name="object 19"/>
          <p:cNvSpPr/>
          <p:nvPr/>
        </p:nvSpPr>
        <p:spPr>
          <a:xfrm>
            <a:off x="1670458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 txBox="1"/>
          <p:nvPr/>
        </p:nvSpPr>
        <p:spPr>
          <a:xfrm>
            <a:off x="1611792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−0.8</a:t>
            </a:r>
            <a:endParaRPr sz="412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56672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" name="object 22"/>
          <p:cNvSpPr/>
          <p:nvPr/>
        </p:nvSpPr>
        <p:spPr>
          <a:xfrm>
            <a:off x="1856672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" name="object 23"/>
          <p:cNvSpPr txBox="1"/>
          <p:nvPr/>
        </p:nvSpPr>
        <p:spPr>
          <a:xfrm>
            <a:off x="1798003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−0.6</a:t>
            </a:r>
            <a:endParaRPr sz="412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42531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" name="object 25"/>
          <p:cNvSpPr/>
          <p:nvPr/>
        </p:nvSpPr>
        <p:spPr>
          <a:xfrm>
            <a:off x="2042531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" name="object 26"/>
          <p:cNvSpPr txBox="1"/>
          <p:nvPr/>
        </p:nvSpPr>
        <p:spPr>
          <a:xfrm>
            <a:off x="1983862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−0.4</a:t>
            </a:r>
            <a:endParaRPr sz="412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28739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" name="object 28"/>
          <p:cNvSpPr/>
          <p:nvPr/>
        </p:nvSpPr>
        <p:spPr>
          <a:xfrm>
            <a:off x="2228739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" name="object 29"/>
          <p:cNvSpPr txBox="1"/>
          <p:nvPr/>
        </p:nvSpPr>
        <p:spPr>
          <a:xfrm>
            <a:off x="2170074" y="401181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−0.2</a:t>
            </a:r>
            <a:endParaRPr sz="412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14948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1" name="object 31"/>
          <p:cNvSpPr/>
          <p:nvPr/>
        </p:nvSpPr>
        <p:spPr>
          <a:xfrm>
            <a:off x="2414948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2" name="object 32"/>
          <p:cNvSpPr txBox="1"/>
          <p:nvPr/>
        </p:nvSpPr>
        <p:spPr>
          <a:xfrm>
            <a:off x="2397975" y="401181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0</a:t>
            </a:r>
            <a:endParaRPr sz="412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00812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4" name="object 34"/>
          <p:cNvSpPr/>
          <p:nvPr/>
        </p:nvSpPr>
        <p:spPr>
          <a:xfrm>
            <a:off x="2600812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5" name="object 35"/>
          <p:cNvSpPr txBox="1"/>
          <p:nvPr/>
        </p:nvSpPr>
        <p:spPr>
          <a:xfrm>
            <a:off x="2566464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0.2</a:t>
            </a:r>
            <a:endParaRPr sz="412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787015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7" name="object 37"/>
          <p:cNvSpPr/>
          <p:nvPr/>
        </p:nvSpPr>
        <p:spPr>
          <a:xfrm>
            <a:off x="2787015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8" name="object 38"/>
          <p:cNvSpPr txBox="1"/>
          <p:nvPr/>
        </p:nvSpPr>
        <p:spPr>
          <a:xfrm>
            <a:off x="2752670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0.4</a:t>
            </a:r>
            <a:endParaRPr sz="412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72879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0" name="object 40"/>
          <p:cNvSpPr/>
          <p:nvPr/>
        </p:nvSpPr>
        <p:spPr>
          <a:xfrm>
            <a:off x="2972879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1" name="object 41"/>
          <p:cNvSpPr txBox="1"/>
          <p:nvPr/>
        </p:nvSpPr>
        <p:spPr>
          <a:xfrm>
            <a:off x="2938534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0.6</a:t>
            </a:r>
            <a:endParaRPr sz="412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59088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3" name="object 43"/>
          <p:cNvSpPr/>
          <p:nvPr/>
        </p:nvSpPr>
        <p:spPr>
          <a:xfrm>
            <a:off x="3159088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4" name="object 44"/>
          <p:cNvSpPr txBox="1"/>
          <p:nvPr/>
        </p:nvSpPr>
        <p:spPr>
          <a:xfrm>
            <a:off x="3124741" y="401181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0.8</a:t>
            </a:r>
            <a:endParaRPr sz="412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345296" y="3982404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04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6" name="object 46"/>
          <p:cNvSpPr/>
          <p:nvPr/>
        </p:nvSpPr>
        <p:spPr>
          <a:xfrm>
            <a:off x="3345296" y="2137747"/>
            <a:ext cx="0" cy="23427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98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7" name="object 47"/>
          <p:cNvSpPr txBox="1"/>
          <p:nvPr/>
        </p:nvSpPr>
        <p:spPr>
          <a:xfrm>
            <a:off x="3328321" y="401181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1</a:t>
            </a:r>
            <a:endParaRPr sz="412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484600" y="4006278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9" name="object 49"/>
          <p:cNvSpPr/>
          <p:nvPr/>
        </p:nvSpPr>
        <p:spPr>
          <a:xfrm>
            <a:off x="3326539" y="4006278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0" name="object 50"/>
          <p:cNvSpPr txBox="1"/>
          <p:nvPr/>
        </p:nvSpPr>
        <p:spPr>
          <a:xfrm>
            <a:off x="1419683" y="3967164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−2</a:t>
            </a:r>
            <a:endParaRPr sz="412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484600" y="3772378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2" name="object 52"/>
          <p:cNvSpPr/>
          <p:nvPr/>
        </p:nvSpPr>
        <p:spPr>
          <a:xfrm>
            <a:off x="3326539" y="3772378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3" name="object 53"/>
          <p:cNvSpPr txBox="1"/>
          <p:nvPr/>
        </p:nvSpPr>
        <p:spPr>
          <a:xfrm>
            <a:off x="1384940" y="3733262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−1.5</a:t>
            </a:r>
            <a:endParaRPr sz="412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484600" y="3538923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5" name="object 55"/>
          <p:cNvSpPr/>
          <p:nvPr/>
        </p:nvSpPr>
        <p:spPr>
          <a:xfrm>
            <a:off x="3326539" y="3538923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6" name="object 56"/>
          <p:cNvSpPr txBox="1"/>
          <p:nvPr/>
        </p:nvSpPr>
        <p:spPr>
          <a:xfrm>
            <a:off x="1419683" y="3499811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−1</a:t>
            </a:r>
            <a:endParaRPr sz="412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484600" y="3305468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8" name="object 58"/>
          <p:cNvSpPr/>
          <p:nvPr/>
        </p:nvSpPr>
        <p:spPr>
          <a:xfrm>
            <a:off x="3326539" y="3305468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9" name="object 59"/>
          <p:cNvSpPr txBox="1"/>
          <p:nvPr/>
        </p:nvSpPr>
        <p:spPr>
          <a:xfrm>
            <a:off x="1384940" y="326634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−0.5</a:t>
            </a:r>
            <a:endParaRPr sz="412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484600" y="3072013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1" name="object 61"/>
          <p:cNvSpPr/>
          <p:nvPr/>
        </p:nvSpPr>
        <p:spPr>
          <a:xfrm>
            <a:off x="3326539" y="3072013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2" name="object 62"/>
          <p:cNvSpPr txBox="1"/>
          <p:nvPr/>
        </p:nvSpPr>
        <p:spPr>
          <a:xfrm>
            <a:off x="1443998" y="303289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0</a:t>
            </a:r>
            <a:endParaRPr sz="412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484600" y="2838113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4" name="object 64"/>
          <p:cNvSpPr/>
          <p:nvPr/>
        </p:nvSpPr>
        <p:spPr>
          <a:xfrm>
            <a:off x="3326539" y="2838113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5" name="object 65"/>
          <p:cNvSpPr txBox="1"/>
          <p:nvPr/>
        </p:nvSpPr>
        <p:spPr>
          <a:xfrm>
            <a:off x="1409259" y="2798996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0.5</a:t>
            </a:r>
            <a:endParaRPr sz="412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84600" y="2604658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7" name="object 67"/>
          <p:cNvSpPr/>
          <p:nvPr/>
        </p:nvSpPr>
        <p:spPr>
          <a:xfrm>
            <a:off x="3326539" y="2604658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8" name="object 68"/>
          <p:cNvSpPr txBox="1"/>
          <p:nvPr/>
        </p:nvSpPr>
        <p:spPr>
          <a:xfrm>
            <a:off x="1443998" y="2565540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1</a:t>
            </a:r>
            <a:endParaRPr sz="412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484600" y="2371203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0" name="object 70"/>
          <p:cNvSpPr/>
          <p:nvPr/>
        </p:nvSpPr>
        <p:spPr>
          <a:xfrm>
            <a:off x="3326539" y="2371203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1" name="object 71"/>
          <p:cNvSpPr txBox="1"/>
          <p:nvPr/>
        </p:nvSpPr>
        <p:spPr>
          <a:xfrm>
            <a:off x="1409259" y="233208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1.5</a:t>
            </a:r>
            <a:endParaRPr sz="412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484600" y="2137748"/>
            <a:ext cx="18466" cy="0"/>
          </a:xfrm>
          <a:custGeom>
            <a:avLst/>
            <a:gdLst/>
            <a:ahLst/>
            <a:cxnLst/>
            <a:rect l="l" t="t" r="r" b="b"/>
            <a:pathLst>
              <a:path w="42544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3" name="object 73"/>
          <p:cNvSpPr/>
          <p:nvPr/>
        </p:nvSpPr>
        <p:spPr>
          <a:xfrm>
            <a:off x="3326539" y="2137748"/>
            <a:ext cx="1901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43217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4" name="object 74"/>
          <p:cNvSpPr txBox="1"/>
          <p:nvPr/>
        </p:nvSpPr>
        <p:spPr>
          <a:xfrm>
            <a:off x="1443998" y="2098634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2</a:t>
            </a:r>
            <a:endParaRPr sz="412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484599" y="400627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20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6" name="object 76"/>
          <p:cNvSpPr/>
          <p:nvPr/>
        </p:nvSpPr>
        <p:spPr>
          <a:xfrm>
            <a:off x="1484599" y="213774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20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7" name="object 77"/>
          <p:cNvSpPr/>
          <p:nvPr/>
        </p:nvSpPr>
        <p:spPr>
          <a:xfrm>
            <a:off x="1484599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8" name="object 78"/>
          <p:cNvSpPr/>
          <p:nvPr/>
        </p:nvSpPr>
        <p:spPr>
          <a:xfrm>
            <a:off x="3345296" y="213774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9" name="object 79"/>
          <p:cNvSpPr/>
          <p:nvPr/>
        </p:nvSpPr>
        <p:spPr>
          <a:xfrm>
            <a:off x="2423980" y="2604658"/>
            <a:ext cx="921357" cy="467431"/>
          </a:xfrm>
          <a:custGeom>
            <a:avLst/>
            <a:gdLst/>
            <a:ahLst/>
            <a:cxnLst/>
            <a:rect l="l" t="t" r="r" b="b"/>
            <a:pathLst>
              <a:path w="2122804" h="1076960">
                <a:moveTo>
                  <a:pt x="0" y="1042149"/>
                </a:moveTo>
                <a:lnTo>
                  <a:pt x="21614" y="1008524"/>
                </a:lnTo>
                <a:lnTo>
                  <a:pt x="43228" y="974912"/>
                </a:lnTo>
                <a:lnTo>
                  <a:pt x="64831" y="941287"/>
                </a:lnTo>
                <a:lnTo>
                  <a:pt x="85641" y="907676"/>
                </a:lnTo>
                <a:lnTo>
                  <a:pt x="107256" y="875074"/>
                </a:lnTo>
                <a:lnTo>
                  <a:pt x="128870" y="841463"/>
                </a:lnTo>
                <a:lnTo>
                  <a:pt x="150484" y="808862"/>
                </a:lnTo>
                <a:lnTo>
                  <a:pt x="172088" y="776260"/>
                </a:lnTo>
                <a:lnTo>
                  <a:pt x="192897" y="743659"/>
                </a:lnTo>
                <a:lnTo>
                  <a:pt x="214512" y="712081"/>
                </a:lnTo>
                <a:lnTo>
                  <a:pt x="236126" y="680504"/>
                </a:lnTo>
                <a:lnTo>
                  <a:pt x="257740" y="648927"/>
                </a:lnTo>
                <a:lnTo>
                  <a:pt x="278550" y="618359"/>
                </a:lnTo>
                <a:lnTo>
                  <a:pt x="300153" y="587806"/>
                </a:lnTo>
                <a:lnTo>
                  <a:pt x="321768" y="558249"/>
                </a:lnTo>
                <a:lnTo>
                  <a:pt x="343382" y="528706"/>
                </a:lnTo>
                <a:lnTo>
                  <a:pt x="364996" y="499162"/>
                </a:lnTo>
                <a:lnTo>
                  <a:pt x="385806" y="471667"/>
                </a:lnTo>
                <a:lnTo>
                  <a:pt x="407421" y="444158"/>
                </a:lnTo>
                <a:lnTo>
                  <a:pt x="429024" y="416649"/>
                </a:lnTo>
                <a:lnTo>
                  <a:pt x="471448" y="364703"/>
                </a:lnTo>
                <a:lnTo>
                  <a:pt x="514677" y="314777"/>
                </a:lnTo>
                <a:lnTo>
                  <a:pt x="557894" y="268947"/>
                </a:lnTo>
                <a:lnTo>
                  <a:pt x="578704" y="246530"/>
                </a:lnTo>
                <a:lnTo>
                  <a:pt x="600318" y="226147"/>
                </a:lnTo>
                <a:lnTo>
                  <a:pt x="621933" y="205778"/>
                </a:lnTo>
                <a:lnTo>
                  <a:pt x="643536" y="186433"/>
                </a:lnTo>
                <a:lnTo>
                  <a:pt x="664346" y="167075"/>
                </a:lnTo>
                <a:lnTo>
                  <a:pt x="685960" y="149750"/>
                </a:lnTo>
                <a:lnTo>
                  <a:pt x="707574" y="133449"/>
                </a:lnTo>
                <a:lnTo>
                  <a:pt x="729189" y="117148"/>
                </a:lnTo>
                <a:lnTo>
                  <a:pt x="750792" y="102896"/>
                </a:lnTo>
                <a:lnTo>
                  <a:pt x="771602" y="88629"/>
                </a:lnTo>
                <a:lnTo>
                  <a:pt x="793216" y="75387"/>
                </a:lnTo>
                <a:lnTo>
                  <a:pt x="814830" y="63168"/>
                </a:lnTo>
                <a:lnTo>
                  <a:pt x="836434" y="52970"/>
                </a:lnTo>
                <a:lnTo>
                  <a:pt x="857255" y="42785"/>
                </a:lnTo>
                <a:lnTo>
                  <a:pt x="878869" y="33611"/>
                </a:lnTo>
                <a:lnTo>
                  <a:pt x="900472" y="25475"/>
                </a:lnTo>
                <a:lnTo>
                  <a:pt x="922087" y="19358"/>
                </a:lnTo>
                <a:lnTo>
                  <a:pt x="943690" y="13242"/>
                </a:lnTo>
                <a:lnTo>
                  <a:pt x="964511" y="8150"/>
                </a:lnTo>
                <a:lnTo>
                  <a:pt x="986125" y="5092"/>
                </a:lnTo>
                <a:lnTo>
                  <a:pt x="1007728" y="2034"/>
                </a:lnTo>
                <a:lnTo>
                  <a:pt x="1029343" y="1009"/>
                </a:lnTo>
                <a:lnTo>
                  <a:pt x="1050957" y="0"/>
                </a:lnTo>
                <a:lnTo>
                  <a:pt x="1071767" y="1009"/>
                </a:lnTo>
                <a:lnTo>
                  <a:pt x="1093381" y="2034"/>
                </a:lnTo>
                <a:lnTo>
                  <a:pt x="1114984" y="5092"/>
                </a:lnTo>
                <a:lnTo>
                  <a:pt x="1136599" y="8150"/>
                </a:lnTo>
                <a:lnTo>
                  <a:pt x="1157408" y="13242"/>
                </a:lnTo>
                <a:lnTo>
                  <a:pt x="1200626" y="25475"/>
                </a:lnTo>
                <a:lnTo>
                  <a:pt x="1243855" y="42785"/>
                </a:lnTo>
                <a:lnTo>
                  <a:pt x="1264664" y="52970"/>
                </a:lnTo>
                <a:lnTo>
                  <a:pt x="1286279" y="63168"/>
                </a:lnTo>
                <a:lnTo>
                  <a:pt x="1307882" y="75387"/>
                </a:lnTo>
                <a:lnTo>
                  <a:pt x="1329496" y="88629"/>
                </a:lnTo>
                <a:lnTo>
                  <a:pt x="1350306" y="102896"/>
                </a:lnTo>
                <a:lnTo>
                  <a:pt x="1371921" y="117148"/>
                </a:lnTo>
                <a:lnTo>
                  <a:pt x="1393535" y="133449"/>
                </a:lnTo>
                <a:lnTo>
                  <a:pt x="1415138" y="149750"/>
                </a:lnTo>
                <a:lnTo>
                  <a:pt x="1436753" y="167075"/>
                </a:lnTo>
                <a:lnTo>
                  <a:pt x="1457573" y="186433"/>
                </a:lnTo>
                <a:lnTo>
                  <a:pt x="1479177" y="205778"/>
                </a:lnTo>
                <a:lnTo>
                  <a:pt x="1500791" y="226147"/>
                </a:lnTo>
                <a:lnTo>
                  <a:pt x="1522405" y="246530"/>
                </a:lnTo>
                <a:lnTo>
                  <a:pt x="1543215" y="268947"/>
                </a:lnTo>
                <a:lnTo>
                  <a:pt x="1564818" y="291350"/>
                </a:lnTo>
                <a:lnTo>
                  <a:pt x="1608047" y="339228"/>
                </a:lnTo>
                <a:lnTo>
                  <a:pt x="1650471" y="390164"/>
                </a:lnTo>
                <a:lnTo>
                  <a:pt x="1693689" y="444158"/>
                </a:lnTo>
                <a:lnTo>
                  <a:pt x="1736113" y="499162"/>
                </a:lnTo>
                <a:lnTo>
                  <a:pt x="1779330" y="558249"/>
                </a:lnTo>
                <a:lnTo>
                  <a:pt x="1800945" y="587806"/>
                </a:lnTo>
                <a:lnTo>
                  <a:pt x="1822559" y="618359"/>
                </a:lnTo>
                <a:lnTo>
                  <a:pt x="1843369" y="648927"/>
                </a:lnTo>
                <a:lnTo>
                  <a:pt x="1864983" y="680504"/>
                </a:lnTo>
                <a:lnTo>
                  <a:pt x="1886587" y="712081"/>
                </a:lnTo>
                <a:lnTo>
                  <a:pt x="1908201" y="743659"/>
                </a:lnTo>
                <a:lnTo>
                  <a:pt x="1929011" y="776260"/>
                </a:lnTo>
                <a:lnTo>
                  <a:pt x="1950625" y="808862"/>
                </a:lnTo>
                <a:lnTo>
                  <a:pt x="1972239" y="841463"/>
                </a:lnTo>
                <a:lnTo>
                  <a:pt x="1993843" y="875074"/>
                </a:lnTo>
                <a:lnTo>
                  <a:pt x="2015457" y="907676"/>
                </a:lnTo>
                <a:lnTo>
                  <a:pt x="2036267" y="941287"/>
                </a:lnTo>
                <a:lnTo>
                  <a:pt x="2057881" y="974912"/>
                </a:lnTo>
                <a:lnTo>
                  <a:pt x="2079495" y="1008524"/>
                </a:lnTo>
                <a:lnTo>
                  <a:pt x="2101110" y="1042149"/>
                </a:lnTo>
                <a:lnTo>
                  <a:pt x="2122713" y="1076785"/>
                </a:lnTo>
              </a:path>
            </a:pathLst>
          </a:custGeom>
          <a:ln w="58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0" name="object 80"/>
          <p:cNvSpPr/>
          <p:nvPr/>
        </p:nvSpPr>
        <p:spPr>
          <a:xfrm>
            <a:off x="1503013" y="3056980"/>
            <a:ext cx="921081" cy="482038"/>
          </a:xfrm>
          <a:custGeom>
            <a:avLst/>
            <a:gdLst/>
            <a:ahLst/>
            <a:cxnLst/>
            <a:rect l="l" t="t" r="r" b="b"/>
            <a:pathLst>
              <a:path w="2122170" h="1110614">
                <a:moveTo>
                  <a:pt x="0" y="101872"/>
                </a:moveTo>
                <a:lnTo>
                  <a:pt x="21603" y="135483"/>
                </a:lnTo>
                <a:lnTo>
                  <a:pt x="43217" y="169109"/>
                </a:lnTo>
                <a:lnTo>
                  <a:pt x="64038" y="202720"/>
                </a:lnTo>
                <a:lnTo>
                  <a:pt x="85641" y="235321"/>
                </a:lnTo>
                <a:lnTo>
                  <a:pt x="107256" y="268933"/>
                </a:lnTo>
                <a:lnTo>
                  <a:pt x="128859" y="301534"/>
                </a:lnTo>
                <a:lnTo>
                  <a:pt x="150473" y="334135"/>
                </a:lnTo>
                <a:lnTo>
                  <a:pt x="171283" y="366737"/>
                </a:lnTo>
                <a:lnTo>
                  <a:pt x="192897" y="398314"/>
                </a:lnTo>
                <a:lnTo>
                  <a:pt x="214512" y="429891"/>
                </a:lnTo>
                <a:lnTo>
                  <a:pt x="236126" y="461469"/>
                </a:lnTo>
                <a:lnTo>
                  <a:pt x="256936" y="492036"/>
                </a:lnTo>
                <a:lnTo>
                  <a:pt x="278539" y="522604"/>
                </a:lnTo>
                <a:lnTo>
                  <a:pt x="300153" y="552147"/>
                </a:lnTo>
                <a:lnTo>
                  <a:pt x="321768" y="581690"/>
                </a:lnTo>
                <a:lnTo>
                  <a:pt x="343382" y="611219"/>
                </a:lnTo>
                <a:lnTo>
                  <a:pt x="385795" y="666237"/>
                </a:lnTo>
                <a:lnTo>
                  <a:pt x="429024" y="720232"/>
                </a:lnTo>
                <a:lnTo>
                  <a:pt x="471448" y="771168"/>
                </a:lnTo>
                <a:lnTo>
                  <a:pt x="514665" y="819046"/>
                </a:lnTo>
                <a:lnTo>
                  <a:pt x="536280" y="841463"/>
                </a:lnTo>
                <a:lnTo>
                  <a:pt x="557090" y="863866"/>
                </a:lnTo>
                <a:lnTo>
                  <a:pt x="578704" y="884234"/>
                </a:lnTo>
                <a:lnTo>
                  <a:pt x="600307" y="904617"/>
                </a:lnTo>
                <a:lnTo>
                  <a:pt x="621922" y="923976"/>
                </a:lnTo>
                <a:lnTo>
                  <a:pt x="642731" y="943321"/>
                </a:lnTo>
                <a:lnTo>
                  <a:pt x="664346" y="960646"/>
                </a:lnTo>
                <a:lnTo>
                  <a:pt x="685960" y="976947"/>
                </a:lnTo>
                <a:lnTo>
                  <a:pt x="707574" y="993247"/>
                </a:lnTo>
                <a:lnTo>
                  <a:pt x="729178" y="1007500"/>
                </a:lnTo>
                <a:lnTo>
                  <a:pt x="749987" y="1021766"/>
                </a:lnTo>
                <a:lnTo>
                  <a:pt x="771602" y="1035009"/>
                </a:lnTo>
                <a:lnTo>
                  <a:pt x="793216" y="1047242"/>
                </a:lnTo>
                <a:lnTo>
                  <a:pt x="814830" y="1057426"/>
                </a:lnTo>
                <a:lnTo>
                  <a:pt x="835640" y="1067610"/>
                </a:lnTo>
                <a:lnTo>
                  <a:pt x="857243" y="1076785"/>
                </a:lnTo>
                <a:lnTo>
                  <a:pt x="878858" y="1084935"/>
                </a:lnTo>
                <a:lnTo>
                  <a:pt x="900472" y="1091037"/>
                </a:lnTo>
                <a:lnTo>
                  <a:pt x="922087" y="1097154"/>
                </a:lnTo>
                <a:lnTo>
                  <a:pt x="942896" y="1102246"/>
                </a:lnTo>
                <a:lnTo>
                  <a:pt x="964499" y="1105304"/>
                </a:lnTo>
                <a:lnTo>
                  <a:pt x="986114" y="1108362"/>
                </a:lnTo>
                <a:lnTo>
                  <a:pt x="1007728" y="1109372"/>
                </a:lnTo>
                <a:lnTo>
                  <a:pt x="1029331" y="1110396"/>
                </a:lnTo>
                <a:lnTo>
                  <a:pt x="1050152" y="1109372"/>
                </a:lnTo>
                <a:lnTo>
                  <a:pt x="1071756" y="1108362"/>
                </a:lnTo>
                <a:lnTo>
                  <a:pt x="1093370" y="1105304"/>
                </a:lnTo>
                <a:lnTo>
                  <a:pt x="1114984" y="1102246"/>
                </a:lnTo>
                <a:lnTo>
                  <a:pt x="1135794" y="1097154"/>
                </a:lnTo>
                <a:lnTo>
                  <a:pt x="1157408" y="1091037"/>
                </a:lnTo>
                <a:lnTo>
                  <a:pt x="1179012" y="1084935"/>
                </a:lnTo>
                <a:lnTo>
                  <a:pt x="1200626" y="1076785"/>
                </a:lnTo>
                <a:lnTo>
                  <a:pt x="1222240" y="1067610"/>
                </a:lnTo>
                <a:lnTo>
                  <a:pt x="1243050" y="1057426"/>
                </a:lnTo>
                <a:lnTo>
                  <a:pt x="1264653" y="1047242"/>
                </a:lnTo>
                <a:lnTo>
                  <a:pt x="1286279" y="1035009"/>
                </a:lnTo>
                <a:lnTo>
                  <a:pt x="1307882" y="1021766"/>
                </a:lnTo>
                <a:lnTo>
                  <a:pt x="1328692" y="1007500"/>
                </a:lnTo>
                <a:lnTo>
                  <a:pt x="1350306" y="993247"/>
                </a:lnTo>
                <a:lnTo>
                  <a:pt x="1371909" y="976947"/>
                </a:lnTo>
                <a:lnTo>
                  <a:pt x="1393524" y="960646"/>
                </a:lnTo>
                <a:lnTo>
                  <a:pt x="1415138" y="943321"/>
                </a:lnTo>
                <a:lnTo>
                  <a:pt x="1435948" y="923976"/>
                </a:lnTo>
                <a:lnTo>
                  <a:pt x="1457562" y="904617"/>
                </a:lnTo>
                <a:lnTo>
                  <a:pt x="1479177" y="884234"/>
                </a:lnTo>
                <a:lnTo>
                  <a:pt x="1500780" y="863866"/>
                </a:lnTo>
                <a:lnTo>
                  <a:pt x="1521601" y="841463"/>
                </a:lnTo>
                <a:lnTo>
                  <a:pt x="1543204" y="819046"/>
                </a:lnTo>
                <a:lnTo>
                  <a:pt x="1586433" y="771168"/>
                </a:lnTo>
                <a:lnTo>
                  <a:pt x="1628846" y="720232"/>
                </a:lnTo>
                <a:lnTo>
                  <a:pt x="1672074" y="666237"/>
                </a:lnTo>
                <a:lnTo>
                  <a:pt x="1714498" y="611219"/>
                </a:lnTo>
                <a:lnTo>
                  <a:pt x="1736102" y="581690"/>
                </a:lnTo>
                <a:lnTo>
                  <a:pt x="1757716" y="552147"/>
                </a:lnTo>
                <a:lnTo>
                  <a:pt x="1779330" y="522604"/>
                </a:lnTo>
                <a:lnTo>
                  <a:pt x="1800945" y="492036"/>
                </a:lnTo>
                <a:lnTo>
                  <a:pt x="1821755" y="461469"/>
                </a:lnTo>
                <a:lnTo>
                  <a:pt x="1843358" y="429891"/>
                </a:lnTo>
                <a:lnTo>
                  <a:pt x="1864972" y="398314"/>
                </a:lnTo>
                <a:lnTo>
                  <a:pt x="1886587" y="366737"/>
                </a:lnTo>
                <a:lnTo>
                  <a:pt x="1907396" y="334135"/>
                </a:lnTo>
                <a:lnTo>
                  <a:pt x="1929011" y="301534"/>
                </a:lnTo>
                <a:lnTo>
                  <a:pt x="1950625" y="268933"/>
                </a:lnTo>
                <a:lnTo>
                  <a:pt x="1972228" y="235321"/>
                </a:lnTo>
                <a:lnTo>
                  <a:pt x="1993843" y="202720"/>
                </a:lnTo>
                <a:lnTo>
                  <a:pt x="2014652" y="169109"/>
                </a:lnTo>
                <a:lnTo>
                  <a:pt x="2036267" y="135483"/>
                </a:lnTo>
                <a:lnTo>
                  <a:pt x="2057881" y="101872"/>
                </a:lnTo>
                <a:lnTo>
                  <a:pt x="2079484" y="68246"/>
                </a:lnTo>
                <a:lnTo>
                  <a:pt x="2101099" y="34635"/>
                </a:lnTo>
                <a:lnTo>
                  <a:pt x="2121908" y="0"/>
                </a:lnTo>
              </a:path>
            </a:pathLst>
          </a:custGeom>
          <a:ln w="58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1" name="object 81"/>
          <p:cNvSpPr/>
          <p:nvPr/>
        </p:nvSpPr>
        <p:spPr>
          <a:xfrm>
            <a:off x="1484600" y="3072013"/>
            <a:ext cx="18466" cy="29215"/>
          </a:xfrm>
          <a:custGeom>
            <a:avLst/>
            <a:gdLst/>
            <a:ahLst/>
            <a:cxnLst/>
            <a:rect l="l" t="t" r="r" b="b"/>
            <a:pathLst>
              <a:path w="42544" h="67310">
                <a:moveTo>
                  <a:pt x="0" y="0"/>
                </a:moveTo>
                <a:lnTo>
                  <a:pt x="20809" y="33611"/>
                </a:lnTo>
                <a:lnTo>
                  <a:pt x="42424" y="67236"/>
                </a:lnTo>
              </a:path>
            </a:pathLst>
          </a:custGeom>
          <a:ln w="5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2" name="object 82"/>
          <p:cNvSpPr/>
          <p:nvPr/>
        </p:nvSpPr>
        <p:spPr>
          <a:xfrm>
            <a:off x="1484599" y="3072013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20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3" name="object 83"/>
          <p:cNvSpPr/>
          <p:nvPr/>
        </p:nvSpPr>
        <p:spPr>
          <a:xfrm>
            <a:off x="2979663" y="2624184"/>
            <a:ext cx="43408" cy="43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4" name="object 84"/>
          <p:cNvSpPr/>
          <p:nvPr/>
        </p:nvSpPr>
        <p:spPr>
          <a:xfrm>
            <a:off x="2524910" y="2851561"/>
            <a:ext cx="43408" cy="43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5" name="object 85"/>
          <p:cNvSpPr/>
          <p:nvPr/>
        </p:nvSpPr>
        <p:spPr>
          <a:xfrm>
            <a:off x="1484974" y="2759715"/>
            <a:ext cx="1862006" cy="0"/>
          </a:xfrm>
          <a:custGeom>
            <a:avLst/>
            <a:gdLst/>
            <a:ahLst/>
            <a:cxnLst/>
            <a:rect l="l" t="t" r="r" b="b"/>
            <a:pathLst>
              <a:path w="4290060">
                <a:moveTo>
                  <a:pt x="0" y="0"/>
                </a:moveTo>
                <a:lnTo>
                  <a:pt x="4290060" y="0"/>
                </a:lnTo>
              </a:path>
            </a:pathLst>
          </a:custGeom>
          <a:ln w="19050">
            <a:solidFill>
              <a:srgbClr val="00D1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6" name="object 86"/>
          <p:cNvSpPr/>
          <p:nvPr/>
        </p:nvSpPr>
        <p:spPr>
          <a:xfrm>
            <a:off x="4367014" y="2106304"/>
            <a:ext cx="1982998" cy="1983273"/>
          </a:xfrm>
          <a:custGeom>
            <a:avLst/>
            <a:gdLst/>
            <a:ahLst/>
            <a:cxnLst/>
            <a:rect l="l" t="t" r="r" b="b"/>
            <a:pathLst>
              <a:path w="4568825" h="4569459">
                <a:moveTo>
                  <a:pt x="0" y="4568939"/>
                </a:moveTo>
                <a:lnTo>
                  <a:pt x="4568799" y="4568939"/>
                </a:lnTo>
                <a:lnTo>
                  <a:pt x="4568799" y="0"/>
                </a:lnTo>
                <a:lnTo>
                  <a:pt x="0" y="0"/>
                </a:lnTo>
                <a:lnTo>
                  <a:pt x="0" y="4568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7" name="object 87"/>
          <p:cNvSpPr/>
          <p:nvPr/>
        </p:nvSpPr>
        <p:spPr>
          <a:xfrm>
            <a:off x="4461162" y="2156266"/>
            <a:ext cx="1860903" cy="1868620"/>
          </a:xfrm>
          <a:custGeom>
            <a:avLst/>
            <a:gdLst/>
            <a:ahLst/>
            <a:cxnLst/>
            <a:rect l="l" t="t" r="r" b="b"/>
            <a:pathLst>
              <a:path w="4287519" h="4305300">
                <a:moveTo>
                  <a:pt x="0" y="4305096"/>
                </a:moveTo>
                <a:lnTo>
                  <a:pt x="4287050" y="4305096"/>
                </a:lnTo>
                <a:lnTo>
                  <a:pt x="4287050" y="0"/>
                </a:lnTo>
                <a:lnTo>
                  <a:pt x="0" y="0"/>
                </a:lnTo>
                <a:lnTo>
                  <a:pt x="0" y="43050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8" name="object 88"/>
          <p:cNvSpPr/>
          <p:nvPr/>
        </p:nvSpPr>
        <p:spPr>
          <a:xfrm>
            <a:off x="4461159" y="2156268"/>
            <a:ext cx="1860903" cy="1868620"/>
          </a:xfrm>
          <a:custGeom>
            <a:avLst/>
            <a:gdLst/>
            <a:ahLst/>
            <a:cxnLst/>
            <a:rect l="l" t="t" r="r" b="b"/>
            <a:pathLst>
              <a:path w="4287519" h="4305300">
                <a:moveTo>
                  <a:pt x="0" y="4305092"/>
                </a:moveTo>
                <a:lnTo>
                  <a:pt x="0" y="0"/>
                </a:lnTo>
                <a:lnTo>
                  <a:pt x="4287046" y="0"/>
                </a:lnTo>
                <a:lnTo>
                  <a:pt x="4287046" y="4305092"/>
                </a:lnTo>
                <a:lnTo>
                  <a:pt x="0" y="4305092"/>
                </a:lnTo>
              </a:path>
            </a:pathLst>
          </a:custGeom>
          <a:ln w="54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9" name="object 89"/>
          <p:cNvSpPr/>
          <p:nvPr/>
        </p:nvSpPr>
        <p:spPr>
          <a:xfrm>
            <a:off x="4461159" y="402479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0" name="object 90"/>
          <p:cNvSpPr/>
          <p:nvPr/>
        </p:nvSpPr>
        <p:spPr>
          <a:xfrm>
            <a:off x="4461159" y="215626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1" name="object 91"/>
          <p:cNvSpPr/>
          <p:nvPr/>
        </p:nvSpPr>
        <p:spPr>
          <a:xfrm>
            <a:off x="4461159" y="215626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2" name="object 92"/>
          <p:cNvSpPr/>
          <p:nvPr/>
        </p:nvSpPr>
        <p:spPr>
          <a:xfrm>
            <a:off x="6321857" y="215626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3" name="object 93"/>
          <p:cNvSpPr/>
          <p:nvPr/>
        </p:nvSpPr>
        <p:spPr>
          <a:xfrm>
            <a:off x="4461159" y="402479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4" name="object 94"/>
          <p:cNvSpPr/>
          <p:nvPr/>
        </p:nvSpPr>
        <p:spPr>
          <a:xfrm>
            <a:off x="4461159" y="215626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5" name="object 95"/>
          <p:cNvSpPr/>
          <p:nvPr/>
        </p:nvSpPr>
        <p:spPr>
          <a:xfrm>
            <a:off x="4461159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6" name="object 96"/>
          <p:cNvSpPr/>
          <p:nvPr/>
        </p:nvSpPr>
        <p:spPr>
          <a:xfrm>
            <a:off x="4461159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7" name="object 97"/>
          <p:cNvSpPr txBox="1"/>
          <p:nvPr/>
        </p:nvSpPr>
        <p:spPr>
          <a:xfrm>
            <a:off x="4419866" y="4030339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−1</a:t>
            </a:r>
            <a:endParaRPr sz="412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647023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9" name="object 99"/>
          <p:cNvSpPr/>
          <p:nvPr/>
        </p:nvSpPr>
        <p:spPr>
          <a:xfrm>
            <a:off x="4647023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0" name="object 100"/>
          <p:cNvSpPr txBox="1"/>
          <p:nvPr/>
        </p:nvSpPr>
        <p:spPr>
          <a:xfrm>
            <a:off x="4588354" y="403033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−0.8</a:t>
            </a:r>
            <a:endParaRPr sz="412"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833232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2" name="object 102"/>
          <p:cNvSpPr/>
          <p:nvPr/>
        </p:nvSpPr>
        <p:spPr>
          <a:xfrm>
            <a:off x="4833232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3" name="object 103"/>
          <p:cNvSpPr txBox="1"/>
          <p:nvPr/>
        </p:nvSpPr>
        <p:spPr>
          <a:xfrm>
            <a:off x="4774566" y="403033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−0.6</a:t>
            </a:r>
            <a:endParaRPr sz="412"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019092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5" name="object 105"/>
          <p:cNvSpPr/>
          <p:nvPr/>
        </p:nvSpPr>
        <p:spPr>
          <a:xfrm>
            <a:off x="5019092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6" name="object 106"/>
          <p:cNvSpPr txBox="1"/>
          <p:nvPr/>
        </p:nvSpPr>
        <p:spPr>
          <a:xfrm>
            <a:off x="4960424" y="403033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−0.4</a:t>
            </a:r>
            <a:endParaRPr sz="412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205300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8" name="object 108"/>
          <p:cNvSpPr/>
          <p:nvPr/>
        </p:nvSpPr>
        <p:spPr>
          <a:xfrm>
            <a:off x="5205300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9" name="object 109"/>
          <p:cNvSpPr txBox="1"/>
          <p:nvPr/>
        </p:nvSpPr>
        <p:spPr>
          <a:xfrm>
            <a:off x="5146637" y="4030339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−0.2</a:t>
            </a:r>
            <a:endParaRPr sz="412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391508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1" name="object 111"/>
          <p:cNvSpPr/>
          <p:nvPr/>
        </p:nvSpPr>
        <p:spPr>
          <a:xfrm>
            <a:off x="5391508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2" name="object 112"/>
          <p:cNvSpPr txBox="1"/>
          <p:nvPr/>
        </p:nvSpPr>
        <p:spPr>
          <a:xfrm>
            <a:off x="5374537" y="403033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0</a:t>
            </a:r>
            <a:endParaRPr sz="412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577373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4" name="object 114"/>
          <p:cNvSpPr/>
          <p:nvPr/>
        </p:nvSpPr>
        <p:spPr>
          <a:xfrm>
            <a:off x="5577373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5" name="object 115"/>
          <p:cNvSpPr txBox="1"/>
          <p:nvPr/>
        </p:nvSpPr>
        <p:spPr>
          <a:xfrm>
            <a:off x="5543027" y="403033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0.2</a:t>
            </a:r>
            <a:endParaRPr sz="412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763591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7" name="object 117"/>
          <p:cNvSpPr/>
          <p:nvPr/>
        </p:nvSpPr>
        <p:spPr>
          <a:xfrm>
            <a:off x="5763591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8" name="object 118"/>
          <p:cNvSpPr txBox="1"/>
          <p:nvPr/>
        </p:nvSpPr>
        <p:spPr>
          <a:xfrm>
            <a:off x="5729233" y="403033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0.4</a:t>
            </a:r>
            <a:endParaRPr sz="412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949421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0" name="object 120"/>
          <p:cNvSpPr/>
          <p:nvPr/>
        </p:nvSpPr>
        <p:spPr>
          <a:xfrm>
            <a:off x="5949421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1" name="object 121"/>
          <p:cNvSpPr txBox="1"/>
          <p:nvPr/>
        </p:nvSpPr>
        <p:spPr>
          <a:xfrm>
            <a:off x="5915097" y="403033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0.6</a:t>
            </a:r>
            <a:endParaRPr sz="412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135639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3" name="object 123"/>
          <p:cNvSpPr/>
          <p:nvPr/>
        </p:nvSpPr>
        <p:spPr>
          <a:xfrm>
            <a:off x="6135639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4" name="object 124"/>
          <p:cNvSpPr txBox="1"/>
          <p:nvPr/>
        </p:nvSpPr>
        <p:spPr>
          <a:xfrm>
            <a:off x="6101304" y="4030339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0.8</a:t>
            </a:r>
            <a:endParaRPr sz="412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321857" y="4000919"/>
            <a:ext cx="0" cy="23978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5018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6" name="object 126"/>
          <p:cNvSpPr/>
          <p:nvPr/>
        </p:nvSpPr>
        <p:spPr>
          <a:xfrm>
            <a:off x="6321857" y="2156269"/>
            <a:ext cx="0" cy="23703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3994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7" name="object 127"/>
          <p:cNvSpPr txBox="1"/>
          <p:nvPr/>
        </p:nvSpPr>
        <p:spPr>
          <a:xfrm>
            <a:off x="6304911" y="4030339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1</a:t>
            </a:r>
            <a:endParaRPr sz="412">
              <a:latin typeface="Arial"/>
              <a:cs typeface="Arial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4461160" y="402479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9" name="object 129"/>
          <p:cNvSpPr/>
          <p:nvPr/>
        </p:nvSpPr>
        <p:spPr>
          <a:xfrm>
            <a:off x="6303085" y="402479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0" name="object 130"/>
          <p:cNvSpPr txBox="1"/>
          <p:nvPr/>
        </p:nvSpPr>
        <p:spPr>
          <a:xfrm>
            <a:off x="4396246" y="3985685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−2</a:t>
            </a:r>
            <a:endParaRPr sz="412">
              <a:latin typeface="Arial"/>
              <a:cs typeface="Arial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4461160" y="379089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2" name="object 132"/>
          <p:cNvSpPr/>
          <p:nvPr/>
        </p:nvSpPr>
        <p:spPr>
          <a:xfrm>
            <a:off x="6303085" y="379089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3" name="object 133"/>
          <p:cNvSpPr txBox="1"/>
          <p:nvPr/>
        </p:nvSpPr>
        <p:spPr>
          <a:xfrm>
            <a:off x="4361502" y="3751783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−1.5</a:t>
            </a:r>
            <a:endParaRPr sz="412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4461160" y="3557444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5" name="object 135"/>
          <p:cNvSpPr/>
          <p:nvPr/>
        </p:nvSpPr>
        <p:spPr>
          <a:xfrm>
            <a:off x="6303085" y="3557444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6" name="object 136"/>
          <p:cNvSpPr txBox="1"/>
          <p:nvPr/>
        </p:nvSpPr>
        <p:spPr>
          <a:xfrm>
            <a:off x="4396246" y="3518326"/>
            <a:ext cx="58704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9" dirty="0">
                <a:latin typeface="Arial"/>
                <a:cs typeface="Arial"/>
              </a:rPr>
              <a:t>−1</a:t>
            </a:r>
            <a:endParaRPr sz="412"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461160" y="332398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8" name="object 138"/>
          <p:cNvSpPr/>
          <p:nvPr/>
        </p:nvSpPr>
        <p:spPr>
          <a:xfrm>
            <a:off x="6303085" y="332398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9" name="object 139"/>
          <p:cNvSpPr txBox="1"/>
          <p:nvPr/>
        </p:nvSpPr>
        <p:spPr>
          <a:xfrm>
            <a:off x="4361502" y="3284876"/>
            <a:ext cx="93432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3" dirty="0">
                <a:latin typeface="Arial"/>
                <a:cs typeface="Arial"/>
              </a:rPr>
              <a:t>−0.5</a:t>
            </a:r>
            <a:endParaRPr sz="412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4461160" y="3090533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1" name="object 141"/>
          <p:cNvSpPr/>
          <p:nvPr/>
        </p:nvSpPr>
        <p:spPr>
          <a:xfrm>
            <a:off x="6303085" y="3090533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2" name="object 142"/>
          <p:cNvSpPr txBox="1"/>
          <p:nvPr/>
        </p:nvSpPr>
        <p:spPr>
          <a:xfrm>
            <a:off x="4420560" y="3051414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0</a:t>
            </a:r>
            <a:endParaRPr sz="412">
              <a:latin typeface="Arial"/>
              <a:cs typeface="Arial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4461160" y="2856634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4" name="object 144"/>
          <p:cNvSpPr/>
          <p:nvPr/>
        </p:nvSpPr>
        <p:spPr>
          <a:xfrm>
            <a:off x="6303085" y="2856634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5" name="object 145"/>
          <p:cNvSpPr txBox="1"/>
          <p:nvPr/>
        </p:nvSpPr>
        <p:spPr>
          <a:xfrm>
            <a:off x="4385822" y="2817517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0.5</a:t>
            </a:r>
            <a:endParaRPr sz="412">
              <a:latin typeface="Arial"/>
              <a:cs typeface="Arial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4461160" y="2623179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7" name="object 147"/>
          <p:cNvSpPr/>
          <p:nvPr/>
        </p:nvSpPr>
        <p:spPr>
          <a:xfrm>
            <a:off x="6303085" y="2623179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8" name="object 148"/>
          <p:cNvSpPr txBox="1"/>
          <p:nvPr/>
        </p:nvSpPr>
        <p:spPr>
          <a:xfrm>
            <a:off x="4420560" y="2584066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1</a:t>
            </a:r>
            <a:endParaRPr sz="412">
              <a:latin typeface="Arial"/>
              <a:cs typeface="Arial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4461160" y="2389723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0" name="object 150"/>
          <p:cNvSpPr/>
          <p:nvPr/>
        </p:nvSpPr>
        <p:spPr>
          <a:xfrm>
            <a:off x="6303085" y="2389723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1" name="object 151"/>
          <p:cNvSpPr txBox="1"/>
          <p:nvPr/>
        </p:nvSpPr>
        <p:spPr>
          <a:xfrm>
            <a:off x="4385822" y="2350604"/>
            <a:ext cx="69178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39" dirty="0">
                <a:latin typeface="Arial"/>
                <a:cs typeface="Arial"/>
              </a:rPr>
              <a:t>1.5</a:t>
            </a:r>
            <a:endParaRPr sz="412">
              <a:latin typeface="Arial"/>
              <a:cs typeface="Arial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4461160" y="2156268"/>
            <a:ext cx="18466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424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3" name="object 153"/>
          <p:cNvSpPr/>
          <p:nvPr/>
        </p:nvSpPr>
        <p:spPr>
          <a:xfrm>
            <a:off x="6303085" y="2156268"/>
            <a:ext cx="19017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43251" y="0"/>
                </a:moveTo>
                <a:lnTo>
                  <a:pt x="0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4" name="object 154"/>
          <p:cNvSpPr txBox="1"/>
          <p:nvPr/>
        </p:nvSpPr>
        <p:spPr>
          <a:xfrm>
            <a:off x="4420560" y="2117154"/>
            <a:ext cx="34451" cy="69538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412" spc="-47" dirty="0">
                <a:latin typeface="Arial"/>
                <a:cs typeface="Arial"/>
              </a:rPr>
              <a:t>2</a:t>
            </a:r>
            <a:endParaRPr sz="412">
              <a:latin typeface="Arial"/>
              <a:cs typeface="Arial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4461159" y="402479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6" name="object 156"/>
          <p:cNvSpPr/>
          <p:nvPr/>
        </p:nvSpPr>
        <p:spPr>
          <a:xfrm>
            <a:off x="4461159" y="2156268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7" name="object 157"/>
          <p:cNvSpPr/>
          <p:nvPr/>
        </p:nvSpPr>
        <p:spPr>
          <a:xfrm>
            <a:off x="4461159" y="215626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8" name="object 158"/>
          <p:cNvSpPr/>
          <p:nvPr/>
        </p:nvSpPr>
        <p:spPr>
          <a:xfrm>
            <a:off x="6321857" y="2156268"/>
            <a:ext cx="0" cy="186862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4305092"/>
                </a:moveTo>
                <a:lnTo>
                  <a:pt x="0" y="0"/>
                </a:lnTo>
              </a:path>
            </a:pathLst>
          </a:custGeom>
          <a:ln w="4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9" name="object 159"/>
          <p:cNvSpPr/>
          <p:nvPr/>
        </p:nvSpPr>
        <p:spPr>
          <a:xfrm>
            <a:off x="5400541" y="2623180"/>
            <a:ext cx="921357" cy="467431"/>
          </a:xfrm>
          <a:custGeom>
            <a:avLst/>
            <a:gdLst/>
            <a:ahLst/>
            <a:cxnLst/>
            <a:rect l="l" t="t" r="r" b="b"/>
            <a:pathLst>
              <a:path w="2122805" h="1076960">
                <a:moveTo>
                  <a:pt x="0" y="1042149"/>
                </a:moveTo>
                <a:lnTo>
                  <a:pt x="21614" y="1008524"/>
                </a:lnTo>
                <a:lnTo>
                  <a:pt x="43228" y="974912"/>
                </a:lnTo>
                <a:lnTo>
                  <a:pt x="64843" y="941301"/>
                </a:lnTo>
                <a:lnTo>
                  <a:pt x="85652" y="907676"/>
                </a:lnTo>
                <a:lnTo>
                  <a:pt x="107256" y="875074"/>
                </a:lnTo>
                <a:lnTo>
                  <a:pt x="128870" y="841463"/>
                </a:lnTo>
                <a:lnTo>
                  <a:pt x="150484" y="808862"/>
                </a:lnTo>
                <a:lnTo>
                  <a:pt x="172099" y="776260"/>
                </a:lnTo>
                <a:lnTo>
                  <a:pt x="192908" y="743659"/>
                </a:lnTo>
                <a:lnTo>
                  <a:pt x="214523" y="712081"/>
                </a:lnTo>
                <a:lnTo>
                  <a:pt x="236092" y="680504"/>
                </a:lnTo>
                <a:lnTo>
                  <a:pt x="257774" y="648927"/>
                </a:lnTo>
                <a:lnTo>
                  <a:pt x="278561" y="618359"/>
                </a:lnTo>
                <a:lnTo>
                  <a:pt x="300131" y="587792"/>
                </a:lnTo>
                <a:lnTo>
                  <a:pt x="321812" y="558249"/>
                </a:lnTo>
                <a:lnTo>
                  <a:pt x="343382" y="528720"/>
                </a:lnTo>
                <a:lnTo>
                  <a:pt x="385851" y="471667"/>
                </a:lnTo>
                <a:lnTo>
                  <a:pt x="428990" y="416649"/>
                </a:lnTo>
                <a:lnTo>
                  <a:pt x="450672" y="390164"/>
                </a:lnTo>
                <a:lnTo>
                  <a:pt x="471459" y="364703"/>
                </a:lnTo>
                <a:lnTo>
                  <a:pt x="493029" y="339228"/>
                </a:lnTo>
                <a:lnTo>
                  <a:pt x="514710" y="314777"/>
                </a:lnTo>
                <a:lnTo>
                  <a:pt x="536280" y="291350"/>
                </a:lnTo>
                <a:lnTo>
                  <a:pt x="557850" y="268933"/>
                </a:lnTo>
                <a:lnTo>
                  <a:pt x="578749" y="246530"/>
                </a:lnTo>
                <a:lnTo>
                  <a:pt x="600318" y="226161"/>
                </a:lnTo>
                <a:lnTo>
                  <a:pt x="621888" y="205778"/>
                </a:lnTo>
                <a:lnTo>
                  <a:pt x="643569" y="186419"/>
                </a:lnTo>
                <a:lnTo>
                  <a:pt x="664357" y="167060"/>
                </a:lnTo>
                <a:lnTo>
                  <a:pt x="685926" y="149750"/>
                </a:lnTo>
                <a:lnTo>
                  <a:pt x="707608" y="133449"/>
                </a:lnTo>
                <a:lnTo>
                  <a:pt x="729178" y="117148"/>
                </a:lnTo>
                <a:lnTo>
                  <a:pt x="750747" y="102896"/>
                </a:lnTo>
                <a:lnTo>
                  <a:pt x="771646" y="88629"/>
                </a:lnTo>
                <a:lnTo>
                  <a:pt x="793216" y="75387"/>
                </a:lnTo>
                <a:lnTo>
                  <a:pt x="814786" y="63154"/>
                </a:lnTo>
                <a:lnTo>
                  <a:pt x="836467" y="52970"/>
                </a:lnTo>
                <a:lnTo>
                  <a:pt x="857255" y="42785"/>
                </a:lnTo>
                <a:lnTo>
                  <a:pt x="878824" y="33611"/>
                </a:lnTo>
                <a:lnTo>
                  <a:pt x="900506" y="25460"/>
                </a:lnTo>
                <a:lnTo>
                  <a:pt x="922075" y="19358"/>
                </a:lnTo>
                <a:lnTo>
                  <a:pt x="943645" y="13242"/>
                </a:lnTo>
                <a:lnTo>
                  <a:pt x="964544" y="8150"/>
                </a:lnTo>
                <a:lnTo>
                  <a:pt x="986114" y="5092"/>
                </a:lnTo>
                <a:lnTo>
                  <a:pt x="1007684" y="2034"/>
                </a:lnTo>
                <a:lnTo>
                  <a:pt x="1029365" y="1024"/>
                </a:lnTo>
                <a:lnTo>
                  <a:pt x="1050935" y="0"/>
                </a:lnTo>
                <a:lnTo>
                  <a:pt x="1071722" y="1024"/>
                </a:lnTo>
                <a:lnTo>
                  <a:pt x="1093403" y="2034"/>
                </a:lnTo>
                <a:lnTo>
                  <a:pt x="1114973" y="5092"/>
                </a:lnTo>
                <a:lnTo>
                  <a:pt x="1136655" y="8150"/>
                </a:lnTo>
                <a:lnTo>
                  <a:pt x="1157442" y="13242"/>
                </a:lnTo>
                <a:lnTo>
                  <a:pt x="1179012" y="19358"/>
                </a:lnTo>
                <a:lnTo>
                  <a:pt x="1200581" y="25460"/>
                </a:lnTo>
                <a:lnTo>
                  <a:pt x="1222263" y="33611"/>
                </a:lnTo>
                <a:lnTo>
                  <a:pt x="1243832" y="42785"/>
                </a:lnTo>
                <a:lnTo>
                  <a:pt x="1264620" y="52970"/>
                </a:lnTo>
                <a:lnTo>
                  <a:pt x="1286301" y="63154"/>
                </a:lnTo>
                <a:lnTo>
                  <a:pt x="1307871" y="75387"/>
                </a:lnTo>
                <a:lnTo>
                  <a:pt x="1329552" y="88629"/>
                </a:lnTo>
                <a:lnTo>
                  <a:pt x="1350340" y="102896"/>
                </a:lnTo>
                <a:lnTo>
                  <a:pt x="1371909" y="117148"/>
                </a:lnTo>
                <a:lnTo>
                  <a:pt x="1393591" y="133449"/>
                </a:lnTo>
                <a:lnTo>
                  <a:pt x="1415160" y="149750"/>
                </a:lnTo>
                <a:lnTo>
                  <a:pt x="1436730" y="167060"/>
                </a:lnTo>
                <a:lnTo>
                  <a:pt x="1457518" y="186419"/>
                </a:lnTo>
                <a:lnTo>
                  <a:pt x="1479199" y="205778"/>
                </a:lnTo>
                <a:lnTo>
                  <a:pt x="1500769" y="226161"/>
                </a:lnTo>
                <a:lnTo>
                  <a:pt x="1522450" y="246530"/>
                </a:lnTo>
                <a:lnTo>
                  <a:pt x="1543237" y="268933"/>
                </a:lnTo>
                <a:lnTo>
                  <a:pt x="1586489" y="314777"/>
                </a:lnTo>
                <a:lnTo>
                  <a:pt x="1629628" y="364703"/>
                </a:lnTo>
                <a:lnTo>
                  <a:pt x="1672097" y="416649"/>
                </a:lnTo>
                <a:lnTo>
                  <a:pt x="1693666" y="444158"/>
                </a:lnTo>
                <a:lnTo>
                  <a:pt x="1715348" y="471667"/>
                </a:lnTo>
                <a:lnTo>
                  <a:pt x="1736135" y="499177"/>
                </a:lnTo>
                <a:lnTo>
                  <a:pt x="1757705" y="528720"/>
                </a:lnTo>
                <a:lnTo>
                  <a:pt x="1779386" y="558249"/>
                </a:lnTo>
                <a:lnTo>
                  <a:pt x="1822526" y="618359"/>
                </a:lnTo>
                <a:lnTo>
                  <a:pt x="1864994" y="680504"/>
                </a:lnTo>
                <a:lnTo>
                  <a:pt x="1886564" y="712081"/>
                </a:lnTo>
                <a:lnTo>
                  <a:pt x="1908246" y="743659"/>
                </a:lnTo>
                <a:lnTo>
                  <a:pt x="1929033" y="776260"/>
                </a:lnTo>
                <a:lnTo>
                  <a:pt x="1950603" y="808862"/>
                </a:lnTo>
                <a:lnTo>
                  <a:pt x="1972284" y="841463"/>
                </a:lnTo>
                <a:lnTo>
                  <a:pt x="1993854" y="875074"/>
                </a:lnTo>
                <a:lnTo>
                  <a:pt x="2015423" y="907676"/>
                </a:lnTo>
                <a:lnTo>
                  <a:pt x="2036323" y="941301"/>
                </a:lnTo>
                <a:lnTo>
                  <a:pt x="2057892" y="974912"/>
                </a:lnTo>
                <a:lnTo>
                  <a:pt x="2079462" y="1008524"/>
                </a:lnTo>
                <a:lnTo>
                  <a:pt x="2101143" y="1042149"/>
                </a:lnTo>
                <a:lnTo>
                  <a:pt x="2122713" y="1076785"/>
                </a:lnTo>
              </a:path>
            </a:pathLst>
          </a:custGeom>
          <a:ln w="58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0" name="object 160"/>
          <p:cNvSpPr/>
          <p:nvPr/>
        </p:nvSpPr>
        <p:spPr>
          <a:xfrm>
            <a:off x="4479573" y="3075501"/>
            <a:ext cx="921081" cy="482038"/>
          </a:xfrm>
          <a:custGeom>
            <a:avLst/>
            <a:gdLst/>
            <a:ahLst/>
            <a:cxnLst/>
            <a:rect l="l" t="t" r="r" b="b"/>
            <a:pathLst>
              <a:path w="2122170" h="1110614">
                <a:moveTo>
                  <a:pt x="0" y="101872"/>
                </a:moveTo>
                <a:lnTo>
                  <a:pt x="21614" y="135483"/>
                </a:lnTo>
                <a:lnTo>
                  <a:pt x="43228" y="169109"/>
                </a:lnTo>
                <a:lnTo>
                  <a:pt x="64038" y="202720"/>
                </a:lnTo>
                <a:lnTo>
                  <a:pt x="85641" y="235321"/>
                </a:lnTo>
                <a:lnTo>
                  <a:pt x="107256" y="268933"/>
                </a:lnTo>
                <a:lnTo>
                  <a:pt x="128870" y="301534"/>
                </a:lnTo>
                <a:lnTo>
                  <a:pt x="150484" y="334135"/>
                </a:lnTo>
                <a:lnTo>
                  <a:pt x="171294" y="366737"/>
                </a:lnTo>
                <a:lnTo>
                  <a:pt x="192897" y="398314"/>
                </a:lnTo>
                <a:lnTo>
                  <a:pt x="214512" y="429891"/>
                </a:lnTo>
                <a:lnTo>
                  <a:pt x="236126" y="461483"/>
                </a:lnTo>
                <a:lnTo>
                  <a:pt x="278550" y="522589"/>
                </a:lnTo>
                <a:lnTo>
                  <a:pt x="321768" y="581690"/>
                </a:lnTo>
                <a:lnTo>
                  <a:pt x="364192" y="638728"/>
                </a:lnTo>
                <a:lnTo>
                  <a:pt x="385806" y="666237"/>
                </a:lnTo>
                <a:lnTo>
                  <a:pt x="407409" y="693747"/>
                </a:lnTo>
                <a:lnTo>
                  <a:pt x="449833" y="745693"/>
                </a:lnTo>
                <a:lnTo>
                  <a:pt x="493062" y="795619"/>
                </a:lnTo>
                <a:lnTo>
                  <a:pt x="536280" y="841449"/>
                </a:lnTo>
                <a:lnTo>
                  <a:pt x="557090" y="863866"/>
                </a:lnTo>
                <a:lnTo>
                  <a:pt x="578704" y="884249"/>
                </a:lnTo>
                <a:lnTo>
                  <a:pt x="600318" y="904617"/>
                </a:lnTo>
                <a:lnTo>
                  <a:pt x="621933" y="923976"/>
                </a:lnTo>
                <a:lnTo>
                  <a:pt x="642742" y="943321"/>
                </a:lnTo>
                <a:lnTo>
                  <a:pt x="664346" y="960646"/>
                </a:lnTo>
                <a:lnTo>
                  <a:pt x="685960" y="976947"/>
                </a:lnTo>
                <a:lnTo>
                  <a:pt x="707574" y="993247"/>
                </a:lnTo>
                <a:lnTo>
                  <a:pt x="729189" y="1007514"/>
                </a:lnTo>
                <a:lnTo>
                  <a:pt x="749999" y="1021766"/>
                </a:lnTo>
                <a:lnTo>
                  <a:pt x="771602" y="1035009"/>
                </a:lnTo>
                <a:lnTo>
                  <a:pt x="793216" y="1047242"/>
                </a:lnTo>
                <a:lnTo>
                  <a:pt x="814830" y="1057426"/>
                </a:lnTo>
                <a:lnTo>
                  <a:pt x="835640" y="1067610"/>
                </a:lnTo>
                <a:lnTo>
                  <a:pt x="857255" y="1076771"/>
                </a:lnTo>
                <a:lnTo>
                  <a:pt x="878858" y="1084935"/>
                </a:lnTo>
                <a:lnTo>
                  <a:pt x="900472" y="1091037"/>
                </a:lnTo>
                <a:lnTo>
                  <a:pt x="922087" y="1097154"/>
                </a:lnTo>
                <a:lnTo>
                  <a:pt x="942896" y="1102246"/>
                </a:lnTo>
                <a:lnTo>
                  <a:pt x="964511" y="1105304"/>
                </a:lnTo>
                <a:lnTo>
                  <a:pt x="986114" y="1108362"/>
                </a:lnTo>
                <a:lnTo>
                  <a:pt x="1007728" y="1109386"/>
                </a:lnTo>
                <a:lnTo>
                  <a:pt x="1029343" y="1110396"/>
                </a:lnTo>
                <a:lnTo>
                  <a:pt x="1050152" y="1109386"/>
                </a:lnTo>
                <a:lnTo>
                  <a:pt x="1071767" y="1108362"/>
                </a:lnTo>
                <a:lnTo>
                  <a:pt x="1093381" y="1105304"/>
                </a:lnTo>
                <a:lnTo>
                  <a:pt x="1114984" y="1102246"/>
                </a:lnTo>
                <a:lnTo>
                  <a:pt x="1135794" y="1097154"/>
                </a:lnTo>
                <a:lnTo>
                  <a:pt x="1157408" y="1091037"/>
                </a:lnTo>
                <a:lnTo>
                  <a:pt x="1179023" y="1084935"/>
                </a:lnTo>
                <a:lnTo>
                  <a:pt x="1200637" y="1076771"/>
                </a:lnTo>
                <a:lnTo>
                  <a:pt x="1222240" y="1067610"/>
                </a:lnTo>
                <a:lnTo>
                  <a:pt x="1243050" y="1057426"/>
                </a:lnTo>
                <a:lnTo>
                  <a:pt x="1264664" y="1047242"/>
                </a:lnTo>
                <a:lnTo>
                  <a:pt x="1286279" y="1035009"/>
                </a:lnTo>
                <a:lnTo>
                  <a:pt x="1307882" y="1021766"/>
                </a:lnTo>
                <a:lnTo>
                  <a:pt x="1328703" y="1007514"/>
                </a:lnTo>
                <a:lnTo>
                  <a:pt x="1350306" y="993247"/>
                </a:lnTo>
                <a:lnTo>
                  <a:pt x="1371921" y="976947"/>
                </a:lnTo>
                <a:lnTo>
                  <a:pt x="1393535" y="960646"/>
                </a:lnTo>
                <a:lnTo>
                  <a:pt x="1415138" y="943321"/>
                </a:lnTo>
                <a:lnTo>
                  <a:pt x="1435959" y="923976"/>
                </a:lnTo>
                <a:lnTo>
                  <a:pt x="1457562" y="904617"/>
                </a:lnTo>
                <a:lnTo>
                  <a:pt x="1479177" y="884249"/>
                </a:lnTo>
                <a:lnTo>
                  <a:pt x="1500791" y="863866"/>
                </a:lnTo>
                <a:lnTo>
                  <a:pt x="1521601" y="841449"/>
                </a:lnTo>
                <a:lnTo>
                  <a:pt x="1543215" y="819046"/>
                </a:lnTo>
                <a:lnTo>
                  <a:pt x="1586433" y="771168"/>
                </a:lnTo>
                <a:lnTo>
                  <a:pt x="1628857" y="720232"/>
                </a:lnTo>
                <a:lnTo>
                  <a:pt x="1672074" y="666237"/>
                </a:lnTo>
                <a:lnTo>
                  <a:pt x="1714498" y="611233"/>
                </a:lnTo>
                <a:lnTo>
                  <a:pt x="1757727" y="552133"/>
                </a:lnTo>
                <a:lnTo>
                  <a:pt x="1800945" y="492036"/>
                </a:lnTo>
                <a:lnTo>
                  <a:pt x="1821755" y="461483"/>
                </a:lnTo>
                <a:lnTo>
                  <a:pt x="1843369" y="429891"/>
                </a:lnTo>
                <a:lnTo>
                  <a:pt x="1864983" y="398314"/>
                </a:lnTo>
                <a:lnTo>
                  <a:pt x="1886587" y="366737"/>
                </a:lnTo>
                <a:lnTo>
                  <a:pt x="1907407" y="334135"/>
                </a:lnTo>
                <a:lnTo>
                  <a:pt x="1929011" y="301534"/>
                </a:lnTo>
                <a:lnTo>
                  <a:pt x="1950625" y="268933"/>
                </a:lnTo>
                <a:lnTo>
                  <a:pt x="1972239" y="235321"/>
                </a:lnTo>
                <a:lnTo>
                  <a:pt x="1993843" y="202720"/>
                </a:lnTo>
                <a:lnTo>
                  <a:pt x="2014652" y="169109"/>
                </a:lnTo>
                <a:lnTo>
                  <a:pt x="2036267" y="135483"/>
                </a:lnTo>
                <a:lnTo>
                  <a:pt x="2057881" y="101872"/>
                </a:lnTo>
                <a:lnTo>
                  <a:pt x="2079495" y="68246"/>
                </a:lnTo>
                <a:lnTo>
                  <a:pt x="2101099" y="34635"/>
                </a:lnTo>
                <a:lnTo>
                  <a:pt x="2121908" y="0"/>
                </a:lnTo>
              </a:path>
            </a:pathLst>
          </a:custGeom>
          <a:ln w="58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1" name="object 161"/>
          <p:cNvSpPr/>
          <p:nvPr/>
        </p:nvSpPr>
        <p:spPr>
          <a:xfrm>
            <a:off x="4461160" y="3090533"/>
            <a:ext cx="18466" cy="29215"/>
          </a:xfrm>
          <a:custGeom>
            <a:avLst/>
            <a:gdLst/>
            <a:ahLst/>
            <a:cxnLst/>
            <a:rect l="l" t="t" r="r" b="b"/>
            <a:pathLst>
              <a:path w="42545" h="67310">
                <a:moveTo>
                  <a:pt x="0" y="0"/>
                </a:moveTo>
                <a:lnTo>
                  <a:pt x="20820" y="33611"/>
                </a:lnTo>
                <a:lnTo>
                  <a:pt x="42424" y="67236"/>
                </a:lnTo>
              </a:path>
            </a:pathLst>
          </a:custGeom>
          <a:ln w="5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2" name="object 162"/>
          <p:cNvSpPr/>
          <p:nvPr/>
        </p:nvSpPr>
        <p:spPr>
          <a:xfrm>
            <a:off x="4461159" y="3090533"/>
            <a:ext cx="1860903" cy="0"/>
          </a:xfrm>
          <a:custGeom>
            <a:avLst/>
            <a:gdLst/>
            <a:ahLst/>
            <a:cxnLst/>
            <a:rect l="l" t="t" r="r" b="b"/>
            <a:pathLst>
              <a:path w="4287519">
                <a:moveTo>
                  <a:pt x="0" y="0"/>
                </a:moveTo>
                <a:lnTo>
                  <a:pt x="4287046" y="0"/>
                </a:lnTo>
              </a:path>
            </a:pathLst>
          </a:custGeom>
          <a:ln w="61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3" name="object 163"/>
          <p:cNvSpPr/>
          <p:nvPr/>
        </p:nvSpPr>
        <p:spPr>
          <a:xfrm>
            <a:off x="5956225" y="2642705"/>
            <a:ext cx="43408" cy="43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4" name="object 164"/>
          <p:cNvSpPr/>
          <p:nvPr/>
        </p:nvSpPr>
        <p:spPr>
          <a:xfrm>
            <a:off x="5501473" y="2870082"/>
            <a:ext cx="43408" cy="43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5" name="object 165"/>
          <p:cNvSpPr/>
          <p:nvPr/>
        </p:nvSpPr>
        <p:spPr>
          <a:xfrm>
            <a:off x="5523177" y="2491603"/>
            <a:ext cx="800364" cy="400182"/>
          </a:xfrm>
          <a:custGeom>
            <a:avLst/>
            <a:gdLst/>
            <a:ahLst/>
            <a:cxnLst/>
            <a:rect l="l" t="t" r="r" b="b"/>
            <a:pathLst>
              <a:path w="1844040" h="922020">
                <a:moveTo>
                  <a:pt x="0" y="922020"/>
                </a:moveTo>
                <a:lnTo>
                  <a:pt x="1844040" y="0"/>
                </a:lnTo>
              </a:path>
            </a:pathLst>
          </a:custGeom>
          <a:ln w="19050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6" name="object 166"/>
          <p:cNvSpPr/>
          <p:nvPr/>
        </p:nvSpPr>
        <p:spPr>
          <a:xfrm>
            <a:off x="4461537" y="2664410"/>
            <a:ext cx="1516393" cy="758197"/>
          </a:xfrm>
          <a:custGeom>
            <a:avLst/>
            <a:gdLst/>
            <a:ahLst/>
            <a:cxnLst/>
            <a:rect l="l" t="t" r="r" b="b"/>
            <a:pathLst>
              <a:path w="3493770" h="1746885">
                <a:moveTo>
                  <a:pt x="3493770" y="0"/>
                </a:moveTo>
                <a:lnTo>
                  <a:pt x="0" y="1746885"/>
                </a:lnTo>
              </a:path>
            </a:pathLst>
          </a:custGeom>
          <a:ln w="19050">
            <a:solidFill>
              <a:srgbClr val="D1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6" name="TextBox 175"/>
          <p:cNvSpPr txBox="1"/>
          <p:nvPr/>
        </p:nvSpPr>
        <p:spPr bwMode="auto">
          <a:xfrm>
            <a:off x="449050" y="766862"/>
            <a:ext cx="3600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2000" kern="0" dirty="0"/>
              <a:t>Learning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167" name="Date Placeholder 16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68" name="Footer Placeholder 16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09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58763" y="3727853"/>
            <a:ext cx="2185293" cy="0"/>
          </a:xfrm>
          <a:custGeom>
            <a:avLst/>
            <a:gdLst/>
            <a:ahLst/>
            <a:cxnLst/>
            <a:rect l="l" t="t" r="r" b="b"/>
            <a:pathLst>
              <a:path w="5034915">
                <a:moveTo>
                  <a:pt x="0" y="0"/>
                </a:moveTo>
                <a:lnTo>
                  <a:pt x="5034711" y="0"/>
                </a:lnTo>
              </a:path>
            </a:pathLst>
          </a:custGeom>
          <a:ln w="3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" name="object 4"/>
          <p:cNvSpPr/>
          <p:nvPr/>
        </p:nvSpPr>
        <p:spPr>
          <a:xfrm>
            <a:off x="1358763" y="2002401"/>
            <a:ext cx="0" cy="1725579"/>
          </a:xfrm>
          <a:custGeom>
            <a:avLst/>
            <a:gdLst/>
            <a:ahLst/>
            <a:cxnLst/>
            <a:rect l="l" t="t" r="r" b="b"/>
            <a:pathLst>
              <a:path h="3975735">
                <a:moveTo>
                  <a:pt x="0" y="3975442"/>
                </a:moveTo>
                <a:lnTo>
                  <a:pt x="0" y="0"/>
                </a:lnTo>
              </a:path>
            </a:pathLst>
          </a:custGeom>
          <a:ln w="3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" name="object 5"/>
          <p:cNvSpPr/>
          <p:nvPr/>
        </p:nvSpPr>
        <p:spPr>
          <a:xfrm>
            <a:off x="2595799" y="2725655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32"/>
                </a:moveTo>
                <a:lnTo>
                  <a:pt x="15240" y="11823"/>
                </a:lnTo>
                <a:lnTo>
                  <a:pt x="11823" y="15252"/>
                </a:lnTo>
                <a:lnTo>
                  <a:pt x="7620" y="15252"/>
                </a:lnTo>
                <a:lnTo>
                  <a:pt x="3403" y="15252"/>
                </a:lnTo>
                <a:lnTo>
                  <a:pt x="0" y="11823"/>
                </a:lnTo>
                <a:lnTo>
                  <a:pt x="0" y="7632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32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" name="object 6"/>
          <p:cNvSpPr/>
          <p:nvPr/>
        </p:nvSpPr>
        <p:spPr>
          <a:xfrm>
            <a:off x="2027442" y="318816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1374749" y="2960494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3002629" y="251673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2402307" y="291529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1374749" y="2719591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1736378" y="316225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2556107" y="276314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1374749" y="296600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2628873" y="269588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2218178" y="3081222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1374749" y="289158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3207147" y="2577918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32"/>
                </a:moveTo>
                <a:lnTo>
                  <a:pt x="15240" y="11836"/>
                </a:lnTo>
                <a:lnTo>
                  <a:pt x="11823" y="15252"/>
                </a:lnTo>
                <a:lnTo>
                  <a:pt x="7620" y="15252"/>
                </a:lnTo>
                <a:lnTo>
                  <a:pt x="3403" y="15252"/>
                </a:lnTo>
                <a:lnTo>
                  <a:pt x="0" y="11836"/>
                </a:lnTo>
                <a:lnTo>
                  <a:pt x="0" y="7632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32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/>
          <p:nvPr/>
        </p:nvSpPr>
        <p:spPr>
          <a:xfrm>
            <a:off x="1736378" y="316225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" name="object 19"/>
          <p:cNvSpPr/>
          <p:nvPr/>
        </p:nvSpPr>
        <p:spPr>
          <a:xfrm>
            <a:off x="1374749" y="2873392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3455216" y="277747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/>
          <p:nvPr/>
        </p:nvSpPr>
        <p:spPr>
          <a:xfrm>
            <a:off x="2145413" y="313193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" name="object 22"/>
          <p:cNvSpPr/>
          <p:nvPr/>
        </p:nvSpPr>
        <p:spPr>
          <a:xfrm>
            <a:off x="1374749" y="2958294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" name="object 23"/>
          <p:cNvSpPr/>
          <p:nvPr/>
        </p:nvSpPr>
        <p:spPr>
          <a:xfrm>
            <a:off x="2943093" y="252113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" name="object 24"/>
          <p:cNvSpPr/>
          <p:nvPr/>
        </p:nvSpPr>
        <p:spPr>
          <a:xfrm>
            <a:off x="2649268" y="267824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" name="object 25"/>
          <p:cNvSpPr/>
          <p:nvPr/>
        </p:nvSpPr>
        <p:spPr>
          <a:xfrm>
            <a:off x="1374749" y="260327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" name="object 26"/>
          <p:cNvSpPr/>
          <p:nvPr/>
        </p:nvSpPr>
        <p:spPr>
          <a:xfrm>
            <a:off x="2040671" y="3183759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32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32" y="0"/>
                </a:lnTo>
                <a:lnTo>
                  <a:pt x="11836" y="0"/>
                </a:lnTo>
                <a:lnTo>
                  <a:pt x="15252" y="3403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" name="object 27"/>
          <p:cNvSpPr/>
          <p:nvPr/>
        </p:nvSpPr>
        <p:spPr>
          <a:xfrm>
            <a:off x="1717079" y="315233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" name="object 28"/>
          <p:cNvSpPr/>
          <p:nvPr/>
        </p:nvSpPr>
        <p:spPr>
          <a:xfrm>
            <a:off x="1374749" y="317107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" name="object 29"/>
          <p:cNvSpPr/>
          <p:nvPr/>
        </p:nvSpPr>
        <p:spPr>
          <a:xfrm>
            <a:off x="1870885" y="320415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" name="object 30"/>
          <p:cNvSpPr/>
          <p:nvPr/>
        </p:nvSpPr>
        <p:spPr>
          <a:xfrm>
            <a:off x="2546185" y="277251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1" name="object 31"/>
          <p:cNvSpPr/>
          <p:nvPr/>
        </p:nvSpPr>
        <p:spPr>
          <a:xfrm>
            <a:off x="1374749" y="2991919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2" name="object 32"/>
          <p:cNvSpPr/>
          <p:nvPr/>
        </p:nvSpPr>
        <p:spPr>
          <a:xfrm>
            <a:off x="2760624" y="259555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3" name="object 33"/>
          <p:cNvSpPr/>
          <p:nvPr/>
        </p:nvSpPr>
        <p:spPr>
          <a:xfrm>
            <a:off x="3246283" y="2602172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4" name="object 34"/>
          <p:cNvSpPr/>
          <p:nvPr/>
        </p:nvSpPr>
        <p:spPr>
          <a:xfrm>
            <a:off x="1374749" y="2602172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5" name="object 35"/>
          <p:cNvSpPr/>
          <p:nvPr/>
        </p:nvSpPr>
        <p:spPr>
          <a:xfrm>
            <a:off x="3115634" y="253657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6" name="object 36"/>
          <p:cNvSpPr/>
          <p:nvPr/>
        </p:nvSpPr>
        <p:spPr>
          <a:xfrm>
            <a:off x="2851580" y="254759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7" name="object 37"/>
          <p:cNvSpPr/>
          <p:nvPr/>
        </p:nvSpPr>
        <p:spPr>
          <a:xfrm>
            <a:off x="1374749" y="254539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8" name="object 38"/>
          <p:cNvSpPr/>
          <p:nvPr/>
        </p:nvSpPr>
        <p:spPr>
          <a:xfrm>
            <a:off x="3250699" y="2604928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32"/>
                </a:moveTo>
                <a:lnTo>
                  <a:pt x="15240" y="11836"/>
                </a:lnTo>
                <a:lnTo>
                  <a:pt x="11823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36"/>
                </a:lnTo>
                <a:lnTo>
                  <a:pt x="0" y="7632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32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9" name="object 39"/>
          <p:cNvSpPr/>
          <p:nvPr/>
        </p:nvSpPr>
        <p:spPr>
          <a:xfrm>
            <a:off x="2305282" y="300735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0" name="object 40"/>
          <p:cNvSpPr/>
          <p:nvPr/>
        </p:nvSpPr>
        <p:spPr>
          <a:xfrm>
            <a:off x="1374749" y="2809450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1" name="object 41"/>
          <p:cNvSpPr/>
          <p:nvPr/>
        </p:nvSpPr>
        <p:spPr>
          <a:xfrm>
            <a:off x="3467894" y="279015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2" name="object 42"/>
          <p:cNvSpPr/>
          <p:nvPr/>
        </p:nvSpPr>
        <p:spPr>
          <a:xfrm>
            <a:off x="1418850" y="290922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3" name="object 43"/>
          <p:cNvSpPr/>
          <p:nvPr/>
        </p:nvSpPr>
        <p:spPr>
          <a:xfrm>
            <a:off x="1374749" y="285300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4" name="object 44"/>
          <p:cNvSpPr/>
          <p:nvPr/>
        </p:nvSpPr>
        <p:spPr>
          <a:xfrm>
            <a:off x="1491616" y="297923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5" name="object 45"/>
          <p:cNvSpPr/>
          <p:nvPr/>
        </p:nvSpPr>
        <p:spPr>
          <a:xfrm>
            <a:off x="1730309" y="3159499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23" y="15240"/>
                </a:lnTo>
                <a:lnTo>
                  <a:pt x="7632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32" y="0"/>
                </a:lnTo>
                <a:lnTo>
                  <a:pt x="11823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6" name="object 46"/>
          <p:cNvSpPr/>
          <p:nvPr/>
        </p:nvSpPr>
        <p:spPr>
          <a:xfrm>
            <a:off x="1374749" y="307295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7" name="object 47"/>
          <p:cNvSpPr/>
          <p:nvPr/>
        </p:nvSpPr>
        <p:spPr>
          <a:xfrm>
            <a:off x="2822917" y="256027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8" name="object 48"/>
          <p:cNvSpPr/>
          <p:nvPr/>
        </p:nvSpPr>
        <p:spPr>
          <a:xfrm>
            <a:off x="1661953" y="3119262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29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29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9" name="object 49"/>
          <p:cNvSpPr/>
          <p:nvPr/>
        </p:nvSpPr>
        <p:spPr>
          <a:xfrm>
            <a:off x="1374749" y="284307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0" name="object 50"/>
          <p:cNvSpPr/>
          <p:nvPr/>
        </p:nvSpPr>
        <p:spPr>
          <a:xfrm>
            <a:off x="3387962" y="2714631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1" name="object 51"/>
          <p:cNvSpPr/>
          <p:nvPr/>
        </p:nvSpPr>
        <p:spPr>
          <a:xfrm>
            <a:off x="1487758" y="297592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2" name="object 52"/>
          <p:cNvSpPr/>
          <p:nvPr/>
        </p:nvSpPr>
        <p:spPr>
          <a:xfrm>
            <a:off x="1374749" y="284858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3" name="object 53"/>
          <p:cNvSpPr/>
          <p:nvPr/>
        </p:nvSpPr>
        <p:spPr>
          <a:xfrm>
            <a:off x="2666355" y="266446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4" name="object 54"/>
          <p:cNvSpPr/>
          <p:nvPr/>
        </p:nvSpPr>
        <p:spPr>
          <a:xfrm>
            <a:off x="1744095" y="316611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5" name="object 55"/>
          <p:cNvSpPr/>
          <p:nvPr/>
        </p:nvSpPr>
        <p:spPr>
          <a:xfrm>
            <a:off x="1374749" y="291860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6" name="object 56"/>
          <p:cNvSpPr/>
          <p:nvPr/>
        </p:nvSpPr>
        <p:spPr>
          <a:xfrm>
            <a:off x="2047837" y="318099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7" name="object 57"/>
          <p:cNvSpPr/>
          <p:nvPr/>
        </p:nvSpPr>
        <p:spPr>
          <a:xfrm>
            <a:off x="3087522" y="252830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8" name="object 58"/>
          <p:cNvSpPr/>
          <p:nvPr/>
        </p:nvSpPr>
        <p:spPr>
          <a:xfrm>
            <a:off x="1374749" y="285796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9" name="object 59"/>
          <p:cNvSpPr/>
          <p:nvPr/>
        </p:nvSpPr>
        <p:spPr>
          <a:xfrm>
            <a:off x="1384118" y="287449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0" name="object 60"/>
          <p:cNvSpPr/>
          <p:nvPr/>
        </p:nvSpPr>
        <p:spPr>
          <a:xfrm>
            <a:off x="2647063" y="268045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1" name="object 61"/>
          <p:cNvSpPr/>
          <p:nvPr/>
        </p:nvSpPr>
        <p:spPr>
          <a:xfrm>
            <a:off x="1374749" y="2780782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2" name="object 62"/>
          <p:cNvSpPr/>
          <p:nvPr/>
        </p:nvSpPr>
        <p:spPr>
          <a:xfrm>
            <a:off x="1654236" y="3114300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3" name="object 63"/>
          <p:cNvSpPr/>
          <p:nvPr/>
        </p:nvSpPr>
        <p:spPr>
          <a:xfrm>
            <a:off x="1752363" y="316997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4" name="object 64"/>
          <p:cNvSpPr/>
          <p:nvPr/>
        </p:nvSpPr>
        <p:spPr>
          <a:xfrm>
            <a:off x="1374749" y="314516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5" name="object 65"/>
          <p:cNvSpPr/>
          <p:nvPr/>
        </p:nvSpPr>
        <p:spPr>
          <a:xfrm>
            <a:off x="2894028" y="253216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6" name="object 66"/>
          <p:cNvSpPr/>
          <p:nvPr/>
        </p:nvSpPr>
        <p:spPr>
          <a:xfrm>
            <a:off x="1540123" y="3023890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29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29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7" name="object 67"/>
          <p:cNvSpPr/>
          <p:nvPr/>
        </p:nvSpPr>
        <p:spPr>
          <a:xfrm>
            <a:off x="1374749" y="278133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8" name="object 68"/>
          <p:cNvSpPr/>
          <p:nvPr/>
        </p:nvSpPr>
        <p:spPr>
          <a:xfrm>
            <a:off x="2152584" y="312752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9" name="object 69"/>
          <p:cNvSpPr/>
          <p:nvPr/>
        </p:nvSpPr>
        <p:spPr>
          <a:xfrm>
            <a:off x="2759522" y="259611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0" name="object 70"/>
          <p:cNvSpPr/>
          <p:nvPr/>
        </p:nvSpPr>
        <p:spPr>
          <a:xfrm>
            <a:off x="1374749" y="286512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1" name="object 71"/>
          <p:cNvSpPr/>
          <p:nvPr/>
        </p:nvSpPr>
        <p:spPr>
          <a:xfrm>
            <a:off x="2687307" y="264792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2" name="object 72"/>
          <p:cNvSpPr/>
          <p:nvPr/>
        </p:nvSpPr>
        <p:spPr>
          <a:xfrm>
            <a:off x="2911673" y="252775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3" name="object 73"/>
          <p:cNvSpPr/>
          <p:nvPr/>
        </p:nvSpPr>
        <p:spPr>
          <a:xfrm>
            <a:off x="1374749" y="259115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4" name="object 74"/>
          <p:cNvSpPr/>
          <p:nvPr/>
        </p:nvSpPr>
        <p:spPr>
          <a:xfrm>
            <a:off x="1510908" y="2997426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20"/>
                </a:moveTo>
                <a:lnTo>
                  <a:pt x="15240" y="11823"/>
                </a:lnTo>
                <a:lnTo>
                  <a:pt x="11823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5" name="object 75"/>
          <p:cNvSpPr/>
          <p:nvPr/>
        </p:nvSpPr>
        <p:spPr>
          <a:xfrm>
            <a:off x="3175722" y="2561382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6" name="object 76"/>
          <p:cNvSpPr/>
          <p:nvPr/>
        </p:nvSpPr>
        <p:spPr>
          <a:xfrm>
            <a:off x="1374749" y="278299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7" name="object 77"/>
          <p:cNvSpPr/>
          <p:nvPr/>
        </p:nvSpPr>
        <p:spPr>
          <a:xfrm>
            <a:off x="2676833" y="2655650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8" name="object 78"/>
          <p:cNvSpPr/>
          <p:nvPr/>
        </p:nvSpPr>
        <p:spPr>
          <a:xfrm>
            <a:off x="1999329" y="319643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9" name="object 79"/>
          <p:cNvSpPr/>
          <p:nvPr/>
        </p:nvSpPr>
        <p:spPr>
          <a:xfrm>
            <a:off x="1374749" y="292907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0" name="object 80"/>
          <p:cNvSpPr/>
          <p:nvPr/>
        </p:nvSpPr>
        <p:spPr>
          <a:xfrm>
            <a:off x="1390733" y="288111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1" name="object 81"/>
          <p:cNvSpPr/>
          <p:nvPr/>
        </p:nvSpPr>
        <p:spPr>
          <a:xfrm>
            <a:off x="1685661" y="313414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2" name="object 82"/>
          <p:cNvSpPr/>
          <p:nvPr/>
        </p:nvSpPr>
        <p:spPr>
          <a:xfrm>
            <a:off x="1374749" y="3010661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3" name="object 83"/>
          <p:cNvSpPr/>
          <p:nvPr/>
        </p:nvSpPr>
        <p:spPr>
          <a:xfrm>
            <a:off x="3380791" y="270801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4" name="object 84"/>
          <p:cNvSpPr/>
          <p:nvPr/>
        </p:nvSpPr>
        <p:spPr>
          <a:xfrm>
            <a:off x="2398443" y="291914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5" name="object 85"/>
          <p:cNvSpPr/>
          <p:nvPr/>
        </p:nvSpPr>
        <p:spPr>
          <a:xfrm>
            <a:off x="1374749" y="281661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6" name="object 86"/>
          <p:cNvSpPr/>
          <p:nvPr/>
        </p:nvSpPr>
        <p:spPr>
          <a:xfrm>
            <a:off x="3428753" y="275211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7" name="object 87"/>
          <p:cNvSpPr/>
          <p:nvPr/>
        </p:nvSpPr>
        <p:spPr>
          <a:xfrm>
            <a:off x="1543987" y="302719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8" name="object 88"/>
          <p:cNvSpPr/>
          <p:nvPr/>
        </p:nvSpPr>
        <p:spPr>
          <a:xfrm>
            <a:off x="1374749" y="2892690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9" name="object 89"/>
          <p:cNvSpPr/>
          <p:nvPr/>
        </p:nvSpPr>
        <p:spPr>
          <a:xfrm>
            <a:off x="1406167" y="2896548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52" y="3403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0" name="object 90"/>
          <p:cNvSpPr/>
          <p:nvPr/>
        </p:nvSpPr>
        <p:spPr>
          <a:xfrm>
            <a:off x="1397348" y="2887728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23" y="15240"/>
                </a:lnTo>
                <a:lnTo>
                  <a:pt x="7632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32" y="0"/>
                </a:lnTo>
                <a:lnTo>
                  <a:pt x="11823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1" name="object 91"/>
          <p:cNvSpPr/>
          <p:nvPr/>
        </p:nvSpPr>
        <p:spPr>
          <a:xfrm>
            <a:off x="1374749" y="289544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2" name="object 92"/>
          <p:cNvSpPr/>
          <p:nvPr/>
        </p:nvSpPr>
        <p:spPr>
          <a:xfrm>
            <a:off x="2045637" y="318210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3" name="object 93"/>
          <p:cNvSpPr/>
          <p:nvPr/>
        </p:nvSpPr>
        <p:spPr>
          <a:xfrm>
            <a:off x="2930409" y="2523348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32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32" y="0"/>
                </a:lnTo>
                <a:lnTo>
                  <a:pt x="11836" y="0"/>
                </a:lnTo>
                <a:lnTo>
                  <a:pt x="15252" y="3403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4" name="object 94"/>
          <p:cNvSpPr/>
          <p:nvPr/>
        </p:nvSpPr>
        <p:spPr>
          <a:xfrm>
            <a:off x="1374749" y="285575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5" name="object 95"/>
          <p:cNvSpPr/>
          <p:nvPr/>
        </p:nvSpPr>
        <p:spPr>
          <a:xfrm>
            <a:off x="2944746" y="252113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6" name="object 96"/>
          <p:cNvSpPr/>
          <p:nvPr/>
        </p:nvSpPr>
        <p:spPr>
          <a:xfrm>
            <a:off x="1506499" y="2993022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7" name="object 97"/>
          <p:cNvSpPr/>
          <p:nvPr/>
        </p:nvSpPr>
        <p:spPr>
          <a:xfrm>
            <a:off x="1374749" y="276038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8" name="object 98"/>
          <p:cNvSpPr/>
          <p:nvPr/>
        </p:nvSpPr>
        <p:spPr>
          <a:xfrm>
            <a:off x="2566028" y="275377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9" name="object 99"/>
          <p:cNvSpPr/>
          <p:nvPr/>
        </p:nvSpPr>
        <p:spPr>
          <a:xfrm>
            <a:off x="2920488" y="2525548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20"/>
                </a:moveTo>
                <a:lnTo>
                  <a:pt x="15240" y="11823"/>
                </a:lnTo>
                <a:lnTo>
                  <a:pt x="11836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0" name="object 100"/>
          <p:cNvSpPr/>
          <p:nvPr/>
        </p:nvSpPr>
        <p:spPr>
          <a:xfrm>
            <a:off x="1374749" y="264296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1" name="object 101"/>
          <p:cNvSpPr/>
          <p:nvPr/>
        </p:nvSpPr>
        <p:spPr>
          <a:xfrm>
            <a:off x="3295898" y="2637454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2" name="object 102"/>
          <p:cNvSpPr/>
          <p:nvPr/>
        </p:nvSpPr>
        <p:spPr>
          <a:xfrm>
            <a:off x="1978935" y="320084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3" name="object 103"/>
          <p:cNvSpPr/>
          <p:nvPr/>
        </p:nvSpPr>
        <p:spPr>
          <a:xfrm>
            <a:off x="1374749" y="292245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4" name="object 104"/>
          <p:cNvSpPr/>
          <p:nvPr/>
        </p:nvSpPr>
        <p:spPr>
          <a:xfrm>
            <a:off x="1874744" y="320470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5" name="object 105"/>
          <p:cNvSpPr/>
          <p:nvPr/>
        </p:nvSpPr>
        <p:spPr>
          <a:xfrm>
            <a:off x="2141554" y="313414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6" name="object 106"/>
          <p:cNvSpPr/>
          <p:nvPr/>
        </p:nvSpPr>
        <p:spPr>
          <a:xfrm>
            <a:off x="1374749" y="317272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7" name="object 107"/>
          <p:cNvSpPr/>
          <p:nvPr/>
        </p:nvSpPr>
        <p:spPr>
          <a:xfrm>
            <a:off x="2215974" y="308287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8" name="object 108"/>
          <p:cNvSpPr/>
          <p:nvPr/>
        </p:nvSpPr>
        <p:spPr>
          <a:xfrm>
            <a:off x="1582021" y="3059173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9" name="object 109"/>
          <p:cNvSpPr/>
          <p:nvPr/>
        </p:nvSpPr>
        <p:spPr>
          <a:xfrm>
            <a:off x="1374749" y="3074061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0" name="object 110"/>
          <p:cNvSpPr/>
          <p:nvPr/>
        </p:nvSpPr>
        <p:spPr>
          <a:xfrm>
            <a:off x="2891273" y="2533270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1" name="object 111"/>
          <p:cNvSpPr/>
          <p:nvPr/>
        </p:nvSpPr>
        <p:spPr>
          <a:xfrm>
            <a:off x="2887415" y="253436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2" name="object 112"/>
          <p:cNvSpPr/>
          <p:nvPr/>
        </p:nvSpPr>
        <p:spPr>
          <a:xfrm>
            <a:off x="1374749" y="253712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3" name="object 113"/>
          <p:cNvSpPr/>
          <p:nvPr/>
        </p:nvSpPr>
        <p:spPr>
          <a:xfrm>
            <a:off x="1728110" y="315784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11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11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4" name="object 114"/>
          <p:cNvSpPr/>
          <p:nvPr/>
        </p:nvSpPr>
        <p:spPr>
          <a:xfrm>
            <a:off x="2888517" y="253436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5" name="object 115"/>
          <p:cNvSpPr/>
          <p:nvPr/>
        </p:nvSpPr>
        <p:spPr>
          <a:xfrm>
            <a:off x="1374749" y="284914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6" name="object 116"/>
          <p:cNvSpPr/>
          <p:nvPr/>
        </p:nvSpPr>
        <p:spPr>
          <a:xfrm>
            <a:off x="2729199" y="261650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7" name="object 117"/>
          <p:cNvSpPr/>
          <p:nvPr/>
        </p:nvSpPr>
        <p:spPr>
          <a:xfrm>
            <a:off x="2690063" y="2645172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8" name="object 118"/>
          <p:cNvSpPr/>
          <p:nvPr/>
        </p:nvSpPr>
        <p:spPr>
          <a:xfrm>
            <a:off x="1374749" y="263414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9" name="object 119"/>
          <p:cNvSpPr/>
          <p:nvPr/>
        </p:nvSpPr>
        <p:spPr>
          <a:xfrm>
            <a:off x="2046739" y="318155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0" name="object 120"/>
          <p:cNvSpPr/>
          <p:nvPr/>
        </p:nvSpPr>
        <p:spPr>
          <a:xfrm>
            <a:off x="2498774" y="281881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1" name="object 121"/>
          <p:cNvSpPr/>
          <p:nvPr/>
        </p:nvSpPr>
        <p:spPr>
          <a:xfrm>
            <a:off x="1374749" y="300349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2" name="object 122"/>
          <p:cNvSpPr/>
          <p:nvPr/>
        </p:nvSpPr>
        <p:spPr>
          <a:xfrm>
            <a:off x="3526328" y="2847490"/>
            <a:ext cx="6615" cy="6615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3" name="object 123"/>
          <p:cNvSpPr/>
          <p:nvPr/>
        </p:nvSpPr>
        <p:spPr>
          <a:xfrm>
            <a:off x="2729199" y="261650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4" name="object 124"/>
          <p:cNvSpPr/>
          <p:nvPr/>
        </p:nvSpPr>
        <p:spPr>
          <a:xfrm>
            <a:off x="1374749" y="2735582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5" name="object 125"/>
          <p:cNvSpPr/>
          <p:nvPr/>
        </p:nvSpPr>
        <p:spPr>
          <a:xfrm>
            <a:off x="1746299" y="3167217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20"/>
                </a:moveTo>
                <a:lnTo>
                  <a:pt x="15240" y="11836"/>
                </a:lnTo>
                <a:lnTo>
                  <a:pt x="11823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6" name="object 126"/>
          <p:cNvSpPr/>
          <p:nvPr/>
        </p:nvSpPr>
        <p:spPr>
          <a:xfrm>
            <a:off x="2946951" y="252058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7" name="object 127"/>
          <p:cNvSpPr/>
          <p:nvPr/>
        </p:nvSpPr>
        <p:spPr>
          <a:xfrm>
            <a:off x="1374749" y="2847490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8" name="object 128"/>
          <p:cNvSpPr/>
          <p:nvPr/>
        </p:nvSpPr>
        <p:spPr>
          <a:xfrm>
            <a:off x="2517516" y="280062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9" name="object 129"/>
          <p:cNvSpPr/>
          <p:nvPr/>
        </p:nvSpPr>
        <p:spPr>
          <a:xfrm>
            <a:off x="1443103" y="293292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0" name="object 130"/>
          <p:cNvSpPr/>
          <p:nvPr/>
        </p:nvSpPr>
        <p:spPr>
          <a:xfrm>
            <a:off x="1374749" y="2870084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1" name="object 131"/>
          <p:cNvSpPr/>
          <p:nvPr/>
        </p:nvSpPr>
        <p:spPr>
          <a:xfrm>
            <a:off x="1848837" y="320084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2" name="object 132"/>
          <p:cNvSpPr/>
          <p:nvPr/>
        </p:nvSpPr>
        <p:spPr>
          <a:xfrm>
            <a:off x="3078703" y="252609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3" name="object 133"/>
          <p:cNvSpPr/>
          <p:nvPr/>
        </p:nvSpPr>
        <p:spPr>
          <a:xfrm>
            <a:off x="1374749" y="286677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4" name="object 134"/>
          <p:cNvSpPr/>
          <p:nvPr/>
        </p:nvSpPr>
        <p:spPr>
          <a:xfrm>
            <a:off x="1477278" y="296600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5" name="object 135"/>
          <p:cNvSpPr/>
          <p:nvPr/>
        </p:nvSpPr>
        <p:spPr>
          <a:xfrm>
            <a:off x="1379158" y="286953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6" name="object 136"/>
          <p:cNvSpPr/>
          <p:nvPr/>
        </p:nvSpPr>
        <p:spPr>
          <a:xfrm>
            <a:off x="1374749" y="292135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7" name="object 137"/>
          <p:cNvSpPr/>
          <p:nvPr/>
        </p:nvSpPr>
        <p:spPr>
          <a:xfrm>
            <a:off x="2147623" y="313083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8" name="object 138"/>
          <p:cNvSpPr/>
          <p:nvPr/>
        </p:nvSpPr>
        <p:spPr>
          <a:xfrm>
            <a:off x="2115091" y="3149578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32" y="15240"/>
                </a:lnTo>
                <a:lnTo>
                  <a:pt x="3429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29" y="0"/>
                </a:lnTo>
                <a:lnTo>
                  <a:pt x="7632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9" name="object 139"/>
          <p:cNvSpPr/>
          <p:nvPr/>
        </p:nvSpPr>
        <p:spPr>
          <a:xfrm>
            <a:off x="1374749" y="314351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0" name="object 140"/>
          <p:cNvSpPr/>
          <p:nvPr/>
        </p:nvSpPr>
        <p:spPr>
          <a:xfrm>
            <a:off x="2017520" y="319147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1" name="object 141"/>
          <p:cNvSpPr/>
          <p:nvPr/>
        </p:nvSpPr>
        <p:spPr>
          <a:xfrm>
            <a:off x="2537360" y="278078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2" name="object 142"/>
          <p:cNvSpPr/>
          <p:nvPr/>
        </p:nvSpPr>
        <p:spPr>
          <a:xfrm>
            <a:off x="1374749" y="298971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3" name="object 143"/>
          <p:cNvSpPr/>
          <p:nvPr/>
        </p:nvSpPr>
        <p:spPr>
          <a:xfrm>
            <a:off x="2838908" y="255311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4" name="object 144"/>
          <p:cNvSpPr/>
          <p:nvPr/>
        </p:nvSpPr>
        <p:spPr>
          <a:xfrm>
            <a:off x="2514208" y="280393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5" name="object 145"/>
          <p:cNvSpPr/>
          <p:nvPr/>
        </p:nvSpPr>
        <p:spPr>
          <a:xfrm>
            <a:off x="1374749" y="268210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6" name="object 146"/>
          <p:cNvSpPr/>
          <p:nvPr/>
        </p:nvSpPr>
        <p:spPr>
          <a:xfrm>
            <a:off x="1585328" y="3062480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32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32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7" name="object 147"/>
          <p:cNvSpPr/>
          <p:nvPr/>
        </p:nvSpPr>
        <p:spPr>
          <a:xfrm>
            <a:off x="1886870" y="320580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8" name="object 148"/>
          <p:cNvSpPr/>
          <p:nvPr/>
        </p:nvSpPr>
        <p:spPr>
          <a:xfrm>
            <a:off x="1374749" y="3137451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9" name="object 149"/>
          <p:cNvSpPr/>
          <p:nvPr/>
        </p:nvSpPr>
        <p:spPr>
          <a:xfrm>
            <a:off x="2731409" y="261485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0" name="object 150"/>
          <p:cNvSpPr/>
          <p:nvPr/>
        </p:nvSpPr>
        <p:spPr>
          <a:xfrm>
            <a:off x="1819066" y="3193681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1" name="object 151"/>
          <p:cNvSpPr/>
          <p:nvPr/>
        </p:nvSpPr>
        <p:spPr>
          <a:xfrm>
            <a:off x="1374749" y="290757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2" name="object 152"/>
          <p:cNvSpPr/>
          <p:nvPr/>
        </p:nvSpPr>
        <p:spPr>
          <a:xfrm>
            <a:off x="3288182" y="263194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3" name="object 153"/>
          <p:cNvSpPr/>
          <p:nvPr/>
        </p:nvSpPr>
        <p:spPr>
          <a:xfrm>
            <a:off x="2472312" y="284527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4" name="object 154"/>
          <p:cNvSpPr/>
          <p:nvPr/>
        </p:nvSpPr>
        <p:spPr>
          <a:xfrm>
            <a:off x="1374749" y="274164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5" name="object 155"/>
          <p:cNvSpPr/>
          <p:nvPr/>
        </p:nvSpPr>
        <p:spPr>
          <a:xfrm>
            <a:off x="3034600" y="251893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6" name="object 156"/>
          <p:cNvSpPr/>
          <p:nvPr/>
        </p:nvSpPr>
        <p:spPr>
          <a:xfrm>
            <a:off x="1725905" y="315674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7" name="object 157"/>
          <p:cNvSpPr/>
          <p:nvPr/>
        </p:nvSpPr>
        <p:spPr>
          <a:xfrm>
            <a:off x="1374749" y="284087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8" name="object 158"/>
          <p:cNvSpPr/>
          <p:nvPr/>
        </p:nvSpPr>
        <p:spPr>
          <a:xfrm>
            <a:off x="2997669" y="251673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9" name="object 159"/>
          <p:cNvSpPr/>
          <p:nvPr/>
        </p:nvSpPr>
        <p:spPr>
          <a:xfrm>
            <a:off x="2286541" y="3023890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0" name="object 160"/>
          <p:cNvSpPr/>
          <p:nvPr/>
        </p:nvSpPr>
        <p:spPr>
          <a:xfrm>
            <a:off x="1374749" y="2773616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1" name="object 161"/>
          <p:cNvSpPr/>
          <p:nvPr/>
        </p:nvSpPr>
        <p:spPr>
          <a:xfrm>
            <a:off x="3457972" y="2780231"/>
            <a:ext cx="6615" cy="6615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2" name="object 162"/>
          <p:cNvSpPr/>
          <p:nvPr/>
        </p:nvSpPr>
        <p:spPr>
          <a:xfrm>
            <a:off x="3211557" y="258067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3" name="object 163"/>
          <p:cNvSpPr/>
          <p:nvPr/>
        </p:nvSpPr>
        <p:spPr>
          <a:xfrm>
            <a:off x="1374749" y="268376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4" name="object 164"/>
          <p:cNvSpPr/>
          <p:nvPr/>
        </p:nvSpPr>
        <p:spPr>
          <a:xfrm>
            <a:off x="2040671" y="3183759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32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32" y="0"/>
                </a:lnTo>
                <a:lnTo>
                  <a:pt x="11836" y="0"/>
                </a:lnTo>
                <a:lnTo>
                  <a:pt x="15252" y="3403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5" name="object 165"/>
          <p:cNvSpPr/>
          <p:nvPr/>
        </p:nvSpPr>
        <p:spPr>
          <a:xfrm>
            <a:off x="1488860" y="297703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6" name="object 166"/>
          <p:cNvSpPr/>
          <p:nvPr/>
        </p:nvSpPr>
        <p:spPr>
          <a:xfrm>
            <a:off x="1374749" y="308342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7" name="object 167"/>
          <p:cNvSpPr/>
          <p:nvPr/>
        </p:nvSpPr>
        <p:spPr>
          <a:xfrm>
            <a:off x="2507589" y="2810003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8" name="object 168"/>
          <p:cNvSpPr/>
          <p:nvPr/>
        </p:nvSpPr>
        <p:spPr>
          <a:xfrm>
            <a:off x="3465138" y="278739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9" name="object 169"/>
          <p:cNvSpPr/>
          <p:nvPr/>
        </p:nvSpPr>
        <p:spPr>
          <a:xfrm>
            <a:off x="1374749" y="2802279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0" name="object 170"/>
          <p:cNvSpPr/>
          <p:nvPr/>
        </p:nvSpPr>
        <p:spPr>
          <a:xfrm>
            <a:off x="2702736" y="2635801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36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1" name="object 171"/>
          <p:cNvSpPr/>
          <p:nvPr/>
        </p:nvSpPr>
        <p:spPr>
          <a:xfrm>
            <a:off x="2533501" y="278464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2" name="object 172"/>
          <p:cNvSpPr/>
          <p:nvPr/>
        </p:nvSpPr>
        <p:spPr>
          <a:xfrm>
            <a:off x="1374749" y="271353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3" name="object 173"/>
          <p:cNvSpPr/>
          <p:nvPr/>
        </p:nvSpPr>
        <p:spPr>
          <a:xfrm>
            <a:off x="1448065" y="293788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4" name="object 174"/>
          <p:cNvSpPr/>
          <p:nvPr/>
        </p:nvSpPr>
        <p:spPr>
          <a:xfrm>
            <a:off x="3231952" y="259335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5" name="object 175"/>
          <p:cNvSpPr/>
          <p:nvPr/>
        </p:nvSpPr>
        <p:spPr>
          <a:xfrm>
            <a:off x="1374749" y="276865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6" name="object 176"/>
          <p:cNvSpPr/>
          <p:nvPr/>
        </p:nvSpPr>
        <p:spPr>
          <a:xfrm>
            <a:off x="2707150" y="263249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7" name="object 177"/>
          <p:cNvSpPr/>
          <p:nvPr/>
        </p:nvSpPr>
        <p:spPr>
          <a:xfrm>
            <a:off x="2543423" y="2775270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8" name="object 178"/>
          <p:cNvSpPr/>
          <p:nvPr/>
        </p:nvSpPr>
        <p:spPr>
          <a:xfrm>
            <a:off x="1374749" y="270746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9" name="object 179"/>
          <p:cNvSpPr/>
          <p:nvPr/>
        </p:nvSpPr>
        <p:spPr>
          <a:xfrm>
            <a:off x="2719834" y="262312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0" name="object 180"/>
          <p:cNvSpPr/>
          <p:nvPr/>
        </p:nvSpPr>
        <p:spPr>
          <a:xfrm>
            <a:off x="2274408" y="303491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1" name="object 181"/>
          <p:cNvSpPr/>
          <p:nvPr/>
        </p:nvSpPr>
        <p:spPr>
          <a:xfrm>
            <a:off x="1374749" y="2832051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2" name="object 182"/>
          <p:cNvSpPr/>
          <p:nvPr/>
        </p:nvSpPr>
        <p:spPr>
          <a:xfrm>
            <a:off x="1723149" y="3155641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11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11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3" name="object 183"/>
          <p:cNvSpPr/>
          <p:nvPr/>
        </p:nvSpPr>
        <p:spPr>
          <a:xfrm>
            <a:off x="2250154" y="305530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4" name="object 184"/>
          <p:cNvSpPr/>
          <p:nvPr/>
        </p:nvSpPr>
        <p:spPr>
          <a:xfrm>
            <a:off x="1374749" y="310878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5" name="object 185"/>
          <p:cNvSpPr/>
          <p:nvPr/>
        </p:nvSpPr>
        <p:spPr>
          <a:xfrm>
            <a:off x="2918833" y="252609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6" name="object 186"/>
          <p:cNvSpPr/>
          <p:nvPr/>
        </p:nvSpPr>
        <p:spPr>
          <a:xfrm>
            <a:off x="1467358" y="2956642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7" name="object 187"/>
          <p:cNvSpPr/>
          <p:nvPr/>
        </p:nvSpPr>
        <p:spPr>
          <a:xfrm>
            <a:off x="1374749" y="2744396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8" name="object 188"/>
          <p:cNvSpPr/>
          <p:nvPr/>
        </p:nvSpPr>
        <p:spPr>
          <a:xfrm>
            <a:off x="3343308" y="267549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9" name="object 189"/>
          <p:cNvSpPr/>
          <p:nvPr/>
        </p:nvSpPr>
        <p:spPr>
          <a:xfrm>
            <a:off x="2708804" y="2631391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0" name="object 190"/>
          <p:cNvSpPr/>
          <p:nvPr/>
        </p:nvSpPr>
        <p:spPr>
          <a:xfrm>
            <a:off x="1374749" y="265674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1" name="object 191"/>
          <p:cNvSpPr/>
          <p:nvPr/>
        </p:nvSpPr>
        <p:spPr>
          <a:xfrm>
            <a:off x="3156435" y="2552558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20"/>
                </a:moveTo>
                <a:lnTo>
                  <a:pt x="15240" y="11823"/>
                </a:lnTo>
                <a:lnTo>
                  <a:pt x="11823" y="15252"/>
                </a:lnTo>
                <a:lnTo>
                  <a:pt x="7620" y="15252"/>
                </a:lnTo>
                <a:lnTo>
                  <a:pt x="3403" y="15252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2" name="object 192"/>
          <p:cNvSpPr/>
          <p:nvPr/>
        </p:nvSpPr>
        <p:spPr>
          <a:xfrm>
            <a:off x="2855444" y="2545942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3" name="object 193"/>
          <p:cNvSpPr/>
          <p:nvPr/>
        </p:nvSpPr>
        <p:spPr>
          <a:xfrm>
            <a:off x="1374749" y="255255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4" name="object 194"/>
          <p:cNvSpPr/>
          <p:nvPr/>
        </p:nvSpPr>
        <p:spPr>
          <a:xfrm>
            <a:off x="1777168" y="3180452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29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29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5" name="object 195"/>
          <p:cNvSpPr/>
          <p:nvPr/>
        </p:nvSpPr>
        <p:spPr>
          <a:xfrm>
            <a:off x="3480578" y="280227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6" name="object 196"/>
          <p:cNvSpPr/>
          <p:nvPr/>
        </p:nvSpPr>
        <p:spPr>
          <a:xfrm>
            <a:off x="1374749" y="2994676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7" name="object 197"/>
          <p:cNvSpPr/>
          <p:nvPr/>
        </p:nvSpPr>
        <p:spPr>
          <a:xfrm>
            <a:off x="3478367" y="2800074"/>
            <a:ext cx="6615" cy="6890"/>
          </a:xfrm>
          <a:custGeom>
            <a:avLst/>
            <a:gdLst/>
            <a:ahLst/>
            <a:cxnLst/>
            <a:rect l="l" t="t" r="r" b="b"/>
            <a:pathLst>
              <a:path w="15240" h="15875">
                <a:moveTo>
                  <a:pt x="15240" y="7632"/>
                </a:moveTo>
                <a:lnTo>
                  <a:pt x="15240" y="11836"/>
                </a:lnTo>
                <a:lnTo>
                  <a:pt x="11823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36"/>
                </a:lnTo>
                <a:lnTo>
                  <a:pt x="0" y="7632"/>
                </a:lnTo>
                <a:lnTo>
                  <a:pt x="0" y="3429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29"/>
                </a:lnTo>
                <a:lnTo>
                  <a:pt x="15240" y="7632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8" name="object 198"/>
          <p:cNvSpPr/>
          <p:nvPr/>
        </p:nvSpPr>
        <p:spPr>
          <a:xfrm>
            <a:off x="2142099" y="3134144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32" y="15240"/>
                </a:lnTo>
                <a:lnTo>
                  <a:pt x="3429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29" y="0"/>
                </a:lnTo>
                <a:lnTo>
                  <a:pt x="7632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9" name="object 199"/>
          <p:cNvSpPr/>
          <p:nvPr/>
        </p:nvSpPr>
        <p:spPr>
          <a:xfrm>
            <a:off x="1374749" y="2970416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0" name="object 200"/>
          <p:cNvSpPr/>
          <p:nvPr/>
        </p:nvSpPr>
        <p:spPr>
          <a:xfrm>
            <a:off x="1588641" y="306468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1" name="object 201"/>
          <p:cNvSpPr/>
          <p:nvPr/>
        </p:nvSpPr>
        <p:spPr>
          <a:xfrm>
            <a:off x="2651473" y="2676591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2" name="object 202"/>
          <p:cNvSpPr/>
          <p:nvPr/>
        </p:nvSpPr>
        <p:spPr>
          <a:xfrm>
            <a:off x="1374749" y="287394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3" name="object 203"/>
          <p:cNvSpPr/>
          <p:nvPr/>
        </p:nvSpPr>
        <p:spPr>
          <a:xfrm>
            <a:off x="3089728" y="2528854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32"/>
                </a:moveTo>
                <a:lnTo>
                  <a:pt x="15240" y="11823"/>
                </a:lnTo>
                <a:lnTo>
                  <a:pt x="11823" y="15252"/>
                </a:lnTo>
                <a:lnTo>
                  <a:pt x="7620" y="15252"/>
                </a:lnTo>
                <a:lnTo>
                  <a:pt x="3403" y="15252"/>
                </a:lnTo>
                <a:lnTo>
                  <a:pt x="0" y="11823"/>
                </a:lnTo>
                <a:lnTo>
                  <a:pt x="0" y="7632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32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4" name="object 204"/>
          <p:cNvSpPr/>
          <p:nvPr/>
        </p:nvSpPr>
        <p:spPr>
          <a:xfrm>
            <a:off x="2515312" y="280283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5" name="object 205"/>
          <p:cNvSpPr/>
          <p:nvPr/>
        </p:nvSpPr>
        <p:spPr>
          <a:xfrm>
            <a:off x="1374749" y="2669426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6" name="object 206"/>
          <p:cNvSpPr/>
          <p:nvPr/>
        </p:nvSpPr>
        <p:spPr>
          <a:xfrm>
            <a:off x="3024678" y="2517830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7" name="object 207"/>
          <p:cNvSpPr/>
          <p:nvPr/>
        </p:nvSpPr>
        <p:spPr>
          <a:xfrm>
            <a:off x="3190059" y="256854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8" name="object 208"/>
          <p:cNvSpPr/>
          <p:nvPr/>
        </p:nvSpPr>
        <p:spPr>
          <a:xfrm>
            <a:off x="1374749" y="254649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9" name="object 209"/>
          <p:cNvSpPr/>
          <p:nvPr/>
        </p:nvSpPr>
        <p:spPr>
          <a:xfrm>
            <a:off x="1678495" y="312973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0" name="object 210"/>
          <p:cNvSpPr/>
          <p:nvPr/>
        </p:nvSpPr>
        <p:spPr>
          <a:xfrm>
            <a:off x="2704389" y="2634699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1" name="object 211"/>
          <p:cNvSpPr/>
          <p:nvPr/>
        </p:nvSpPr>
        <p:spPr>
          <a:xfrm>
            <a:off x="1374749" y="288552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2" name="object 212"/>
          <p:cNvSpPr/>
          <p:nvPr/>
        </p:nvSpPr>
        <p:spPr>
          <a:xfrm>
            <a:off x="2049491" y="3180452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3" name="object 213"/>
          <p:cNvSpPr/>
          <p:nvPr/>
        </p:nvSpPr>
        <p:spPr>
          <a:xfrm>
            <a:off x="1874744" y="320470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4" name="object 214"/>
          <p:cNvSpPr/>
          <p:nvPr/>
        </p:nvSpPr>
        <p:spPr>
          <a:xfrm>
            <a:off x="1374749" y="3195880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5" name="object 215"/>
          <p:cNvSpPr/>
          <p:nvPr/>
        </p:nvSpPr>
        <p:spPr>
          <a:xfrm>
            <a:off x="3083664" y="2527201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20"/>
                </a:moveTo>
                <a:lnTo>
                  <a:pt x="15240" y="11823"/>
                </a:lnTo>
                <a:lnTo>
                  <a:pt x="11836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6" name="object 216"/>
          <p:cNvSpPr/>
          <p:nvPr/>
        </p:nvSpPr>
        <p:spPr>
          <a:xfrm>
            <a:off x="2161398" y="3121461"/>
            <a:ext cx="6890" cy="6890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5252" y="7632"/>
                </a:moveTo>
                <a:lnTo>
                  <a:pt x="15252" y="11823"/>
                </a:lnTo>
                <a:lnTo>
                  <a:pt x="11823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23"/>
                </a:lnTo>
                <a:lnTo>
                  <a:pt x="0" y="7632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52" y="3416"/>
                </a:lnTo>
                <a:lnTo>
                  <a:pt x="15252" y="7632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7" name="object 217"/>
          <p:cNvSpPr/>
          <p:nvPr/>
        </p:nvSpPr>
        <p:spPr>
          <a:xfrm>
            <a:off x="1374749" y="2827646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8" name="object 218"/>
          <p:cNvSpPr/>
          <p:nvPr/>
        </p:nvSpPr>
        <p:spPr>
          <a:xfrm>
            <a:off x="3467894" y="279015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9" name="object 219"/>
          <p:cNvSpPr/>
          <p:nvPr/>
        </p:nvSpPr>
        <p:spPr>
          <a:xfrm>
            <a:off x="2030749" y="318706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0" name="object 220"/>
          <p:cNvSpPr/>
          <p:nvPr/>
        </p:nvSpPr>
        <p:spPr>
          <a:xfrm>
            <a:off x="1374749" y="2991919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1" name="object 221"/>
          <p:cNvSpPr/>
          <p:nvPr/>
        </p:nvSpPr>
        <p:spPr>
          <a:xfrm>
            <a:off x="2270003" y="303877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2" name="object 222"/>
          <p:cNvSpPr/>
          <p:nvPr/>
        </p:nvSpPr>
        <p:spPr>
          <a:xfrm>
            <a:off x="2825116" y="2559177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3" name="object 223"/>
          <p:cNvSpPr/>
          <p:nvPr/>
        </p:nvSpPr>
        <p:spPr>
          <a:xfrm>
            <a:off x="1374749" y="2802279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4" name="object 224"/>
          <p:cNvSpPr/>
          <p:nvPr/>
        </p:nvSpPr>
        <p:spPr>
          <a:xfrm>
            <a:off x="2461843" y="285575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5" name="object 225"/>
          <p:cNvSpPr/>
          <p:nvPr/>
        </p:nvSpPr>
        <p:spPr>
          <a:xfrm>
            <a:off x="3539558" y="2861270"/>
            <a:ext cx="6615" cy="6615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6" name="object 226"/>
          <p:cNvSpPr/>
          <p:nvPr/>
        </p:nvSpPr>
        <p:spPr>
          <a:xfrm>
            <a:off x="1374749" y="286181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7" name="object 227"/>
          <p:cNvSpPr/>
          <p:nvPr/>
        </p:nvSpPr>
        <p:spPr>
          <a:xfrm>
            <a:off x="3064917" y="252334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8" name="object 228"/>
          <p:cNvSpPr/>
          <p:nvPr/>
        </p:nvSpPr>
        <p:spPr>
          <a:xfrm>
            <a:off x="2342213" y="2973724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32"/>
                </a:moveTo>
                <a:lnTo>
                  <a:pt x="15240" y="11836"/>
                </a:lnTo>
                <a:lnTo>
                  <a:pt x="11823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36"/>
                </a:lnTo>
                <a:lnTo>
                  <a:pt x="0" y="7632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32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9" name="object 229"/>
          <p:cNvSpPr/>
          <p:nvPr/>
        </p:nvSpPr>
        <p:spPr>
          <a:xfrm>
            <a:off x="1374749" y="275156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0" name="object 230"/>
          <p:cNvSpPr/>
          <p:nvPr/>
        </p:nvSpPr>
        <p:spPr>
          <a:xfrm>
            <a:off x="2507043" y="281054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1" name="object 231"/>
          <p:cNvSpPr/>
          <p:nvPr/>
        </p:nvSpPr>
        <p:spPr>
          <a:xfrm>
            <a:off x="2793697" y="257571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2" name="object 232"/>
          <p:cNvSpPr/>
          <p:nvPr/>
        </p:nvSpPr>
        <p:spPr>
          <a:xfrm>
            <a:off x="1374749" y="269643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3" name="object 233"/>
          <p:cNvSpPr/>
          <p:nvPr/>
        </p:nvSpPr>
        <p:spPr>
          <a:xfrm>
            <a:off x="3051137" y="2521138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52" y="3403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4" name="object 234"/>
          <p:cNvSpPr/>
          <p:nvPr/>
        </p:nvSpPr>
        <p:spPr>
          <a:xfrm>
            <a:off x="2324023" y="2990812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5" name="object 235"/>
          <p:cNvSpPr/>
          <p:nvPr/>
        </p:nvSpPr>
        <p:spPr>
          <a:xfrm>
            <a:off x="1374749" y="2759284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6" name="object 236"/>
          <p:cNvSpPr/>
          <p:nvPr/>
        </p:nvSpPr>
        <p:spPr>
          <a:xfrm>
            <a:off x="2961834" y="251893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7" name="object 237"/>
          <p:cNvSpPr/>
          <p:nvPr/>
        </p:nvSpPr>
        <p:spPr>
          <a:xfrm>
            <a:off x="3360947" y="269037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8" name="object 238"/>
          <p:cNvSpPr/>
          <p:nvPr/>
        </p:nvSpPr>
        <p:spPr>
          <a:xfrm>
            <a:off x="1374749" y="2607689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9" name="object 239"/>
          <p:cNvSpPr/>
          <p:nvPr/>
        </p:nvSpPr>
        <p:spPr>
          <a:xfrm>
            <a:off x="1458538" y="2947812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20"/>
                </a:moveTo>
                <a:lnTo>
                  <a:pt x="15240" y="11836"/>
                </a:lnTo>
                <a:lnTo>
                  <a:pt x="11823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36"/>
                </a:lnTo>
                <a:lnTo>
                  <a:pt x="0" y="7620"/>
                </a:lnTo>
                <a:lnTo>
                  <a:pt x="0" y="3429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29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0" name="object 240"/>
          <p:cNvSpPr/>
          <p:nvPr/>
        </p:nvSpPr>
        <p:spPr>
          <a:xfrm>
            <a:off x="3163049" y="255531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1" name="object 241"/>
          <p:cNvSpPr/>
          <p:nvPr/>
        </p:nvSpPr>
        <p:spPr>
          <a:xfrm>
            <a:off x="1374749" y="2754874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2" name="object 242"/>
          <p:cNvSpPr/>
          <p:nvPr/>
        </p:nvSpPr>
        <p:spPr>
          <a:xfrm>
            <a:off x="1453025" y="294230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3" name="object 243"/>
          <p:cNvSpPr/>
          <p:nvPr/>
        </p:nvSpPr>
        <p:spPr>
          <a:xfrm>
            <a:off x="3451908" y="2774719"/>
            <a:ext cx="6615" cy="6890"/>
          </a:xfrm>
          <a:custGeom>
            <a:avLst/>
            <a:gdLst/>
            <a:ahLst/>
            <a:cxnLst/>
            <a:rect l="l" t="t" r="r" b="b"/>
            <a:pathLst>
              <a:path w="15240" h="15875">
                <a:moveTo>
                  <a:pt x="15240" y="7632"/>
                </a:moveTo>
                <a:lnTo>
                  <a:pt x="15240" y="11836"/>
                </a:lnTo>
                <a:lnTo>
                  <a:pt x="11823" y="15252"/>
                </a:lnTo>
                <a:lnTo>
                  <a:pt x="7620" y="15252"/>
                </a:lnTo>
                <a:lnTo>
                  <a:pt x="3403" y="15252"/>
                </a:lnTo>
                <a:lnTo>
                  <a:pt x="0" y="11836"/>
                </a:lnTo>
                <a:lnTo>
                  <a:pt x="0" y="7632"/>
                </a:lnTo>
                <a:lnTo>
                  <a:pt x="0" y="3429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29"/>
                </a:lnTo>
                <a:lnTo>
                  <a:pt x="15240" y="7632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4" name="object 244"/>
          <p:cNvSpPr/>
          <p:nvPr/>
        </p:nvSpPr>
        <p:spPr>
          <a:xfrm>
            <a:off x="1374749" y="286181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5" name="object 245"/>
          <p:cNvSpPr/>
          <p:nvPr/>
        </p:nvSpPr>
        <p:spPr>
          <a:xfrm>
            <a:off x="3079253" y="252609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6" name="object 246"/>
          <p:cNvSpPr/>
          <p:nvPr/>
        </p:nvSpPr>
        <p:spPr>
          <a:xfrm>
            <a:off x="1747403" y="3167217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20"/>
                </a:moveTo>
                <a:lnTo>
                  <a:pt x="15240" y="11836"/>
                </a:lnTo>
                <a:lnTo>
                  <a:pt x="11823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7" name="object 247"/>
          <p:cNvSpPr/>
          <p:nvPr/>
        </p:nvSpPr>
        <p:spPr>
          <a:xfrm>
            <a:off x="1374749" y="2850240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8" name="object 248"/>
          <p:cNvSpPr/>
          <p:nvPr/>
        </p:nvSpPr>
        <p:spPr>
          <a:xfrm>
            <a:off x="2384662" y="293238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9" name="object 249"/>
          <p:cNvSpPr/>
          <p:nvPr/>
        </p:nvSpPr>
        <p:spPr>
          <a:xfrm>
            <a:off x="1522484" y="300790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29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29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0" name="object 250"/>
          <p:cNvSpPr/>
          <p:nvPr/>
        </p:nvSpPr>
        <p:spPr>
          <a:xfrm>
            <a:off x="1374749" y="297372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1" name="object 251"/>
          <p:cNvSpPr/>
          <p:nvPr/>
        </p:nvSpPr>
        <p:spPr>
          <a:xfrm>
            <a:off x="3496006" y="2817162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36"/>
                </a:lnTo>
                <a:lnTo>
                  <a:pt x="11836" y="15240"/>
                </a:lnTo>
                <a:lnTo>
                  <a:pt x="7632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32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2" name="object 252"/>
          <p:cNvSpPr/>
          <p:nvPr/>
        </p:nvSpPr>
        <p:spPr>
          <a:xfrm>
            <a:off x="2178486" y="310988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3" name="object 253"/>
          <p:cNvSpPr/>
          <p:nvPr/>
        </p:nvSpPr>
        <p:spPr>
          <a:xfrm>
            <a:off x="1374749" y="2967109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4" name="object 254"/>
          <p:cNvSpPr/>
          <p:nvPr/>
        </p:nvSpPr>
        <p:spPr>
          <a:xfrm>
            <a:off x="2829532" y="2556972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5" name="object 255"/>
          <p:cNvSpPr/>
          <p:nvPr/>
        </p:nvSpPr>
        <p:spPr>
          <a:xfrm>
            <a:off x="2351583" y="2964910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6" name="object 256"/>
          <p:cNvSpPr/>
          <p:nvPr/>
        </p:nvSpPr>
        <p:spPr>
          <a:xfrm>
            <a:off x="1374749" y="276424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7" name="object 257"/>
          <p:cNvSpPr/>
          <p:nvPr/>
        </p:nvSpPr>
        <p:spPr>
          <a:xfrm>
            <a:off x="2386862" y="2930728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32" y="15240"/>
                </a:lnTo>
                <a:lnTo>
                  <a:pt x="3429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29" y="0"/>
                </a:lnTo>
                <a:lnTo>
                  <a:pt x="7632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8" name="object 258"/>
          <p:cNvSpPr/>
          <p:nvPr/>
        </p:nvSpPr>
        <p:spPr>
          <a:xfrm>
            <a:off x="2185658" y="310492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9" name="object 259"/>
          <p:cNvSpPr/>
          <p:nvPr/>
        </p:nvSpPr>
        <p:spPr>
          <a:xfrm>
            <a:off x="1374749" y="3021134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0" name="object 260"/>
          <p:cNvSpPr/>
          <p:nvPr/>
        </p:nvSpPr>
        <p:spPr>
          <a:xfrm>
            <a:off x="3232508" y="259335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1" name="object 261"/>
          <p:cNvSpPr/>
          <p:nvPr/>
        </p:nvSpPr>
        <p:spPr>
          <a:xfrm>
            <a:off x="1931524" y="320635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2" name="object 262"/>
          <p:cNvSpPr/>
          <p:nvPr/>
        </p:nvSpPr>
        <p:spPr>
          <a:xfrm>
            <a:off x="1374749" y="2903163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3" name="object 263"/>
          <p:cNvSpPr/>
          <p:nvPr/>
        </p:nvSpPr>
        <p:spPr>
          <a:xfrm>
            <a:off x="2358198" y="2957738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4" name="object 264"/>
          <p:cNvSpPr/>
          <p:nvPr/>
        </p:nvSpPr>
        <p:spPr>
          <a:xfrm>
            <a:off x="1852144" y="320139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5" name="object 265"/>
          <p:cNvSpPr/>
          <p:nvPr/>
        </p:nvSpPr>
        <p:spPr>
          <a:xfrm>
            <a:off x="1374749" y="308287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6" name="object 266"/>
          <p:cNvSpPr/>
          <p:nvPr/>
        </p:nvSpPr>
        <p:spPr>
          <a:xfrm>
            <a:off x="1607928" y="3080119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32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32" y="0"/>
                </a:lnTo>
                <a:lnTo>
                  <a:pt x="11836" y="0"/>
                </a:lnTo>
                <a:lnTo>
                  <a:pt x="15252" y="3403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7" name="object 267"/>
          <p:cNvSpPr/>
          <p:nvPr/>
        </p:nvSpPr>
        <p:spPr>
          <a:xfrm>
            <a:off x="2007047" y="3194227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20"/>
                </a:moveTo>
                <a:lnTo>
                  <a:pt x="15240" y="11836"/>
                </a:lnTo>
                <a:lnTo>
                  <a:pt x="11836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8" name="object 268"/>
          <p:cNvSpPr/>
          <p:nvPr/>
        </p:nvSpPr>
        <p:spPr>
          <a:xfrm>
            <a:off x="1374749" y="3140758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9" name="object 269"/>
          <p:cNvSpPr/>
          <p:nvPr/>
        </p:nvSpPr>
        <p:spPr>
          <a:xfrm>
            <a:off x="3186753" y="256689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0" name="object 270"/>
          <p:cNvSpPr/>
          <p:nvPr/>
        </p:nvSpPr>
        <p:spPr>
          <a:xfrm>
            <a:off x="2754561" y="259886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1" name="object 271"/>
          <p:cNvSpPr/>
          <p:nvPr/>
        </p:nvSpPr>
        <p:spPr>
          <a:xfrm>
            <a:off x="1374749" y="2586192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2" name="object 272"/>
          <p:cNvSpPr/>
          <p:nvPr/>
        </p:nvSpPr>
        <p:spPr>
          <a:xfrm>
            <a:off x="2738575" y="260989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3" name="object 273"/>
          <p:cNvSpPr/>
          <p:nvPr/>
        </p:nvSpPr>
        <p:spPr>
          <a:xfrm>
            <a:off x="1568241" y="3048144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32"/>
                </a:moveTo>
                <a:lnTo>
                  <a:pt x="15240" y="11836"/>
                </a:lnTo>
                <a:lnTo>
                  <a:pt x="11823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36"/>
                </a:lnTo>
                <a:lnTo>
                  <a:pt x="0" y="7632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32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4" name="object 274"/>
          <p:cNvSpPr/>
          <p:nvPr/>
        </p:nvSpPr>
        <p:spPr>
          <a:xfrm>
            <a:off x="1374749" y="283260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5" name="object 275"/>
          <p:cNvSpPr/>
          <p:nvPr/>
        </p:nvSpPr>
        <p:spPr>
          <a:xfrm>
            <a:off x="1526894" y="3012315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6" name="object 276"/>
          <p:cNvSpPr/>
          <p:nvPr/>
        </p:nvSpPr>
        <p:spPr>
          <a:xfrm>
            <a:off x="2932068" y="252334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7" name="object 277"/>
          <p:cNvSpPr/>
          <p:nvPr/>
        </p:nvSpPr>
        <p:spPr>
          <a:xfrm>
            <a:off x="1374749" y="2770860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8" name="object 278"/>
          <p:cNvSpPr/>
          <p:nvPr/>
        </p:nvSpPr>
        <p:spPr>
          <a:xfrm>
            <a:off x="3458523" y="278078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79" name="object 279"/>
          <p:cNvSpPr/>
          <p:nvPr/>
        </p:nvSpPr>
        <p:spPr>
          <a:xfrm>
            <a:off x="1518074" y="300404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0" name="object 280"/>
          <p:cNvSpPr/>
          <p:nvPr/>
        </p:nvSpPr>
        <p:spPr>
          <a:xfrm>
            <a:off x="1374749" y="289544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1" name="object 281"/>
          <p:cNvSpPr/>
          <p:nvPr/>
        </p:nvSpPr>
        <p:spPr>
          <a:xfrm>
            <a:off x="2194477" y="309886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2" name="object 282"/>
          <p:cNvSpPr/>
          <p:nvPr/>
        </p:nvSpPr>
        <p:spPr>
          <a:xfrm>
            <a:off x="2652024" y="2676040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20"/>
                </a:moveTo>
                <a:lnTo>
                  <a:pt x="15240" y="11836"/>
                </a:lnTo>
                <a:lnTo>
                  <a:pt x="11836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36"/>
                </a:lnTo>
                <a:lnTo>
                  <a:pt x="0" y="7620"/>
                </a:lnTo>
                <a:lnTo>
                  <a:pt x="0" y="3429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29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3" name="object 283"/>
          <p:cNvSpPr/>
          <p:nvPr/>
        </p:nvSpPr>
        <p:spPr>
          <a:xfrm>
            <a:off x="1374749" y="2891036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4" name="object 284"/>
          <p:cNvSpPr/>
          <p:nvPr/>
        </p:nvSpPr>
        <p:spPr>
          <a:xfrm>
            <a:off x="3165249" y="2556421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5" name="object 285"/>
          <p:cNvSpPr/>
          <p:nvPr/>
        </p:nvSpPr>
        <p:spPr>
          <a:xfrm>
            <a:off x="2506492" y="2811104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6" name="object 286"/>
          <p:cNvSpPr/>
          <p:nvPr/>
        </p:nvSpPr>
        <p:spPr>
          <a:xfrm>
            <a:off x="1374749" y="2687069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7" name="object 287"/>
          <p:cNvSpPr/>
          <p:nvPr/>
        </p:nvSpPr>
        <p:spPr>
          <a:xfrm>
            <a:off x="1707158" y="3146822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32"/>
                </a:moveTo>
                <a:lnTo>
                  <a:pt x="15240" y="11836"/>
                </a:lnTo>
                <a:lnTo>
                  <a:pt x="11823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36"/>
                </a:lnTo>
                <a:lnTo>
                  <a:pt x="0" y="7632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32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8" name="object 288"/>
          <p:cNvSpPr/>
          <p:nvPr/>
        </p:nvSpPr>
        <p:spPr>
          <a:xfrm>
            <a:off x="2566579" y="2753221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9" name="object 289"/>
          <p:cNvSpPr/>
          <p:nvPr/>
        </p:nvSpPr>
        <p:spPr>
          <a:xfrm>
            <a:off x="1374749" y="2953334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0" name="object 290"/>
          <p:cNvSpPr/>
          <p:nvPr/>
        </p:nvSpPr>
        <p:spPr>
          <a:xfrm>
            <a:off x="1891832" y="320635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1" name="object 291"/>
          <p:cNvSpPr/>
          <p:nvPr/>
        </p:nvSpPr>
        <p:spPr>
          <a:xfrm>
            <a:off x="2718727" y="262366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2" name="object 292"/>
          <p:cNvSpPr/>
          <p:nvPr/>
        </p:nvSpPr>
        <p:spPr>
          <a:xfrm>
            <a:off x="1374749" y="291804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3" name="object 293"/>
          <p:cNvSpPr/>
          <p:nvPr/>
        </p:nvSpPr>
        <p:spPr>
          <a:xfrm>
            <a:off x="1414992" y="2905373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4" name="object 294"/>
          <p:cNvSpPr/>
          <p:nvPr/>
        </p:nvSpPr>
        <p:spPr>
          <a:xfrm>
            <a:off x="2557203" y="2762041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5" name="object 295"/>
          <p:cNvSpPr/>
          <p:nvPr/>
        </p:nvSpPr>
        <p:spPr>
          <a:xfrm>
            <a:off x="1374749" y="2837011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6" name="object 296"/>
          <p:cNvSpPr/>
          <p:nvPr/>
        </p:nvSpPr>
        <p:spPr>
          <a:xfrm>
            <a:off x="3125557" y="2539884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29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29" y="0"/>
                </a:lnTo>
                <a:lnTo>
                  <a:pt x="7620" y="0"/>
                </a:lnTo>
                <a:lnTo>
                  <a:pt x="11836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7" name="object 297"/>
          <p:cNvSpPr/>
          <p:nvPr/>
        </p:nvSpPr>
        <p:spPr>
          <a:xfrm>
            <a:off x="2314653" y="2999080"/>
            <a:ext cx="6615" cy="6890"/>
          </a:xfrm>
          <a:custGeom>
            <a:avLst/>
            <a:gdLst/>
            <a:ahLst/>
            <a:cxnLst/>
            <a:rect l="l" t="t" r="r" b="b"/>
            <a:pathLst>
              <a:path w="15239" h="15875">
                <a:moveTo>
                  <a:pt x="15240" y="7632"/>
                </a:moveTo>
                <a:lnTo>
                  <a:pt x="15240" y="11836"/>
                </a:lnTo>
                <a:lnTo>
                  <a:pt x="11836" y="15252"/>
                </a:lnTo>
                <a:lnTo>
                  <a:pt x="7620" y="15252"/>
                </a:lnTo>
                <a:lnTo>
                  <a:pt x="3416" y="15252"/>
                </a:lnTo>
                <a:lnTo>
                  <a:pt x="0" y="11836"/>
                </a:lnTo>
                <a:lnTo>
                  <a:pt x="0" y="7632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32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8" name="object 298"/>
          <p:cNvSpPr/>
          <p:nvPr/>
        </p:nvSpPr>
        <p:spPr>
          <a:xfrm>
            <a:off x="1374749" y="2773065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99" name="object 299"/>
          <p:cNvSpPr/>
          <p:nvPr/>
        </p:nvSpPr>
        <p:spPr>
          <a:xfrm>
            <a:off x="1558313" y="3039329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36" y="15240"/>
                </a:lnTo>
                <a:lnTo>
                  <a:pt x="7632" y="15240"/>
                </a:lnTo>
                <a:lnTo>
                  <a:pt x="3429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29" y="0"/>
                </a:lnTo>
                <a:lnTo>
                  <a:pt x="7632" y="0"/>
                </a:lnTo>
                <a:lnTo>
                  <a:pt x="11836" y="0"/>
                </a:lnTo>
                <a:lnTo>
                  <a:pt x="15252" y="3403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0" name="object 300"/>
          <p:cNvSpPr/>
          <p:nvPr/>
        </p:nvSpPr>
        <p:spPr>
          <a:xfrm>
            <a:off x="3143752" y="2547050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03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1" name="object 301"/>
          <p:cNvSpPr/>
          <p:nvPr/>
        </p:nvSpPr>
        <p:spPr>
          <a:xfrm>
            <a:off x="1374749" y="2796767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2" name="object 302"/>
          <p:cNvSpPr/>
          <p:nvPr/>
        </p:nvSpPr>
        <p:spPr>
          <a:xfrm>
            <a:off x="3018615" y="251727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03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03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3" name="object 303"/>
          <p:cNvSpPr/>
          <p:nvPr/>
        </p:nvSpPr>
        <p:spPr>
          <a:xfrm>
            <a:off x="3192816" y="2570201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4" name="object 304"/>
          <p:cNvSpPr/>
          <p:nvPr/>
        </p:nvSpPr>
        <p:spPr>
          <a:xfrm>
            <a:off x="1374749" y="2547050"/>
            <a:ext cx="2169308" cy="0"/>
          </a:xfrm>
          <a:custGeom>
            <a:avLst/>
            <a:gdLst/>
            <a:ahLst/>
            <a:cxnLst/>
            <a:rect l="l" t="t" r="r" b="b"/>
            <a:pathLst>
              <a:path w="4998084">
                <a:moveTo>
                  <a:pt x="0" y="0"/>
                </a:move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5" name="object 305"/>
          <p:cNvSpPr/>
          <p:nvPr/>
        </p:nvSpPr>
        <p:spPr>
          <a:xfrm>
            <a:off x="1374749" y="2520040"/>
            <a:ext cx="2169308" cy="690398"/>
          </a:xfrm>
          <a:custGeom>
            <a:avLst/>
            <a:gdLst/>
            <a:ahLst/>
            <a:cxnLst/>
            <a:rect l="l" t="t" r="r" b="b"/>
            <a:pathLst>
              <a:path w="4998084" h="1590675">
                <a:moveTo>
                  <a:pt x="0" y="795070"/>
                </a:moveTo>
                <a:lnTo>
                  <a:pt x="124472" y="919543"/>
                </a:lnTo>
                <a:lnTo>
                  <a:pt x="250215" y="1040218"/>
                </a:lnTo>
                <a:lnTo>
                  <a:pt x="374675" y="1155788"/>
                </a:lnTo>
                <a:lnTo>
                  <a:pt x="499148" y="1262481"/>
                </a:lnTo>
                <a:lnTo>
                  <a:pt x="624890" y="1357744"/>
                </a:lnTo>
                <a:lnTo>
                  <a:pt x="749363" y="1437754"/>
                </a:lnTo>
                <a:lnTo>
                  <a:pt x="875106" y="1503794"/>
                </a:lnTo>
                <a:lnTo>
                  <a:pt x="999578" y="1550797"/>
                </a:lnTo>
                <a:lnTo>
                  <a:pt x="1124038" y="1580007"/>
                </a:lnTo>
                <a:lnTo>
                  <a:pt x="1249781" y="1590167"/>
                </a:lnTo>
                <a:lnTo>
                  <a:pt x="1374254" y="1580007"/>
                </a:lnTo>
                <a:lnTo>
                  <a:pt x="1498739" y="1550797"/>
                </a:lnTo>
                <a:lnTo>
                  <a:pt x="1624469" y="1503794"/>
                </a:lnTo>
                <a:lnTo>
                  <a:pt x="1748929" y="1437754"/>
                </a:lnTo>
                <a:lnTo>
                  <a:pt x="1873415" y="1357744"/>
                </a:lnTo>
                <a:lnTo>
                  <a:pt x="1999157" y="1262481"/>
                </a:lnTo>
                <a:lnTo>
                  <a:pt x="2123630" y="1155788"/>
                </a:lnTo>
                <a:lnTo>
                  <a:pt x="2249373" y="1040218"/>
                </a:lnTo>
                <a:lnTo>
                  <a:pt x="2373833" y="919543"/>
                </a:lnTo>
                <a:lnTo>
                  <a:pt x="2498305" y="795070"/>
                </a:lnTo>
                <a:lnTo>
                  <a:pt x="2624048" y="670610"/>
                </a:lnTo>
                <a:lnTo>
                  <a:pt x="2748521" y="549948"/>
                </a:lnTo>
                <a:lnTo>
                  <a:pt x="2872981" y="434378"/>
                </a:lnTo>
                <a:lnTo>
                  <a:pt x="2998724" y="327685"/>
                </a:lnTo>
                <a:lnTo>
                  <a:pt x="3123196" y="232422"/>
                </a:lnTo>
                <a:lnTo>
                  <a:pt x="3247682" y="152412"/>
                </a:lnTo>
                <a:lnTo>
                  <a:pt x="3373424" y="86360"/>
                </a:lnTo>
                <a:lnTo>
                  <a:pt x="3497884" y="39370"/>
                </a:lnTo>
                <a:lnTo>
                  <a:pt x="3623614" y="10147"/>
                </a:lnTo>
                <a:lnTo>
                  <a:pt x="3748100" y="0"/>
                </a:lnTo>
                <a:lnTo>
                  <a:pt x="3872572" y="10147"/>
                </a:lnTo>
                <a:lnTo>
                  <a:pt x="3998315" y="39370"/>
                </a:lnTo>
                <a:lnTo>
                  <a:pt x="4122775" y="86360"/>
                </a:lnTo>
                <a:lnTo>
                  <a:pt x="4247248" y="152412"/>
                </a:lnTo>
                <a:lnTo>
                  <a:pt x="4372991" y="232422"/>
                </a:lnTo>
                <a:lnTo>
                  <a:pt x="4497463" y="327685"/>
                </a:lnTo>
                <a:lnTo>
                  <a:pt x="4621923" y="434378"/>
                </a:lnTo>
                <a:lnTo>
                  <a:pt x="4747666" y="549948"/>
                </a:lnTo>
                <a:lnTo>
                  <a:pt x="4872139" y="670610"/>
                </a:lnTo>
                <a:lnTo>
                  <a:pt x="4997881" y="795070"/>
                </a:lnTo>
              </a:path>
            </a:pathLst>
          </a:custGeom>
          <a:ln w="4572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6" name="object 306"/>
          <p:cNvSpPr txBox="1"/>
          <p:nvPr/>
        </p:nvSpPr>
        <p:spPr>
          <a:xfrm>
            <a:off x="2404004" y="3696752"/>
            <a:ext cx="123748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i="1" spc="202" dirty="0">
                <a:latin typeface="Times New Roman"/>
                <a:cs typeface="Times New Roman"/>
              </a:rPr>
              <a:t>x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307" name="object 307"/>
          <p:cNvSpPr txBox="1"/>
          <p:nvPr/>
        </p:nvSpPr>
        <p:spPr>
          <a:xfrm>
            <a:off x="1134727" y="2813659"/>
            <a:ext cx="205184" cy="10748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5512">
              <a:lnSpc>
                <a:spcPts val="1552"/>
              </a:lnSpc>
            </a:pPr>
            <a:r>
              <a:rPr sz="1541" i="1" dirty="0">
                <a:latin typeface="Times New Roman"/>
                <a:cs typeface="Times New Roman"/>
              </a:rPr>
              <a:t>y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4136888" y="3723883"/>
            <a:ext cx="2185293" cy="0"/>
          </a:xfrm>
          <a:custGeom>
            <a:avLst/>
            <a:gdLst/>
            <a:ahLst/>
            <a:cxnLst/>
            <a:rect l="l" t="t" r="r" b="b"/>
            <a:pathLst>
              <a:path w="5034915">
                <a:moveTo>
                  <a:pt x="0" y="0"/>
                </a:moveTo>
                <a:lnTo>
                  <a:pt x="5034749" y="0"/>
                </a:lnTo>
              </a:path>
            </a:pathLst>
          </a:custGeom>
          <a:ln w="3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9" name="object 309"/>
          <p:cNvSpPr/>
          <p:nvPr/>
        </p:nvSpPr>
        <p:spPr>
          <a:xfrm>
            <a:off x="4136888" y="1998432"/>
            <a:ext cx="0" cy="1725579"/>
          </a:xfrm>
          <a:custGeom>
            <a:avLst/>
            <a:gdLst/>
            <a:ahLst/>
            <a:cxnLst/>
            <a:rect l="l" t="t" r="r" b="b"/>
            <a:pathLst>
              <a:path h="3975735">
                <a:moveTo>
                  <a:pt x="0" y="3975442"/>
                </a:moveTo>
                <a:lnTo>
                  <a:pt x="0" y="0"/>
                </a:lnTo>
              </a:path>
            </a:pathLst>
          </a:custGeom>
          <a:ln w="3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10" name="object 310"/>
          <p:cNvSpPr/>
          <p:nvPr/>
        </p:nvSpPr>
        <p:spPr>
          <a:xfrm>
            <a:off x="4152872" y="2689719"/>
            <a:ext cx="2152772" cy="345888"/>
          </a:xfrm>
          <a:custGeom>
            <a:avLst/>
            <a:gdLst/>
            <a:ahLst/>
            <a:cxnLst/>
            <a:rect l="l" t="t" r="r" b="b"/>
            <a:pathLst>
              <a:path w="4959984" h="796925">
                <a:moveTo>
                  <a:pt x="0" y="796359"/>
                </a:moveTo>
                <a:lnTo>
                  <a:pt x="4959781" y="796359"/>
                </a:lnTo>
                <a:lnTo>
                  <a:pt x="4959781" y="0"/>
                </a:lnTo>
                <a:lnTo>
                  <a:pt x="0" y="0"/>
                </a:lnTo>
                <a:lnTo>
                  <a:pt x="0" y="79635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11" name="object 311"/>
          <p:cNvSpPr/>
          <p:nvPr/>
        </p:nvSpPr>
        <p:spPr>
          <a:xfrm>
            <a:off x="4152872" y="2689719"/>
            <a:ext cx="2152772" cy="345888"/>
          </a:xfrm>
          <a:custGeom>
            <a:avLst/>
            <a:gdLst/>
            <a:ahLst/>
            <a:cxnLst/>
            <a:rect l="l" t="t" r="r" b="b"/>
            <a:pathLst>
              <a:path w="4959984" h="796925">
                <a:moveTo>
                  <a:pt x="0" y="796359"/>
                </a:moveTo>
                <a:lnTo>
                  <a:pt x="4959781" y="796359"/>
                </a:lnTo>
                <a:lnTo>
                  <a:pt x="4959781" y="0"/>
                </a:lnTo>
                <a:lnTo>
                  <a:pt x="0" y="0"/>
                </a:lnTo>
                <a:lnTo>
                  <a:pt x="0" y="796359"/>
                </a:lnTo>
                <a:close/>
              </a:path>
            </a:pathLst>
          </a:custGeom>
          <a:ln w="762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12" name="object 312"/>
          <p:cNvSpPr/>
          <p:nvPr/>
        </p:nvSpPr>
        <p:spPr>
          <a:xfrm>
            <a:off x="4152872" y="2516072"/>
            <a:ext cx="2152772" cy="690398"/>
          </a:xfrm>
          <a:custGeom>
            <a:avLst/>
            <a:gdLst/>
            <a:ahLst/>
            <a:cxnLst/>
            <a:rect l="l" t="t" r="r" b="b"/>
            <a:pathLst>
              <a:path w="4959984" h="1590675">
                <a:moveTo>
                  <a:pt x="0" y="795070"/>
                </a:moveTo>
                <a:lnTo>
                  <a:pt x="123202" y="919543"/>
                </a:lnTo>
                <a:lnTo>
                  <a:pt x="247662" y="1040218"/>
                </a:lnTo>
                <a:lnTo>
                  <a:pt x="372135" y="1155788"/>
                </a:lnTo>
                <a:lnTo>
                  <a:pt x="495338" y="1262481"/>
                </a:lnTo>
                <a:lnTo>
                  <a:pt x="619810" y="1357744"/>
                </a:lnTo>
                <a:lnTo>
                  <a:pt x="744283" y="1437754"/>
                </a:lnTo>
                <a:lnTo>
                  <a:pt x="867486" y="1503794"/>
                </a:lnTo>
                <a:lnTo>
                  <a:pt x="991958" y="1550797"/>
                </a:lnTo>
                <a:lnTo>
                  <a:pt x="1116418" y="1579994"/>
                </a:lnTo>
                <a:lnTo>
                  <a:pt x="1239634" y="1590167"/>
                </a:lnTo>
                <a:lnTo>
                  <a:pt x="1364094" y="1579994"/>
                </a:lnTo>
                <a:lnTo>
                  <a:pt x="1487309" y="1550797"/>
                </a:lnTo>
                <a:lnTo>
                  <a:pt x="1611769" y="1503794"/>
                </a:lnTo>
                <a:lnTo>
                  <a:pt x="1736242" y="1437754"/>
                </a:lnTo>
                <a:lnTo>
                  <a:pt x="1859432" y="1357744"/>
                </a:lnTo>
                <a:lnTo>
                  <a:pt x="1983905" y="1262481"/>
                </a:lnTo>
                <a:lnTo>
                  <a:pt x="2108390" y="1155788"/>
                </a:lnTo>
                <a:lnTo>
                  <a:pt x="2231580" y="1040218"/>
                </a:lnTo>
                <a:lnTo>
                  <a:pt x="2356065" y="919543"/>
                </a:lnTo>
                <a:lnTo>
                  <a:pt x="2480525" y="795070"/>
                </a:lnTo>
                <a:lnTo>
                  <a:pt x="2603728" y="670610"/>
                </a:lnTo>
                <a:lnTo>
                  <a:pt x="2728188" y="549948"/>
                </a:lnTo>
                <a:lnTo>
                  <a:pt x="2851404" y="434365"/>
                </a:lnTo>
                <a:lnTo>
                  <a:pt x="2975864" y="327685"/>
                </a:lnTo>
                <a:lnTo>
                  <a:pt x="3100336" y="232422"/>
                </a:lnTo>
                <a:lnTo>
                  <a:pt x="3223539" y="152400"/>
                </a:lnTo>
                <a:lnTo>
                  <a:pt x="3348012" y="86347"/>
                </a:lnTo>
                <a:lnTo>
                  <a:pt x="3472484" y="39357"/>
                </a:lnTo>
                <a:lnTo>
                  <a:pt x="3595687" y="10147"/>
                </a:lnTo>
                <a:lnTo>
                  <a:pt x="3720160" y="0"/>
                </a:lnTo>
                <a:lnTo>
                  <a:pt x="3843350" y="10147"/>
                </a:lnTo>
                <a:lnTo>
                  <a:pt x="3967822" y="39357"/>
                </a:lnTo>
                <a:lnTo>
                  <a:pt x="4092282" y="86347"/>
                </a:lnTo>
                <a:lnTo>
                  <a:pt x="4215498" y="152400"/>
                </a:lnTo>
                <a:lnTo>
                  <a:pt x="4339958" y="232422"/>
                </a:lnTo>
                <a:lnTo>
                  <a:pt x="4464443" y="327685"/>
                </a:lnTo>
                <a:lnTo>
                  <a:pt x="4587633" y="434365"/>
                </a:lnTo>
                <a:lnTo>
                  <a:pt x="4712169" y="549948"/>
                </a:lnTo>
                <a:lnTo>
                  <a:pt x="4836629" y="670610"/>
                </a:lnTo>
                <a:lnTo>
                  <a:pt x="4959819" y="795070"/>
                </a:lnTo>
              </a:path>
            </a:pathLst>
          </a:custGeom>
          <a:ln w="4572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13" name="object 313"/>
          <p:cNvSpPr/>
          <p:nvPr/>
        </p:nvSpPr>
        <p:spPr>
          <a:xfrm>
            <a:off x="4152872" y="2852886"/>
            <a:ext cx="2152772" cy="19844"/>
          </a:xfrm>
          <a:custGeom>
            <a:avLst/>
            <a:gdLst/>
            <a:ahLst/>
            <a:cxnLst/>
            <a:rect l="l" t="t" r="r" b="b"/>
            <a:pathLst>
              <a:path w="4959984" h="45720">
                <a:moveTo>
                  <a:pt x="0" y="45723"/>
                </a:moveTo>
                <a:lnTo>
                  <a:pt x="4959820" y="45723"/>
                </a:lnTo>
                <a:lnTo>
                  <a:pt x="4959820" y="0"/>
                </a:lnTo>
                <a:lnTo>
                  <a:pt x="0" y="0"/>
                </a:lnTo>
                <a:lnTo>
                  <a:pt x="0" y="457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14" name="object 314"/>
          <p:cNvSpPr txBox="1"/>
          <p:nvPr/>
        </p:nvSpPr>
        <p:spPr>
          <a:xfrm>
            <a:off x="5174407" y="3692782"/>
            <a:ext cx="123748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i="1" spc="202" dirty="0">
                <a:latin typeface="Times New Roman"/>
                <a:cs typeface="Times New Roman"/>
              </a:rPr>
              <a:t>x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315" name="object 315"/>
          <p:cNvSpPr txBox="1"/>
          <p:nvPr/>
        </p:nvSpPr>
        <p:spPr>
          <a:xfrm>
            <a:off x="3913956" y="2809690"/>
            <a:ext cx="205184" cy="10748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5512">
              <a:lnSpc>
                <a:spcPts val="1552"/>
              </a:lnSpc>
            </a:pPr>
            <a:r>
              <a:rPr sz="1541" i="1" dirty="0">
                <a:latin typeface="Times New Roman"/>
                <a:cs typeface="Times New Roman"/>
              </a:rPr>
              <a:t>y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4687646" y="2772377"/>
            <a:ext cx="1346619" cy="633275"/>
          </a:xfrm>
          <a:prstGeom prst="rect">
            <a:avLst/>
          </a:prstGeom>
        </p:spPr>
        <p:txBody>
          <a:bodyPr vert="horz" wrap="square" lIns="0" tIns="81304" rIns="0" bIns="0" rtlCol="0">
            <a:spAutoFit/>
          </a:bodyPr>
          <a:lstStyle/>
          <a:p>
            <a:pPr marR="2205" algn="r">
              <a:spcBef>
                <a:spcPts val="640"/>
              </a:spcBef>
            </a:pPr>
            <a:r>
              <a:rPr sz="1541" i="1" spc="-722" dirty="0">
                <a:solidFill>
                  <a:srgbClr val="ED1C24"/>
                </a:solidFill>
                <a:latin typeface="Times New Roman"/>
                <a:cs typeface="Times New Roman"/>
              </a:rPr>
              <a:t>g</a:t>
            </a:r>
            <a:r>
              <a:rPr sz="1541" spc="-110" dirty="0">
                <a:solidFill>
                  <a:srgbClr val="ED1C24"/>
                </a:solidFill>
                <a:latin typeface="Arial"/>
                <a:cs typeface="Arial"/>
              </a:rPr>
              <a:t>¯</a:t>
            </a:r>
            <a:r>
              <a:rPr sz="1541" spc="85" dirty="0">
                <a:solidFill>
                  <a:srgbClr val="ED1C24"/>
                </a:solidFill>
                <a:latin typeface="Arial"/>
                <a:cs typeface="Arial"/>
              </a:rPr>
              <a:t>(</a:t>
            </a:r>
            <a:r>
              <a:rPr sz="1541" i="1" spc="202" dirty="0">
                <a:solidFill>
                  <a:srgbClr val="ED1C24"/>
                </a:solidFill>
                <a:latin typeface="Times New Roman"/>
                <a:cs typeface="Times New Roman"/>
              </a:rPr>
              <a:t>x</a:t>
            </a:r>
            <a:r>
              <a:rPr sz="1541" spc="88" dirty="0">
                <a:solidFill>
                  <a:srgbClr val="ED1C24"/>
                </a:solidFill>
                <a:latin typeface="Arial"/>
                <a:cs typeface="Arial"/>
              </a:rPr>
              <a:t>)</a:t>
            </a:r>
            <a:endParaRPr sz="1541">
              <a:latin typeface="Arial"/>
              <a:cs typeface="Arial"/>
            </a:endParaRPr>
          </a:p>
          <a:p>
            <a:pPr marL="5512">
              <a:spcBef>
                <a:spcPts val="599"/>
              </a:spcBef>
            </a:pPr>
            <a:r>
              <a:rPr sz="1541" spc="65" dirty="0">
                <a:solidFill>
                  <a:srgbClr val="0000FF"/>
                </a:solidFill>
                <a:latin typeface="Arial"/>
                <a:cs typeface="Arial"/>
              </a:rPr>
              <a:t>sin(</a:t>
            </a:r>
            <a:r>
              <a:rPr sz="1541" i="1" spc="65" dirty="0">
                <a:solidFill>
                  <a:srgbClr val="0000FF"/>
                </a:solidFill>
                <a:latin typeface="Times New Roman"/>
                <a:cs typeface="Times New Roman"/>
              </a:rPr>
              <a:t>πx</a:t>
            </a:r>
            <a:r>
              <a:rPr sz="1541" spc="65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541">
              <a:latin typeface="Arial"/>
              <a:cs typeface="Arial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18" name="object 318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21" name="object 321"/>
          <p:cNvSpPr txBox="1"/>
          <p:nvPr/>
        </p:nvSpPr>
        <p:spPr>
          <a:xfrm>
            <a:off x="986675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104" dirty="0">
                <a:latin typeface="Arial"/>
                <a:cs typeface="Arial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sp>
        <p:nvSpPr>
          <p:cNvPr id="326" name="TextBox 325"/>
          <p:cNvSpPr txBox="1"/>
          <p:nvPr/>
        </p:nvSpPr>
        <p:spPr bwMode="auto">
          <a:xfrm>
            <a:off x="449050" y="766862"/>
            <a:ext cx="3600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2000" kern="0" dirty="0"/>
              <a:t>Bias and Variance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83</a:t>
            </a:fld>
            <a:endParaRPr lang="de-DE"/>
          </a:p>
        </p:txBody>
      </p:sp>
      <p:sp>
        <p:nvSpPr>
          <p:cNvPr id="319" name="Date Placeholder 3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320" name="Footer Placeholder 3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40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52147" y="2001959"/>
            <a:ext cx="2192812" cy="17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" name="object 4"/>
          <p:cNvSpPr/>
          <p:nvPr/>
        </p:nvSpPr>
        <p:spPr>
          <a:xfrm>
            <a:off x="1374748" y="2867885"/>
            <a:ext cx="1002385" cy="860723"/>
          </a:xfrm>
          <a:custGeom>
            <a:avLst/>
            <a:gdLst/>
            <a:ahLst/>
            <a:cxnLst/>
            <a:rect l="l" t="t" r="r" b="b"/>
            <a:pathLst>
              <a:path w="2309495" h="1983104">
                <a:moveTo>
                  <a:pt x="0" y="0"/>
                </a:moveTo>
                <a:lnTo>
                  <a:pt x="124472" y="106680"/>
                </a:lnTo>
                <a:lnTo>
                  <a:pt x="250215" y="214642"/>
                </a:lnTo>
                <a:lnTo>
                  <a:pt x="374675" y="321335"/>
                </a:lnTo>
                <a:lnTo>
                  <a:pt x="499148" y="429298"/>
                </a:lnTo>
                <a:lnTo>
                  <a:pt x="624890" y="535990"/>
                </a:lnTo>
                <a:lnTo>
                  <a:pt x="749363" y="643940"/>
                </a:lnTo>
                <a:lnTo>
                  <a:pt x="875106" y="750633"/>
                </a:lnTo>
                <a:lnTo>
                  <a:pt x="999578" y="858583"/>
                </a:lnTo>
                <a:lnTo>
                  <a:pt x="1124038" y="965276"/>
                </a:lnTo>
                <a:lnTo>
                  <a:pt x="1249781" y="1071968"/>
                </a:lnTo>
                <a:lnTo>
                  <a:pt x="1374254" y="1179931"/>
                </a:lnTo>
                <a:lnTo>
                  <a:pt x="1498739" y="1286624"/>
                </a:lnTo>
                <a:lnTo>
                  <a:pt x="1624469" y="1394574"/>
                </a:lnTo>
                <a:lnTo>
                  <a:pt x="1748929" y="1501267"/>
                </a:lnTo>
                <a:lnTo>
                  <a:pt x="1873415" y="1609229"/>
                </a:lnTo>
                <a:lnTo>
                  <a:pt x="1999157" y="1715909"/>
                </a:lnTo>
                <a:lnTo>
                  <a:pt x="2123630" y="1823872"/>
                </a:lnTo>
                <a:lnTo>
                  <a:pt x="2249373" y="1930565"/>
                </a:lnTo>
                <a:lnTo>
                  <a:pt x="2309050" y="1982635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" name="object 5"/>
          <p:cNvSpPr/>
          <p:nvPr/>
        </p:nvSpPr>
        <p:spPr>
          <a:xfrm>
            <a:off x="3380791" y="2708016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36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36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" name="object 6"/>
          <p:cNvSpPr/>
          <p:nvPr/>
        </p:nvSpPr>
        <p:spPr>
          <a:xfrm>
            <a:off x="2398443" y="291914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36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36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1374749" y="2677149"/>
            <a:ext cx="2169308" cy="466053"/>
          </a:xfrm>
          <a:custGeom>
            <a:avLst/>
            <a:gdLst/>
            <a:ahLst/>
            <a:cxnLst/>
            <a:rect l="l" t="t" r="r" b="b"/>
            <a:pathLst>
              <a:path w="4998084" h="1073785">
                <a:moveTo>
                  <a:pt x="0" y="1073238"/>
                </a:moveTo>
                <a:lnTo>
                  <a:pt x="124472" y="1046568"/>
                </a:lnTo>
                <a:lnTo>
                  <a:pt x="250215" y="1019886"/>
                </a:lnTo>
                <a:lnTo>
                  <a:pt x="374675" y="993216"/>
                </a:lnTo>
                <a:lnTo>
                  <a:pt x="499148" y="966546"/>
                </a:lnTo>
                <a:lnTo>
                  <a:pt x="624890" y="939876"/>
                </a:lnTo>
                <a:lnTo>
                  <a:pt x="749363" y="911936"/>
                </a:lnTo>
                <a:lnTo>
                  <a:pt x="875106" y="885266"/>
                </a:lnTo>
                <a:lnTo>
                  <a:pt x="999578" y="858596"/>
                </a:lnTo>
                <a:lnTo>
                  <a:pt x="1124038" y="831913"/>
                </a:lnTo>
                <a:lnTo>
                  <a:pt x="1249781" y="805243"/>
                </a:lnTo>
                <a:lnTo>
                  <a:pt x="1374254" y="778573"/>
                </a:lnTo>
                <a:lnTo>
                  <a:pt x="1498739" y="751903"/>
                </a:lnTo>
                <a:lnTo>
                  <a:pt x="1624469" y="725233"/>
                </a:lnTo>
                <a:lnTo>
                  <a:pt x="1748929" y="697293"/>
                </a:lnTo>
                <a:lnTo>
                  <a:pt x="1873415" y="670623"/>
                </a:lnTo>
                <a:lnTo>
                  <a:pt x="1999157" y="643953"/>
                </a:lnTo>
                <a:lnTo>
                  <a:pt x="2123630" y="617270"/>
                </a:lnTo>
                <a:lnTo>
                  <a:pt x="2249373" y="590600"/>
                </a:lnTo>
                <a:lnTo>
                  <a:pt x="2373833" y="563930"/>
                </a:lnTo>
                <a:lnTo>
                  <a:pt x="2498305" y="537260"/>
                </a:lnTo>
                <a:lnTo>
                  <a:pt x="2624048" y="509308"/>
                </a:lnTo>
                <a:lnTo>
                  <a:pt x="2748521" y="482638"/>
                </a:lnTo>
                <a:lnTo>
                  <a:pt x="2872981" y="455955"/>
                </a:lnTo>
                <a:lnTo>
                  <a:pt x="2998724" y="429285"/>
                </a:lnTo>
                <a:lnTo>
                  <a:pt x="3123196" y="402615"/>
                </a:lnTo>
                <a:lnTo>
                  <a:pt x="3247682" y="375945"/>
                </a:lnTo>
                <a:lnTo>
                  <a:pt x="3373424" y="349275"/>
                </a:lnTo>
                <a:lnTo>
                  <a:pt x="3497884" y="321335"/>
                </a:lnTo>
                <a:lnTo>
                  <a:pt x="3623614" y="294665"/>
                </a:lnTo>
                <a:lnTo>
                  <a:pt x="3748100" y="267982"/>
                </a:lnTo>
                <a:lnTo>
                  <a:pt x="3872572" y="241312"/>
                </a:lnTo>
                <a:lnTo>
                  <a:pt x="3998315" y="214642"/>
                </a:lnTo>
                <a:lnTo>
                  <a:pt x="4122775" y="187972"/>
                </a:lnTo>
                <a:lnTo>
                  <a:pt x="4247248" y="161302"/>
                </a:lnTo>
                <a:lnTo>
                  <a:pt x="4372991" y="133362"/>
                </a:lnTo>
                <a:lnTo>
                  <a:pt x="4497463" y="106692"/>
                </a:lnTo>
                <a:lnTo>
                  <a:pt x="4621923" y="80022"/>
                </a:lnTo>
                <a:lnTo>
                  <a:pt x="4747666" y="53340"/>
                </a:lnTo>
                <a:lnTo>
                  <a:pt x="4872139" y="26670"/>
                </a:ln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3428753" y="2752119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1543987" y="3027198"/>
            <a:ext cx="6615" cy="6615"/>
          </a:xfrm>
          <a:custGeom>
            <a:avLst/>
            <a:gdLst/>
            <a:ahLst/>
            <a:cxnLst/>
            <a:rect l="l" t="t" r="r" b="b"/>
            <a:pathLst>
              <a:path w="15239" h="15239">
                <a:moveTo>
                  <a:pt x="15240" y="7620"/>
                </a:moveTo>
                <a:lnTo>
                  <a:pt x="15240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40" y="3416"/>
                </a:lnTo>
                <a:lnTo>
                  <a:pt x="15240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1374749" y="2738890"/>
            <a:ext cx="2169308" cy="316673"/>
          </a:xfrm>
          <a:custGeom>
            <a:avLst/>
            <a:gdLst/>
            <a:ahLst/>
            <a:cxnLst/>
            <a:rect l="l" t="t" r="r" b="b"/>
            <a:pathLst>
              <a:path w="4998084" h="729614">
                <a:moveTo>
                  <a:pt x="0" y="729030"/>
                </a:moveTo>
                <a:lnTo>
                  <a:pt x="124472" y="711263"/>
                </a:lnTo>
                <a:lnTo>
                  <a:pt x="250215" y="692213"/>
                </a:lnTo>
                <a:lnTo>
                  <a:pt x="374675" y="674420"/>
                </a:lnTo>
                <a:lnTo>
                  <a:pt x="499148" y="656640"/>
                </a:lnTo>
                <a:lnTo>
                  <a:pt x="624890" y="637590"/>
                </a:lnTo>
                <a:lnTo>
                  <a:pt x="749363" y="619810"/>
                </a:lnTo>
                <a:lnTo>
                  <a:pt x="875106" y="602030"/>
                </a:lnTo>
                <a:lnTo>
                  <a:pt x="999578" y="582980"/>
                </a:lnTo>
                <a:lnTo>
                  <a:pt x="1124038" y="565188"/>
                </a:lnTo>
                <a:lnTo>
                  <a:pt x="1249781" y="547420"/>
                </a:lnTo>
                <a:lnTo>
                  <a:pt x="1374254" y="528370"/>
                </a:lnTo>
                <a:lnTo>
                  <a:pt x="1498739" y="510578"/>
                </a:lnTo>
                <a:lnTo>
                  <a:pt x="1624469" y="492798"/>
                </a:lnTo>
                <a:lnTo>
                  <a:pt x="1748929" y="473735"/>
                </a:lnTo>
                <a:lnTo>
                  <a:pt x="1873415" y="455968"/>
                </a:lnTo>
                <a:lnTo>
                  <a:pt x="1999157" y="438188"/>
                </a:lnTo>
                <a:lnTo>
                  <a:pt x="2123630" y="419125"/>
                </a:lnTo>
                <a:lnTo>
                  <a:pt x="2249373" y="401345"/>
                </a:lnTo>
                <a:lnTo>
                  <a:pt x="2373833" y="382295"/>
                </a:lnTo>
                <a:lnTo>
                  <a:pt x="2498305" y="364515"/>
                </a:lnTo>
                <a:lnTo>
                  <a:pt x="2624048" y="346735"/>
                </a:lnTo>
                <a:lnTo>
                  <a:pt x="2748521" y="327685"/>
                </a:lnTo>
                <a:lnTo>
                  <a:pt x="2872981" y="309892"/>
                </a:lnTo>
                <a:lnTo>
                  <a:pt x="2998724" y="292125"/>
                </a:lnTo>
                <a:lnTo>
                  <a:pt x="3123196" y="273075"/>
                </a:lnTo>
                <a:lnTo>
                  <a:pt x="3247682" y="255282"/>
                </a:lnTo>
                <a:lnTo>
                  <a:pt x="3373424" y="237502"/>
                </a:lnTo>
                <a:lnTo>
                  <a:pt x="3497884" y="218452"/>
                </a:lnTo>
                <a:lnTo>
                  <a:pt x="3623614" y="200672"/>
                </a:lnTo>
                <a:lnTo>
                  <a:pt x="3748100" y="182892"/>
                </a:lnTo>
                <a:lnTo>
                  <a:pt x="3872572" y="163842"/>
                </a:lnTo>
                <a:lnTo>
                  <a:pt x="3998315" y="146050"/>
                </a:lnTo>
                <a:lnTo>
                  <a:pt x="4122775" y="128282"/>
                </a:lnTo>
                <a:lnTo>
                  <a:pt x="4247248" y="109232"/>
                </a:lnTo>
                <a:lnTo>
                  <a:pt x="4372991" y="91440"/>
                </a:lnTo>
                <a:lnTo>
                  <a:pt x="4497463" y="73660"/>
                </a:lnTo>
                <a:lnTo>
                  <a:pt x="4621923" y="54610"/>
                </a:lnTo>
                <a:lnTo>
                  <a:pt x="4747666" y="36830"/>
                </a:lnTo>
                <a:lnTo>
                  <a:pt x="4872139" y="17780"/>
                </a:lnTo>
                <a:lnTo>
                  <a:pt x="4997881" y="0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/>
          <p:nvPr/>
        </p:nvSpPr>
        <p:spPr>
          <a:xfrm>
            <a:off x="1406167" y="2896548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23" y="15240"/>
                </a:lnTo>
                <a:lnTo>
                  <a:pt x="7620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03"/>
                </a:lnTo>
                <a:lnTo>
                  <a:pt x="3416" y="0"/>
                </a:lnTo>
                <a:lnTo>
                  <a:pt x="7620" y="0"/>
                </a:lnTo>
                <a:lnTo>
                  <a:pt x="11823" y="0"/>
                </a:lnTo>
                <a:lnTo>
                  <a:pt x="15252" y="3403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2" name="object 12"/>
          <p:cNvSpPr/>
          <p:nvPr/>
        </p:nvSpPr>
        <p:spPr>
          <a:xfrm>
            <a:off x="1397348" y="2887728"/>
            <a:ext cx="6890" cy="6615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252" y="7620"/>
                </a:moveTo>
                <a:lnTo>
                  <a:pt x="15252" y="11823"/>
                </a:lnTo>
                <a:lnTo>
                  <a:pt x="11823" y="15240"/>
                </a:lnTo>
                <a:lnTo>
                  <a:pt x="7632" y="15240"/>
                </a:lnTo>
                <a:lnTo>
                  <a:pt x="3416" y="15240"/>
                </a:lnTo>
                <a:lnTo>
                  <a:pt x="0" y="11823"/>
                </a:lnTo>
                <a:lnTo>
                  <a:pt x="0" y="7620"/>
                </a:lnTo>
                <a:lnTo>
                  <a:pt x="0" y="3416"/>
                </a:lnTo>
                <a:lnTo>
                  <a:pt x="3416" y="0"/>
                </a:lnTo>
                <a:lnTo>
                  <a:pt x="7632" y="0"/>
                </a:lnTo>
                <a:lnTo>
                  <a:pt x="11823" y="0"/>
                </a:lnTo>
                <a:lnTo>
                  <a:pt x="15252" y="3416"/>
                </a:lnTo>
                <a:lnTo>
                  <a:pt x="15252" y="7620"/>
                </a:lnTo>
              </a:path>
            </a:pathLst>
          </a:custGeom>
          <a:ln w="3175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1374749" y="2865124"/>
            <a:ext cx="866786" cy="863478"/>
          </a:xfrm>
          <a:custGeom>
            <a:avLst/>
            <a:gdLst/>
            <a:ahLst/>
            <a:cxnLst/>
            <a:rect l="l" t="t" r="r" b="b"/>
            <a:pathLst>
              <a:path w="1997075" h="1989454">
                <a:moveTo>
                  <a:pt x="0" y="0"/>
                </a:moveTo>
                <a:lnTo>
                  <a:pt x="124472" y="124472"/>
                </a:lnTo>
                <a:lnTo>
                  <a:pt x="250215" y="248958"/>
                </a:lnTo>
                <a:lnTo>
                  <a:pt x="374675" y="373418"/>
                </a:lnTo>
                <a:lnTo>
                  <a:pt x="499148" y="497890"/>
                </a:lnTo>
                <a:lnTo>
                  <a:pt x="624890" y="622363"/>
                </a:lnTo>
                <a:lnTo>
                  <a:pt x="749363" y="746823"/>
                </a:lnTo>
                <a:lnTo>
                  <a:pt x="875106" y="871296"/>
                </a:lnTo>
                <a:lnTo>
                  <a:pt x="999578" y="994498"/>
                </a:lnTo>
                <a:lnTo>
                  <a:pt x="1124038" y="1118971"/>
                </a:lnTo>
                <a:lnTo>
                  <a:pt x="1249781" y="1243444"/>
                </a:lnTo>
                <a:lnTo>
                  <a:pt x="1374254" y="1367917"/>
                </a:lnTo>
                <a:lnTo>
                  <a:pt x="1498739" y="1492389"/>
                </a:lnTo>
                <a:lnTo>
                  <a:pt x="1624469" y="1616862"/>
                </a:lnTo>
                <a:lnTo>
                  <a:pt x="1748929" y="1741322"/>
                </a:lnTo>
                <a:lnTo>
                  <a:pt x="1873415" y="1865795"/>
                </a:lnTo>
                <a:lnTo>
                  <a:pt x="1996605" y="1988997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1373756" y="2001959"/>
            <a:ext cx="2171204" cy="172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1374747" y="2865124"/>
            <a:ext cx="878362" cy="863478"/>
          </a:xfrm>
          <a:custGeom>
            <a:avLst/>
            <a:gdLst/>
            <a:ahLst/>
            <a:cxnLst/>
            <a:rect l="l" t="t" r="r" b="b"/>
            <a:pathLst>
              <a:path w="2023745" h="1989454">
                <a:moveTo>
                  <a:pt x="0" y="0"/>
                </a:moveTo>
                <a:lnTo>
                  <a:pt x="124472" y="123215"/>
                </a:lnTo>
                <a:lnTo>
                  <a:pt x="250215" y="246405"/>
                </a:lnTo>
                <a:lnTo>
                  <a:pt x="374675" y="368338"/>
                </a:lnTo>
                <a:lnTo>
                  <a:pt x="499148" y="491540"/>
                </a:lnTo>
                <a:lnTo>
                  <a:pt x="624890" y="613473"/>
                </a:lnTo>
                <a:lnTo>
                  <a:pt x="749363" y="736676"/>
                </a:lnTo>
                <a:lnTo>
                  <a:pt x="875106" y="859866"/>
                </a:lnTo>
                <a:lnTo>
                  <a:pt x="999578" y="981798"/>
                </a:lnTo>
                <a:lnTo>
                  <a:pt x="1124038" y="1105001"/>
                </a:lnTo>
                <a:lnTo>
                  <a:pt x="1249781" y="1228204"/>
                </a:lnTo>
                <a:lnTo>
                  <a:pt x="1374254" y="1350137"/>
                </a:lnTo>
                <a:lnTo>
                  <a:pt x="1498739" y="1473339"/>
                </a:lnTo>
                <a:lnTo>
                  <a:pt x="1624469" y="1596542"/>
                </a:lnTo>
                <a:lnTo>
                  <a:pt x="1748929" y="1718462"/>
                </a:lnTo>
                <a:lnTo>
                  <a:pt x="1873415" y="1841665"/>
                </a:lnTo>
                <a:lnTo>
                  <a:pt x="1999157" y="1963597"/>
                </a:lnTo>
                <a:lnTo>
                  <a:pt x="2023275" y="1988997"/>
                </a:lnTo>
              </a:path>
            </a:pathLst>
          </a:custGeom>
          <a:ln w="4572">
            <a:solidFill>
              <a:srgbClr val="656565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1364825" y="2001959"/>
            <a:ext cx="2189065" cy="172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 txBox="1"/>
          <p:nvPr/>
        </p:nvSpPr>
        <p:spPr>
          <a:xfrm>
            <a:off x="2404004" y="3696752"/>
            <a:ext cx="123748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i="1" spc="202" dirty="0">
                <a:latin typeface="Times New Roman"/>
                <a:cs typeface="Times New Roman"/>
              </a:rPr>
              <a:t>x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4727" y="2813659"/>
            <a:ext cx="205184" cy="10748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5512">
              <a:lnSpc>
                <a:spcPts val="1552"/>
              </a:lnSpc>
            </a:pPr>
            <a:r>
              <a:rPr sz="1541" i="1" dirty="0">
                <a:latin typeface="Times New Roman"/>
                <a:cs typeface="Times New Roman"/>
              </a:rPr>
              <a:t>y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36888" y="3723883"/>
            <a:ext cx="2185293" cy="0"/>
          </a:xfrm>
          <a:custGeom>
            <a:avLst/>
            <a:gdLst/>
            <a:ahLst/>
            <a:cxnLst/>
            <a:rect l="l" t="t" r="r" b="b"/>
            <a:pathLst>
              <a:path w="5034915">
                <a:moveTo>
                  <a:pt x="0" y="0"/>
                </a:moveTo>
                <a:lnTo>
                  <a:pt x="5034749" y="0"/>
                </a:lnTo>
              </a:path>
            </a:pathLst>
          </a:custGeom>
          <a:ln w="3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4136888" y="1998432"/>
            <a:ext cx="0" cy="1725579"/>
          </a:xfrm>
          <a:custGeom>
            <a:avLst/>
            <a:gdLst/>
            <a:ahLst/>
            <a:cxnLst/>
            <a:rect l="l" t="t" r="r" b="b"/>
            <a:pathLst>
              <a:path h="3975735">
                <a:moveTo>
                  <a:pt x="0" y="3975442"/>
                </a:moveTo>
                <a:lnTo>
                  <a:pt x="0" y="0"/>
                </a:lnTo>
              </a:path>
            </a:pathLst>
          </a:custGeom>
          <a:ln w="3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/>
          <p:nvPr/>
        </p:nvSpPr>
        <p:spPr>
          <a:xfrm>
            <a:off x="4152874" y="1998983"/>
            <a:ext cx="2169308" cy="1717862"/>
          </a:xfrm>
          <a:custGeom>
            <a:avLst/>
            <a:gdLst/>
            <a:ahLst/>
            <a:cxnLst/>
            <a:rect l="l" t="t" r="r" b="b"/>
            <a:pathLst>
              <a:path w="4998084" h="3957954">
                <a:moveTo>
                  <a:pt x="0" y="1174838"/>
                </a:moveTo>
                <a:lnTo>
                  <a:pt x="0" y="3957662"/>
                </a:lnTo>
                <a:lnTo>
                  <a:pt x="124472" y="3937342"/>
                </a:lnTo>
                <a:lnTo>
                  <a:pt x="499148" y="3699827"/>
                </a:lnTo>
                <a:lnTo>
                  <a:pt x="875106" y="3473754"/>
                </a:lnTo>
                <a:lnTo>
                  <a:pt x="1124038" y="3331501"/>
                </a:lnTo>
                <a:lnTo>
                  <a:pt x="1249781" y="3262909"/>
                </a:lnTo>
                <a:lnTo>
                  <a:pt x="1374254" y="3196869"/>
                </a:lnTo>
                <a:lnTo>
                  <a:pt x="1498739" y="3133356"/>
                </a:lnTo>
                <a:lnTo>
                  <a:pt x="1624469" y="3073666"/>
                </a:lnTo>
                <a:lnTo>
                  <a:pt x="1748929" y="3016516"/>
                </a:lnTo>
                <a:lnTo>
                  <a:pt x="1873415" y="2961893"/>
                </a:lnTo>
                <a:lnTo>
                  <a:pt x="1999145" y="2912363"/>
                </a:lnTo>
                <a:lnTo>
                  <a:pt x="2123630" y="2866643"/>
                </a:lnTo>
                <a:lnTo>
                  <a:pt x="2249373" y="2826003"/>
                </a:lnTo>
                <a:lnTo>
                  <a:pt x="2373833" y="2789160"/>
                </a:lnTo>
                <a:lnTo>
                  <a:pt x="2498305" y="2756128"/>
                </a:lnTo>
                <a:lnTo>
                  <a:pt x="2624048" y="2729458"/>
                </a:lnTo>
                <a:lnTo>
                  <a:pt x="2748521" y="2706598"/>
                </a:lnTo>
                <a:lnTo>
                  <a:pt x="2872981" y="2688830"/>
                </a:lnTo>
                <a:lnTo>
                  <a:pt x="2998724" y="2674848"/>
                </a:lnTo>
                <a:lnTo>
                  <a:pt x="3123196" y="2665970"/>
                </a:lnTo>
                <a:lnTo>
                  <a:pt x="3247669" y="2659608"/>
                </a:lnTo>
                <a:lnTo>
                  <a:pt x="3373424" y="2657068"/>
                </a:lnTo>
                <a:lnTo>
                  <a:pt x="4997920" y="2657068"/>
                </a:lnTo>
                <a:lnTo>
                  <a:pt x="4997920" y="1333613"/>
                </a:lnTo>
                <a:lnTo>
                  <a:pt x="1498739" y="1333613"/>
                </a:lnTo>
                <a:lnTo>
                  <a:pt x="1374254" y="1331073"/>
                </a:lnTo>
                <a:lnTo>
                  <a:pt x="1124038" y="1317103"/>
                </a:lnTo>
                <a:lnTo>
                  <a:pt x="999578" y="1306943"/>
                </a:lnTo>
                <a:lnTo>
                  <a:pt x="875106" y="1295513"/>
                </a:lnTo>
                <a:lnTo>
                  <a:pt x="749363" y="1281531"/>
                </a:lnTo>
                <a:lnTo>
                  <a:pt x="499148" y="1251051"/>
                </a:lnTo>
                <a:lnTo>
                  <a:pt x="374675" y="1233283"/>
                </a:lnTo>
                <a:lnTo>
                  <a:pt x="124472" y="1195183"/>
                </a:lnTo>
                <a:lnTo>
                  <a:pt x="0" y="1174838"/>
                </a:lnTo>
                <a:close/>
              </a:path>
              <a:path w="4998084" h="3957954">
                <a:moveTo>
                  <a:pt x="4997920" y="2657068"/>
                </a:moveTo>
                <a:lnTo>
                  <a:pt x="3373424" y="2657068"/>
                </a:lnTo>
                <a:lnTo>
                  <a:pt x="3497884" y="2658350"/>
                </a:lnTo>
                <a:lnTo>
                  <a:pt x="3623614" y="2662160"/>
                </a:lnTo>
                <a:lnTo>
                  <a:pt x="3748100" y="2668498"/>
                </a:lnTo>
                <a:lnTo>
                  <a:pt x="3998315" y="2687548"/>
                </a:lnTo>
                <a:lnTo>
                  <a:pt x="4247248" y="2712948"/>
                </a:lnTo>
                <a:lnTo>
                  <a:pt x="4747730" y="2781540"/>
                </a:lnTo>
                <a:lnTo>
                  <a:pt x="4997920" y="2822193"/>
                </a:lnTo>
                <a:lnTo>
                  <a:pt x="4997920" y="2657068"/>
                </a:lnTo>
                <a:close/>
              </a:path>
              <a:path w="4998084" h="3957954">
                <a:moveTo>
                  <a:pt x="4997920" y="0"/>
                </a:moveTo>
                <a:lnTo>
                  <a:pt x="4928060" y="0"/>
                </a:lnTo>
                <a:lnTo>
                  <a:pt x="4621873" y="195592"/>
                </a:lnTo>
                <a:lnTo>
                  <a:pt x="4372991" y="350544"/>
                </a:lnTo>
                <a:lnTo>
                  <a:pt x="4122775" y="500417"/>
                </a:lnTo>
                <a:lnTo>
                  <a:pt x="3998315" y="572820"/>
                </a:lnTo>
                <a:lnTo>
                  <a:pt x="3872573" y="643940"/>
                </a:lnTo>
                <a:lnTo>
                  <a:pt x="3748100" y="712533"/>
                </a:lnTo>
                <a:lnTo>
                  <a:pt x="3623614" y="778573"/>
                </a:lnTo>
                <a:lnTo>
                  <a:pt x="3497884" y="843343"/>
                </a:lnTo>
                <a:lnTo>
                  <a:pt x="3373424" y="904315"/>
                </a:lnTo>
                <a:lnTo>
                  <a:pt x="3247669" y="962748"/>
                </a:lnTo>
                <a:lnTo>
                  <a:pt x="3123196" y="1017358"/>
                </a:lnTo>
                <a:lnTo>
                  <a:pt x="2998724" y="1068158"/>
                </a:lnTo>
                <a:lnTo>
                  <a:pt x="2872981" y="1115161"/>
                </a:lnTo>
                <a:lnTo>
                  <a:pt x="2748521" y="1157071"/>
                </a:lnTo>
                <a:lnTo>
                  <a:pt x="2624048" y="1195183"/>
                </a:lnTo>
                <a:lnTo>
                  <a:pt x="2498305" y="1228191"/>
                </a:lnTo>
                <a:lnTo>
                  <a:pt x="2373833" y="1256143"/>
                </a:lnTo>
                <a:lnTo>
                  <a:pt x="2249373" y="1280273"/>
                </a:lnTo>
                <a:lnTo>
                  <a:pt x="2123630" y="1299323"/>
                </a:lnTo>
                <a:lnTo>
                  <a:pt x="1999145" y="1313293"/>
                </a:lnTo>
                <a:lnTo>
                  <a:pt x="1873415" y="1324723"/>
                </a:lnTo>
                <a:lnTo>
                  <a:pt x="1748929" y="1331073"/>
                </a:lnTo>
                <a:lnTo>
                  <a:pt x="1624469" y="1333613"/>
                </a:lnTo>
                <a:lnTo>
                  <a:pt x="4997920" y="1333613"/>
                </a:lnTo>
                <a:lnTo>
                  <a:pt x="499792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" name="object 22"/>
          <p:cNvSpPr/>
          <p:nvPr/>
        </p:nvSpPr>
        <p:spPr>
          <a:xfrm>
            <a:off x="4152874" y="1998982"/>
            <a:ext cx="2138991" cy="579052"/>
          </a:xfrm>
          <a:custGeom>
            <a:avLst/>
            <a:gdLst/>
            <a:ahLst/>
            <a:cxnLst/>
            <a:rect l="l" t="t" r="r" b="b"/>
            <a:pathLst>
              <a:path w="4928234" h="1334135">
                <a:moveTo>
                  <a:pt x="0" y="1174838"/>
                </a:moveTo>
                <a:lnTo>
                  <a:pt x="124472" y="1195183"/>
                </a:lnTo>
                <a:lnTo>
                  <a:pt x="250215" y="1214233"/>
                </a:lnTo>
                <a:lnTo>
                  <a:pt x="374675" y="1233283"/>
                </a:lnTo>
                <a:lnTo>
                  <a:pt x="499148" y="1251051"/>
                </a:lnTo>
                <a:lnTo>
                  <a:pt x="624890" y="1266291"/>
                </a:lnTo>
                <a:lnTo>
                  <a:pt x="749363" y="1281531"/>
                </a:lnTo>
                <a:lnTo>
                  <a:pt x="875106" y="1295513"/>
                </a:lnTo>
                <a:lnTo>
                  <a:pt x="999578" y="1306943"/>
                </a:lnTo>
                <a:lnTo>
                  <a:pt x="1124038" y="1317103"/>
                </a:lnTo>
                <a:lnTo>
                  <a:pt x="1249781" y="1324723"/>
                </a:lnTo>
                <a:lnTo>
                  <a:pt x="1374254" y="1331073"/>
                </a:lnTo>
                <a:lnTo>
                  <a:pt x="1498739" y="1333613"/>
                </a:lnTo>
                <a:lnTo>
                  <a:pt x="1624469" y="1333613"/>
                </a:lnTo>
                <a:lnTo>
                  <a:pt x="1748929" y="1331073"/>
                </a:lnTo>
                <a:lnTo>
                  <a:pt x="1873415" y="1324723"/>
                </a:lnTo>
                <a:lnTo>
                  <a:pt x="1999145" y="1313293"/>
                </a:lnTo>
                <a:lnTo>
                  <a:pt x="2123630" y="1299323"/>
                </a:lnTo>
                <a:lnTo>
                  <a:pt x="2249373" y="1280273"/>
                </a:lnTo>
                <a:lnTo>
                  <a:pt x="2373833" y="1256143"/>
                </a:lnTo>
                <a:lnTo>
                  <a:pt x="2498305" y="1228191"/>
                </a:lnTo>
                <a:lnTo>
                  <a:pt x="2624048" y="1195183"/>
                </a:lnTo>
                <a:lnTo>
                  <a:pt x="2748521" y="1157071"/>
                </a:lnTo>
                <a:lnTo>
                  <a:pt x="2872981" y="1115161"/>
                </a:lnTo>
                <a:lnTo>
                  <a:pt x="2998724" y="1068158"/>
                </a:lnTo>
                <a:lnTo>
                  <a:pt x="3123196" y="1017358"/>
                </a:lnTo>
                <a:lnTo>
                  <a:pt x="3247669" y="962748"/>
                </a:lnTo>
                <a:lnTo>
                  <a:pt x="3373424" y="904315"/>
                </a:lnTo>
                <a:lnTo>
                  <a:pt x="3497884" y="843343"/>
                </a:lnTo>
                <a:lnTo>
                  <a:pt x="3623614" y="778573"/>
                </a:lnTo>
                <a:lnTo>
                  <a:pt x="3748100" y="712533"/>
                </a:lnTo>
                <a:lnTo>
                  <a:pt x="3872572" y="643940"/>
                </a:lnTo>
                <a:lnTo>
                  <a:pt x="3998315" y="572820"/>
                </a:lnTo>
                <a:lnTo>
                  <a:pt x="4122775" y="500417"/>
                </a:lnTo>
                <a:lnTo>
                  <a:pt x="4247248" y="425487"/>
                </a:lnTo>
                <a:lnTo>
                  <a:pt x="4372991" y="350544"/>
                </a:lnTo>
                <a:lnTo>
                  <a:pt x="4497463" y="273074"/>
                </a:lnTo>
                <a:lnTo>
                  <a:pt x="4621872" y="195592"/>
                </a:lnTo>
                <a:lnTo>
                  <a:pt x="4747729" y="115569"/>
                </a:lnTo>
                <a:lnTo>
                  <a:pt x="4872189" y="35559"/>
                </a:lnTo>
                <a:lnTo>
                  <a:pt x="4928060" y="0"/>
                </a:lnTo>
              </a:path>
            </a:pathLst>
          </a:custGeom>
          <a:ln w="762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3" name="object 23"/>
          <p:cNvSpPr/>
          <p:nvPr/>
        </p:nvSpPr>
        <p:spPr>
          <a:xfrm>
            <a:off x="4152874" y="1998983"/>
            <a:ext cx="2169308" cy="1717862"/>
          </a:xfrm>
          <a:custGeom>
            <a:avLst/>
            <a:gdLst/>
            <a:ahLst/>
            <a:cxnLst/>
            <a:rect l="l" t="t" r="r" b="b"/>
            <a:pathLst>
              <a:path w="4998084" h="3957954">
                <a:moveTo>
                  <a:pt x="4997919" y="0"/>
                </a:moveTo>
                <a:lnTo>
                  <a:pt x="4997919" y="2822193"/>
                </a:lnTo>
                <a:lnTo>
                  <a:pt x="4872189" y="2801860"/>
                </a:lnTo>
                <a:lnTo>
                  <a:pt x="4747729" y="2781540"/>
                </a:lnTo>
                <a:lnTo>
                  <a:pt x="4621872" y="2763748"/>
                </a:lnTo>
                <a:lnTo>
                  <a:pt x="4497463" y="2745980"/>
                </a:lnTo>
                <a:lnTo>
                  <a:pt x="4372991" y="2729458"/>
                </a:lnTo>
                <a:lnTo>
                  <a:pt x="4247248" y="2712948"/>
                </a:lnTo>
                <a:lnTo>
                  <a:pt x="4122775" y="2700260"/>
                </a:lnTo>
                <a:lnTo>
                  <a:pt x="3998315" y="2687548"/>
                </a:lnTo>
                <a:lnTo>
                  <a:pt x="3872572" y="2677400"/>
                </a:lnTo>
                <a:lnTo>
                  <a:pt x="3748100" y="2668498"/>
                </a:lnTo>
                <a:lnTo>
                  <a:pt x="3623614" y="2662160"/>
                </a:lnTo>
                <a:lnTo>
                  <a:pt x="3497884" y="2658350"/>
                </a:lnTo>
                <a:lnTo>
                  <a:pt x="3373424" y="2657068"/>
                </a:lnTo>
                <a:lnTo>
                  <a:pt x="3247669" y="2659608"/>
                </a:lnTo>
                <a:lnTo>
                  <a:pt x="3123196" y="2665970"/>
                </a:lnTo>
                <a:lnTo>
                  <a:pt x="2998724" y="2674848"/>
                </a:lnTo>
                <a:lnTo>
                  <a:pt x="2872981" y="2688830"/>
                </a:lnTo>
                <a:lnTo>
                  <a:pt x="2748521" y="2706598"/>
                </a:lnTo>
                <a:lnTo>
                  <a:pt x="2624048" y="2729458"/>
                </a:lnTo>
                <a:lnTo>
                  <a:pt x="2498305" y="2756128"/>
                </a:lnTo>
                <a:lnTo>
                  <a:pt x="2373833" y="2789160"/>
                </a:lnTo>
                <a:lnTo>
                  <a:pt x="2249373" y="2826003"/>
                </a:lnTo>
                <a:lnTo>
                  <a:pt x="2123630" y="2866643"/>
                </a:lnTo>
                <a:lnTo>
                  <a:pt x="1999145" y="2912363"/>
                </a:lnTo>
                <a:lnTo>
                  <a:pt x="1873415" y="2961893"/>
                </a:lnTo>
                <a:lnTo>
                  <a:pt x="1748929" y="3016516"/>
                </a:lnTo>
                <a:lnTo>
                  <a:pt x="1624469" y="3073666"/>
                </a:lnTo>
                <a:lnTo>
                  <a:pt x="1498739" y="3133356"/>
                </a:lnTo>
                <a:lnTo>
                  <a:pt x="1374254" y="3196868"/>
                </a:lnTo>
                <a:lnTo>
                  <a:pt x="1249781" y="3262908"/>
                </a:lnTo>
                <a:lnTo>
                  <a:pt x="1124038" y="3331501"/>
                </a:lnTo>
                <a:lnTo>
                  <a:pt x="999578" y="3402621"/>
                </a:lnTo>
                <a:lnTo>
                  <a:pt x="875106" y="3473754"/>
                </a:lnTo>
                <a:lnTo>
                  <a:pt x="749363" y="3548684"/>
                </a:lnTo>
                <a:lnTo>
                  <a:pt x="624890" y="3623627"/>
                </a:lnTo>
                <a:lnTo>
                  <a:pt x="499148" y="3699827"/>
                </a:lnTo>
                <a:lnTo>
                  <a:pt x="374675" y="3778579"/>
                </a:lnTo>
                <a:lnTo>
                  <a:pt x="250215" y="3857319"/>
                </a:lnTo>
                <a:lnTo>
                  <a:pt x="124472" y="3937342"/>
                </a:lnTo>
                <a:lnTo>
                  <a:pt x="0" y="3957662"/>
                </a:lnTo>
                <a:lnTo>
                  <a:pt x="0" y="1174838"/>
                </a:lnTo>
              </a:path>
            </a:pathLst>
          </a:custGeom>
          <a:ln w="762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4" name="object 24"/>
          <p:cNvSpPr/>
          <p:nvPr/>
        </p:nvSpPr>
        <p:spPr>
          <a:xfrm>
            <a:off x="4152874" y="2516072"/>
            <a:ext cx="2169308" cy="690398"/>
          </a:xfrm>
          <a:custGeom>
            <a:avLst/>
            <a:gdLst/>
            <a:ahLst/>
            <a:cxnLst/>
            <a:rect l="l" t="t" r="r" b="b"/>
            <a:pathLst>
              <a:path w="4998084" h="1590675">
                <a:moveTo>
                  <a:pt x="0" y="795070"/>
                </a:moveTo>
                <a:lnTo>
                  <a:pt x="124472" y="919543"/>
                </a:lnTo>
                <a:lnTo>
                  <a:pt x="250215" y="1040218"/>
                </a:lnTo>
                <a:lnTo>
                  <a:pt x="374675" y="1155788"/>
                </a:lnTo>
                <a:lnTo>
                  <a:pt x="499148" y="1262481"/>
                </a:lnTo>
                <a:lnTo>
                  <a:pt x="624890" y="1357744"/>
                </a:lnTo>
                <a:lnTo>
                  <a:pt x="749363" y="1437754"/>
                </a:lnTo>
                <a:lnTo>
                  <a:pt x="875106" y="1503794"/>
                </a:lnTo>
                <a:lnTo>
                  <a:pt x="999578" y="1550797"/>
                </a:lnTo>
                <a:lnTo>
                  <a:pt x="1124038" y="1579994"/>
                </a:lnTo>
                <a:lnTo>
                  <a:pt x="1249781" y="1590167"/>
                </a:lnTo>
                <a:lnTo>
                  <a:pt x="1374254" y="1579994"/>
                </a:lnTo>
                <a:lnTo>
                  <a:pt x="1498739" y="1550797"/>
                </a:lnTo>
                <a:lnTo>
                  <a:pt x="1624469" y="1503794"/>
                </a:lnTo>
                <a:lnTo>
                  <a:pt x="1748929" y="1437754"/>
                </a:lnTo>
                <a:lnTo>
                  <a:pt x="1873415" y="1357744"/>
                </a:lnTo>
                <a:lnTo>
                  <a:pt x="1999145" y="1262481"/>
                </a:lnTo>
                <a:lnTo>
                  <a:pt x="2123630" y="1155788"/>
                </a:lnTo>
                <a:lnTo>
                  <a:pt x="2249373" y="1040218"/>
                </a:lnTo>
                <a:lnTo>
                  <a:pt x="2373833" y="919543"/>
                </a:lnTo>
                <a:lnTo>
                  <a:pt x="2498305" y="795070"/>
                </a:lnTo>
                <a:lnTo>
                  <a:pt x="2624048" y="670610"/>
                </a:lnTo>
                <a:lnTo>
                  <a:pt x="2748521" y="549948"/>
                </a:lnTo>
                <a:lnTo>
                  <a:pt x="2872981" y="434365"/>
                </a:lnTo>
                <a:lnTo>
                  <a:pt x="2998724" y="327685"/>
                </a:lnTo>
                <a:lnTo>
                  <a:pt x="3123196" y="232422"/>
                </a:lnTo>
                <a:lnTo>
                  <a:pt x="3247669" y="152400"/>
                </a:lnTo>
                <a:lnTo>
                  <a:pt x="3373424" y="86347"/>
                </a:lnTo>
                <a:lnTo>
                  <a:pt x="3497884" y="39357"/>
                </a:lnTo>
                <a:lnTo>
                  <a:pt x="3623614" y="10147"/>
                </a:lnTo>
                <a:lnTo>
                  <a:pt x="3748100" y="0"/>
                </a:lnTo>
                <a:lnTo>
                  <a:pt x="3872572" y="10147"/>
                </a:lnTo>
                <a:lnTo>
                  <a:pt x="3998315" y="39357"/>
                </a:lnTo>
                <a:lnTo>
                  <a:pt x="4122775" y="86347"/>
                </a:lnTo>
                <a:lnTo>
                  <a:pt x="4247248" y="152400"/>
                </a:lnTo>
                <a:lnTo>
                  <a:pt x="4372991" y="232422"/>
                </a:lnTo>
                <a:lnTo>
                  <a:pt x="4497463" y="327685"/>
                </a:lnTo>
                <a:lnTo>
                  <a:pt x="4621872" y="434365"/>
                </a:lnTo>
                <a:lnTo>
                  <a:pt x="4747729" y="549948"/>
                </a:lnTo>
                <a:lnTo>
                  <a:pt x="4872189" y="670610"/>
                </a:lnTo>
                <a:lnTo>
                  <a:pt x="4997919" y="795070"/>
                </a:lnTo>
              </a:path>
            </a:pathLst>
          </a:custGeom>
          <a:ln w="4572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" name="object 25"/>
          <p:cNvSpPr/>
          <p:nvPr/>
        </p:nvSpPr>
        <p:spPr>
          <a:xfrm>
            <a:off x="4152874" y="2601511"/>
            <a:ext cx="2169308" cy="524482"/>
          </a:xfrm>
          <a:custGeom>
            <a:avLst/>
            <a:gdLst/>
            <a:ahLst/>
            <a:cxnLst/>
            <a:rect l="l" t="t" r="r" b="b"/>
            <a:pathLst>
              <a:path w="4998084" h="1208404">
                <a:moveTo>
                  <a:pt x="0" y="1207871"/>
                </a:moveTo>
                <a:lnTo>
                  <a:pt x="124472" y="1177391"/>
                </a:lnTo>
                <a:lnTo>
                  <a:pt x="250215" y="1148194"/>
                </a:lnTo>
                <a:lnTo>
                  <a:pt x="374675" y="1117714"/>
                </a:lnTo>
                <a:lnTo>
                  <a:pt x="499148" y="1087221"/>
                </a:lnTo>
                <a:lnTo>
                  <a:pt x="624890" y="1056741"/>
                </a:lnTo>
                <a:lnTo>
                  <a:pt x="749363" y="1026261"/>
                </a:lnTo>
                <a:lnTo>
                  <a:pt x="875106" y="997038"/>
                </a:lnTo>
                <a:lnTo>
                  <a:pt x="999578" y="966558"/>
                </a:lnTo>
                <a:lnTo>
                  <a:pt x="1124038" y="936078"/>
                </a:lnTo>
                <a:lnTo>
                  <a:pt x="1249781" y="905598"/>
                </a:lnTo>
                <a:lnTo>
                  <a:pt x="1374254" y="876376"/>
                </a:lnTo>
                <a:lnTo>
                  <a:pt x="1498739" y="845896"/>
                </a:lnTo>
                <a:lnTo>
                  <a:pt x="1624469" y="815403"/>
                </a:lnTo>
                <a:lnTo>
                  <a:pt x="1748929" y="784923"/>
                </a:lnTo>
                <a:lnTo>
                  <a:pt x="1873415" y="755726"/>
                </a:lnTo>
                <a:lnTo>
                  <a:pt x="1999145" y="725246"/>
                </a:lnTo>
                <a:lnTo>
                  <a:pt x="2123630" y="694753"/>
                </a:lnTo>
                <a:lnTo>
                  <a:pt x="2249373" y="664273"/>
                </a:lnTo>
                <a:lnTo>
                  <a:pt x="2373833" y="633793"/>
                </a:lnTo>
                <a:lnTo>
                  <a:pt x="2498305" y="604583"/>
                </a:lnTo>
                <a:lnTo>
                  <a:pt x="2624048" y="574090"/>
                </a:lnTo>
                <a:lnTo>
                  <a:pt x="2748521" y="543610"/>
                </a:lnTo>
                <a:lnTo>
                  <a:pt x="2872981" y="513130"/>
                </a:lnTo>
                <a:lnTo>
                  <a:pt x="2998724" y="483908"/>
                </a:lnTo>
                <a:lnTo>
                  <a:pt x="3123196" y="453428"/>
                </a:lnTo>
                <a:lnTo>
                  <a:pt x="3247669" y="422948"/>
                </a:lnTo>
                <a:lnTo>
                  <a:pt x="3373424" y="392468"/>
                </a:lnTo>
                <a:lnTo>
                  <a:pt x="3497884" y="361975"/>
                </a:lnTo>
                <a:lnTo>
                  <a:pt x="3623614" y="332778"/>
                </a:lnTo>
                <a:lnTo>
                  <a:pt x="3748100" y="302298"/>
                </a:lnTo>
                <a:lnTo>
                  <a:pt x="3872572" y="271818"/>
                </a:lnTo>
                <a:lnTo>
                  <a:pt x="3998315" y="241325"/>
                </a:lnTo>
                <a:lnTo>
                  <a:pt x="4122775" y="212115"/>
                </a:lnTo>
                <a:lnTo>
                  <a:pt x="4247248" y="181635"/>
                </a:lnTo>
                <a:lnTo>
                  <a:pt x="4372991" y="151155"/>
                </a:lnTo>
                <a:lnTo>
                  <a:pt x="4497463" y="120662"/>
                </a:lnTo>
                <a:lnTo>
                  <a:pt x="4621872" y="91452"/>
                </a:lnTo>
                <a:lnTo>
                  <a:pt x="4747729" y="60960"/>
                </a:lnTo>
                <a:lnTo>
                  <a:pt x="4872189" y="30480"/>
                </a:lnTo>
                <a:lnTo>
                  <a:pt x="4997919" y="0"/>
                </a:lnTo>
              </a:path>
            </a:pathLst>
          </a:custGeom>
          <a:ln w="4572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6" name="object 26"/>
          <p:cNvSpPr txBox="1"/>
          <p:nvPr/>
        </p:nvSpPr>
        <p:spPr>
          <a:xfrm>
            <a:off x="5182129" y="3692782"/>
            <a:ext cx="123748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i="1" spc="202" dirty="0">
                <a:latin typeface="Times New Roman"/>
                <a:cs typeface="Times New Roman"/>
              </a:rPr>
              <a:t>x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12852" y="2809690"/>
            <a:ext cx="205184" cy="10748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5512">
              <a:lnSpc>
                <a:spcPts val="1552"/>
              </a:lnSpc>
            </a:pPr>
            <a:r>
              <a:rPr sz="1541" i="1" dirty="0">
                <a:latin typeface="Times New Roman"/>
                <a:cs typeface="Times New Roman"/>
              </a:rPr>
              <a:t>y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37481" y="2674599"/>
            <a:ext cx="691499" cy="68391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>
              <a:spcBef>
                <a:spcPts val="11"/>
              </a:spcBef>
            </a:pPr>
            <a:r>
              <a:rPr lang="de-DE" sz="1167" i="1" spc="-722" dirty="0">
                <a:solidFill>
                  <a:srgbClr val="ED1C24"/>
                </a:solidFill>
                <a:latin typeface="Times New Roman"/>
                <a:cs typeface="Times New Roman"/>
              </a:rPr>
              <a:t>g</a:t>
            </a:r>
            <a:r>
              <a:rPr lang="de-DE" sz="1167" spc="-110" dirty="0">
                <a:solidFill>
                  <a:srgbClr val="ED1C24"/>
                </a:solidFill>
                <a:latin typeface="Arial"/>
                <a:cs typeface="Arial"/>
              </a:rPr>
              <a:t>¯</a:t>
            </a:r>
            <a:r>
              <a:rPr lang="de-DE" sz="1167" spc="85" dirty="0">
                <a:solidFill>
                  <a:srgbClr val="ED1C24"/>
                </a:solidFill>
                <a:latin typeface="Arial"/>
                <a:cs typeface="Arial"/>
              </a:rPr>
              <a:t>(</a:t>
            </a:r>
            <a:r>
              <a:rPr lang="de-DE" sz="1167" i="1" spc="202" dirty="0">
                <a:solidFill>
                  <a:srgbClr val="ED1C24"/>
                </a:solidFill>
                <a:latin typeface="Times New Roman"/>
                <a:cs typeface="Times New Roman"/>
              </a:rPr>
              <a:t>x</a:t>
            </a:r>
            <a:r>
              <a:rPr lang="de-DE" sz="1167" spc="88" dirty="0">
                <a:solidFill>
                  <a:srgbClr val="ED1C24"/>
                </a:solidFill>
                <a:latin typeface="Arial"/>
                <a:cs typeface="Arial"/>
              </a:rPr>
              <a:t>)</a:t>
            </a:r>
            <a:endParaRPr lang="de-DE" sz="1167"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693" dirty="0">
              <a:latin typeface="Times New Roman"/>
              <a:cs typeface="Times New Roman"/>
            </a:endParaRPr>
          </a:p>
          <a:p>
            <a:pPr marL="60078"/>
            <a:r>
              <a:rPr sz="1541" spc="65" dirty="0">
                <a:solidFill>
                  <a:srgbClr val="0000FF"/>
                </a:solidFill>
                <a:latin typeface="Arial"/>
                <a:cs typeface="Arial"/>
              </a:rPr>
              <a:t>sin(</a:t>
            </a:r>
            <a:r>
              <a:rPr sz="1541" i="1" spc="65" dirty="0">
                <a:solidFill>
                  <a:srgbClr val="0000FF"/>
                </a:solidFill>
                <a:latin typeface="Times New Roman"/>
                <a:cs typeface="Times New Roman"/>
              </a:rPr>
              <a:t>πx</a:t>
            </a:r>
            <a:r>
              <a:rPr sz="1541" spc="65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541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0" name="object 30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33" name="object 33"/>
          <p:cNvSpPr txBox="1"/>
          <p:nvPr/>
        </p:nvSpPr>
        <p:spPr>
          <a:xfrm>
            <a:off x="986675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104" dirty="0">
                <a:latin typeface="Arial"/>
                <a:cs typeface="Arial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449050" y="762000"/>
            <a:ext cx="3600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2000" kern="0" dirty="0"/>
              <a:t>Bias and Variance – </a:t>
            </a:r>
            <a:r>
              <a:rPr lang="de-DE" sz="2000" kern="0" dirty="0">
                <a:solidFill>
                  <a:srgbClr val="FF0000"/>
                </a:solidFill>
              </a:rPr>
              <a:t>H1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84</a:t>
            </a:fld>
            <a:endParaRPr lang="de-DE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8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36051" y="1622909"/>
            <a:ext cx="245567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147" dirty="0">
                <a:solidFill>
                  <a:srgbClr val="197F19"/>
                </a:solidFill>
                <a:latin typeface="DejaVu Sans"/>
                <a:cs typeface="DejaVu Sans"/>
              </a:rPr>
              <a:t>H</a:t>
            </a:r>
            <a:r>
              <a:rPr sz="1595" spc="-81" baseline="-12471" dirty="0">
                <a:solidFill>
                  <a:srgbClr val="197F19"/>
                </a:solidFill>
                <a:latin typeface="Arial"/>
                <a:cs typeface="Arial"/>
              </a:rPr>
              <a:t>0</a:t>
            </a:r>
            <a:endParaRPr sz="1595" baseline="-1247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2697" y="1622909"/>
            <a:ext cx="245567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147" dirty="0">
                <a:solidFill>
                  <a:srgbClr val="E51919"/>
                </a:solidFill>
                <a:latin typeface="DejaVu Sans"/>
                <a:cs typeface="DejaVu Sans"/>
              </a:rPr>
              <a:t>H</a:t>
            </a:r>
            <a:r>
              <a:rPr sz="1595" spc="-81" baseline="-12471" dirty="0">
                <a:solidFill>
                  <a:srgbClr val="E51919"/>
                </a:solidFill>
                <a:latin typeface="Arial"/>
                <a:cs typeface="Arial"/>
              </a:rPr>
              <a:t>1</a:t>
            </a:r>
            <a:endParaRPr sz="1595" baseline="-12471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8763" y="3641863"/>
            <a:ext cx="2185293" cy="0"/>
          </a:xfrm>
          <a:custGeom>
            <a:avLst/>
            <a:gdLst/>
            <a:ahLst/>
            <a:cxnLst/>
            <a:rect l="l" t="t" r="r" b="b"/>
            <a:pathLst>
              <a:path w="5034915">
                <a:moveTo>
                  <a:pt x="0" y="0"/>
                </a:moveTo>
                <a:lnTo>
                  <a:pt x="5034711" y="0"/>
                </a:lnTo>
              </a:path>
            </a:pathLst>
          </a:custGeom>
          <a:ln w="3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" name="object 6"/>
          <p:cNvSpPr/>
          <p:nvPr/>
        </p:nvSpPr>
        <p:spPr>
          <a:xfrm>
            <a:off x="1358763" y="1916411"/>
            <a:ext cx="0" cy="1725579"/>
          </a:xfrm>
          <a:custGeom>
            <a:avLst/>
            <a:gdLst/>
            <a:ahLst/>
            <a:cxnLst/>
            <a:rect l="l" t="t" r="r" b="b"/>
            <a:pathLst>
              <a:path h="3975735">
                <a:moveTo>
                  <a:pt x="0" y="3975442"/>
                </a:moveTo>
                <a:lnTo>
                  <a:pt x="0" y="0"/>
                </a:lnTo>
              </a:path>
            </a:pathLst>
          </a:custGeom>
          <a:ln w="3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1374747" y="2607698"/>
            <a:ext cx="2152772" cy="345888"/>
          </a:xfrm>
          <a:custGeom>
            <a:avLst/>
            <a:gdLst/>
            <a:ahLst/>
            <a:cxnLst/>
            <a:rect l="l" t="t" r="r" b="b"/>
            <a:pathLst>
              <a:path w="4959984" h="796925">
                <a:moveTo>
                  <a:pt x="0" y="796359"/>
                </a:moveTo>
                <a:lnTo>
                  <a:pt x="4959781" y="796359"/>
                </a:lnTo>
                <a:lnTo>
                  <a:pt x="4959781" y="0"/>
                </a:lnTo>
                <a:lnTo>
                  <a:pt x="0" y="0"/>
                </a:lnTo>
                <a:lnTo>
                  <a:pt x="0" y="79635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/>
          <p:nvPr/>
        </p:nvSpPr>
        <p:spPr>
          <a:xfrm>
            <a:off x="1374747" y="2607698"/>
            <a:ext cx="2152772" cy="345888"/>
          </a:xfrm>
          <a:custGeom>
            <a:avLst/>
            <a:gdLst/>
            <a:ahLst/>
            <a:cxnLst/>
            <a:rect l="l" t="t" r="r" b="b"/>
            <a:pathLst>
              <a:path w="4959984" h="796925">
                <a:moveTo>
                  <a:pt x="0" y="796359"/>
                </a:moveTo>
                <a:lnTo>
                  <a:pt x="4959781" y="796359"/>
                </a:lnTo>
                <a:lnTo>
                  <a:pt x="4959781" y="0"/>
                </a:lnTo>
                <a:lnTo>
                  <a:pt x="0" y="0"/>
                </a:lnTo>
                <a:lnTo>
                  <a:pt x="0" y="796359"/>
                </a:lnTo>
                <a:close/>
              </a:path>
            </a:pathLst>
          </a:custGeom>
          <a:ln w="762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9" name="object 9"/>
          <p:cNvSpPr/>
          <p:nvPr/>
        </p:nvSpPr>
        <p:spPr>
          <a:xfrm>
            <a:off x="1374747" y="2434051"/>
            <a:ext cx="2152772" cy="690398"/>
          </a:xfrm>
          <a:custGeom>
            <a:avLst/>
            <a:gdLst/>
            <a:ahLst/>
            <a:cxnLst/>
            <a:rect l="l" t="t" r="r" b="b"/>
            <a:pathLst>
              <a:path w="4959984" h="1590675">
                <a:moveTo>
                  <a:pt x="0" y="795070"/>
                </a:moveTo>
                <a:lnTo>
                  <a:pt x="123202" y="919543"/>
                </a:lnTo>
                <a:lnTo>
                  <a:pt x="247662" y="1040218"/>
                </a:lnTo>
                <a:lnTo>
                  <a:pt x="372135" y="1155788"/>
                </a:lnTo>
                <a:lnTo>
                  <a:pt x="495338" y="1262481"/>
                </a:lnTo>
                <a:lnTo>
                  <a:pt x="619810" y="1357731"/>
                </a:lnTo>
                <a:lnTo>
                  <a:pt x="744283" y="1437754"/>
                </a:lnTo>
                <a:lnTo>
                  <a:pt x="867486" y="1503794"/>
                </a:lnTo>
                <a:lnTo>
                  <a:pt x="991958" y="1550797"/>
                </a:lnTo>
                <a:lnTo>
                  <a:pt x="1116418" y="1579994"/>
                </a:lnTo>
                <a:lnTo>
                  <a:pt x="1239634" y="1590167"/>
                </a:lnTo>
                <a:lnTo>
                  <a:pt x="1364094" y="1579994"/>
                </a:lnTo>
                <a:lnTo>
                  <a:pt x="1487309" y="1550797"/>
                </a:lnTo>
                <a:lnTo>
                  <a:pt x="1611769" y="1503794"/>
                </a:lnTo>
                <a:lnTo>
                  <a:pt x="1736242" y="1437754"/>
                </a:lnTo>
                <a:lnTo>
                  <a:pt x="1859432" y="1357731"/>
                </a:lnTo>
                <a:lnTo>
                  <a:pt x="1983905" y="1262481"/>
                </a:lnTo>
                <a:lnTo>
                  <a:pt x="2108390" y="1155788"/>
                </a:lnTo>
                <a:lnTo>
                  <a:pt x="2231580" y="1040218"/>
                </a:lnTo>
                <a:lnTo>
                  <a:pt x="2356065" y="919543"/>
                </a:lnTo>
                <a:lnTo>
                  <a:pt x="2480525" y="795070"/>
                </a:lnTo>
                <a:lnTo>
                  <a:pt x="2603728" y="670610"/>
                </a:lnTo>
                <a:lnTo>
                  <a:pt x="2728188" y="549948"/>
                </a:lnTo>
                <a:lnTo>
                  <a:pt x="2851404" y="434365"/>
                </a:lnTo>
                <a:lnTo>
                  <a:pt x="2975864" y="327672"/>
                </a:lnTo>
                <a:lnTo>
                  <a:pt x="3100336" y="232422"/>
                </a:lnTo>
                <a:lnTo>
                  <a:pt x="3223539" y="152400"/>
                </a:lnTo>
                <a:lnTo>
                  <a:pt x="3348012" y="86347"/>
                </a:lnTo>
                <a:lnTo>
                  <a:pt x="3472484" y="39357"/>
                </a:lnTo>
                <a:lnTo>
                  <a:pt x="3595687" y="10147"/>
                </a:lnTo>
                <a:lnTo>
                  <a:pt x="3720160" y="0"/>
                </a:lnTo>
                <a:lnTo>
                  <a:pt x="3843350" y="10147"/>
                </a:lnTo>
                <a:lnTo>
                  <a:pt x="3967822" y="39357"/>
                </a:lnTo>
                <a:lnTo>
                  <a:pt x="4092282" y="86347"/>
                </a:lnTo>
                <a:lnTo>
                  <a:pt x="4215498" y="152400"/>
                </a:lnTo>
                <a:lnTo>
                  <a:pt x="4339958" y="232422"/>
                </a:lnTo>
                <a:lnTo>
                  <a:pt x="4464443" y="327672"/>
                </a:lnTo>
                <a:lnTo>
                  <a:pt x="4587633" y="434365"/>
                </a:lnTo>
                <a:lnTo>
                  <a:pt x="4712106" y="549948"/>
                </a:lnTo>
                <a:lnTo>
                  <a:pt x="4836579" y="670610"/>
                </a:lnTo>
                <a:lnTo>
                  <a:pt x="4959781" y="795070"/>
                </a:lnTo>
              </a:path>
            </a:pathLst>
          </a:custGeom>
          <a:ln w="4572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0" name="object 10"/>
          <p:cNvSpPr/>
          <p:nvPr/>
        </p:nvSpPr>
        <p:spPr>
          <a:xfrm>
            <a:off x="1374747" y="2770866"/>
            <a:ext cx="2152772" cy="19844"/>
          </a:xfrm>
          <a:custGeom>
            <a:avLst/>
            <a:gdLst/>
            <a:ahLst/>
            <a:cxnLst/>
            <a:rect l="l" t="t" r="r" b="b"/>
            <a:pathLst>
              <a:path w="4959984" h="45720">
                <a:moveTo>
                  <a:pt x="0" y="45723"/>
                </a:moveTo>
                <a:lnTo>
                  <a:pt x="4959781" y="45723"/>
                </a:lnTo>
                <a:lnTo>
                  <a:pt x="4959781" y="0"/>
                </a:lnTo>
                <a:lnTo>
                  <a:pt x="0" y="0"/>
                </a:lnTo>
                <a:lnTo>
                  <a:pt x="0" y="457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1" name="object 11"/>
          <p:cNvSpPr txBox="1"/>
          <p:nvPr/>
        </p:nvSpPr>
        <p:spPr>
          <a:xfrm>
            <a:off x="2396283" y="3610762"/>
            <a:ext cx="123748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i="1" spc="202" dirty="0">
                <a:latin typeface="Times New Roman"/>
                <a:cs typeface="Times New Roman"/>
              </a:rPr>
              <a:t>x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5831" y="2727669"/>
            <a:ext cx="205184" cy="10748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5512">
              <a:lnSpc>
                <a:spcPts val="1552"/>
              </a:lnSpc>
            </a:pPr>
            <a:r>
              <a:rPr sz="1541" i="1" dirty="0">
                <a:latin typeface="Times New Roman"/>
                <a:cs typeface="Times New Roman"/>
              </a:rPr>
              <a:t>y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78645" y="2765120"/>
            <a:ext cx="377583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i="1" spc="-722" dirty="0">
                <a:solidFill>
                  <a:srgbClr val="ED1C24"/>
                </a:solidFill>
                <a:latin typeface="Times New Roman"/>
                <a:cs typeface="Times New Roman"/>
              </a:rPr>
              <a:t>g</a:t>
            </a:r>
            <a:r>
              <a:rPr sz="1541" spc="-110" dirty="0">
                <a:solidFill>
                  <a:srgbClr val="ED1C24"/>
                </a:solidFill>
                <a:latin typeface="Arial"/>
                <a:cs typeface="Arial"/>
              </a:rPr>
              <a:t>¯</a:t>
            </a:r>
            <a:r>
              <a:rPr sz="1541" spc="85" dirty="0">
                <a:solidFill>
                  <a:srgbClr val="ED1C24"/>
                </a:solidFill>
                <a:latin typeface="Arial"/>
                <a:cs typeface="Arial"/>
              </a:rPr>
              <a:t>(</a:t>
            </a:r>
            <a:r>
              <a:rPr sz="1541" i="1" spc="202" dirty="0">
                <a:solidFill>
                  <a:srgbClr val="ED1C24"/>
                </a:solidFill>
                <a:latin typeface="Times New Roman"/>
                <a:cs typeface="Times New Roman"/>
              </a:rPr>
              <a:t>x</a:t>
            </a:r>
            <a:r>
              <a:rPr sz="1541" spc="88" dirty="0">
                <a:solidFill>
                  <a:srgbClr val="ED1C24"/>
                </a:solidFill>
                <a:latin typeface="Arial"/>
                <a:cs typeface="Arial"/>
              </a:rPr>
              <a:t>)</a:t>
            </a:r>
            <a:endParaRPr sz="154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09521" y="3076033"/>
            <a:ext cx="636929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65" dirty="0">
                <a:solidFill>
                  <a:srgbClr val="0000FF"/>
                </a:solidFill>
                <a:latin typeface="Arial"/>
                <a:cs typeface="Arial"/>
              </a:rPr>
              <a:t>sin(</a:t>
            </a:r>
            <a:r>
              <a:rPr sz="1541" i="1" spc="65" dirty="0">
                <a:solidFill>
                  <a:srgbClr val="0000FF"/>
                </a:solidFill>
                <a:latin typeface="Times New Roman"/>
                <a:cs typeface="Times New Roman"/>
              </a:rPr>
              <a:t>πx</a:t>
            </a:r>
            <a:r>
              <a:rPr sz="1541" spc="65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541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36888" y="3637894"/>
            <a:ext cx="2185293" cy="0"/>
          </a:xfrm>
          <a:custGeom>
            <a:avLst/>
            <a:gdLst/>
            <a:ahLst/>
            <a:cxnLst/>
            <a:rect l="l" t="t" r="r" b="b"/>
            <a:pathLst>
              <a:path w="5034915">
                <a:moveTo>
                  <a:pt x="0" y="0"/>
                </a:moveTo>
                <a:lnTo>
                  <a:pt x="5034749" y="0"/>
                </a:lnTo>
              </a:path>
            </a:pathLst>
          </a:custGeom>
          <a:ln w="3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4136888" y="1912442"/>
            <a:ext cx="0" cy="1725579"/>
          </a:xfrm>
          <a:custGeom>
            <a:avLst/>
            <a:gdLst/>
            <a:ahLst/>
            <a:cxnLst/>
            <a:rect l="l" t="t" r="r" b="b"/>
            <a:pathLst>
              <a:path h="3975735">
                <a:moveTo>
                  <a:pt x="0" y="3975442"/>
                </a:moveTo>
                <a:lnTo>
                  <a:pt x="0" y="0"/>
                </a:lnTo>
              </a:path>
            </a:pathLst>
          </a:custGeom>
          <a:ln w="304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/>
          <p:nvPr/>
        </p:nvSpPr>
        <p:spPr>
          <a:xfrm>
            <a:off x="4152874" y="1912993"/>
            <a:ext cx="2169308" cy="1717862"/>
          </a:xfrm>
          <a:custGeom>
            <a:avLst/>
            <a:gdLst/>
            <a:ahLst/>
            <a:cxnLst/>
            <a:rect l="l" t="t" r="r" b="b"/>
            <a:pathLst>
              <a:path w="4998084" h="3957954">
                <a:moveTo>
                  <a:pt x="0" y="1174838"/>
                </a:moveTo>
                <a:lnTo>
                  <a:pt x="0" y="3957662"/>
                </a:lnTo>
                <a:lnTo>
                  <a:pt x="124472" y="3937342"/>
                </a:lnTo>
                <a:lnTo>
                  <a:pt x="499148" y="3699827"/>
                </a:lnTo>
                <a:lnTo>
                  <a:pt x="875106" y="3473754"/>
                </a:lnTo>
                <a:lnTo>
                  <a:pt x="1124038" y="3331501"/>
                </a:lnTo>
                <a:lnTo>
                  <a:pt x="1249781" y="3262908"/>
                </a:lnTo>
                <a:lnTo>
                  <a:pt x="1374254" y="3196868"/>
                </a:lnTo>
                <a:lnTo>
                  <a:pt x="1498739" y="3133356"/>
                </a:lnTo>
                <a:lnTo>
                  <a:pt x="1624469" y="3073666"/>
                </a:lnTo>
                <a:lnTo>
                  <a:pt x="1748929" y="3016516"/>
                </a:lnTo>
                <a:lnTo>
                  <a:pt x="1873415" y="2961893"/>
                </a:lnTo>
                <a:lnTo>
                  <a:pt x="1999145" y="2912363"/>
                </a:lnTo>
                <a:lnTo>
                  <a:pt x="2123630" y="2866643"/>
                </a:lnTo>
                <a:lnTo>
                  <a:pt x="2249373" y="2826003"/>
                </a:lnTo>
                <a:lnTo>
                  <a:pt x="2373833" y="2789160"/>
                </a:lnTo>
                <a:lnTo>
                  <a:pt x="2498305" y="2756128"/>
                </a:lnTo>
                <a:lnTo>
                  <a:pt x="2624048" y="2729458"/>
                </a:lnTo>
                <a:lnTo>
                  <a:pt x="2748521" y="2706598"/>
                </a:lnTo>
                <a:lnTo>
                  <a:pt x="2872981" y="2688830"/>
                </a:lnTo>
                <a:lnTo>
                  <a:pt x="2998724" y="2674848"/>
                </a:lnTo>
                <a:lnTo>
                  <a:pt x="3123196" y="2665970"/>
                </a:lnTo>
                <a:lnTo>
                  <a:pt x="3247669" y="2659608"/>
                </a:lnTo>
                <a:lnTo>
                  <a:pt x="3373424" y="2657068"/>
                </a:lnTo>
                <a:lnTo>
                  <a:pt x="4997920" y="2657068"/>
                </a:lnTo>
                <a:lnTo>
                  <a:pt x="4997920" y="1333613"/>
                </a:lnTo>
                <a:lnTo>
                  <a:pt x="1498739" y="1333613"/>
                </a:lnTo>
                <a:lnTo>
                  <a:pt x="1374254" y="1331073"/>
                </a:lnTo>
                <a:lnTo>
                  <a:pt x="1124038" y="1317103"/>
                </a:lnTo>
                <a:lnTo>
                  <a:pt x="999578" y="1306943"/>
                </a:lnTo>
                <a:lnTo>
                  <a:pt x="875106" y="1295513"/>
                </a:lnTo>
                <a:lnTo>
                  <a:pt x="749363" y="1281531"/>
                </a:lnTo>
                <a:lnTo>
                  <a:pt x="499148" y="1251051"/>
                </a:lnTo>
                <a:lnTo>
                  <a:pt x="374675" y="1233283"/>
                </a:lnTo>
                <a:lnTo>
                  <a:pt x="124472" y="1195183"/>
                </a:lnTo>
                <a:lnTo>
                  <a:pt x="0" y="1174838"/>
                </a:lnTo>
                <a:close/>
              </a:path>
              <a:path w="4998084" h="3957954">
                <a:moveTo>
                  <a:pt x="4997920" y="2657068"/>
                </a:moveTo>
                <a:lnTo>
                  <a:pt x="3373424" y="2657068"/>
                </a:lnTo>
                <a:lnTo>
                  <a:pt x="3497884" y="2658350"/>
                </a:lnTo>
                <a:lnTo>
                  <a:pt x="3623614" y="2662160"/>
                </a:lnTo>
                <a:lnTo>
                  <a:pt x="3748100" y="2668498"/>
                </a:lnTo>
                <a:lnTo>
                  <a:pt x="3998315" y="2687548"/>
                </a:lnTo>
                <a:lnTo>
                  <a:pt x="4247248" y="2712948"/>
                </a:lnTo>
                <a:lnTo>
                  <a:pt x="4747730" y="2781540"/>
                </a:lnTo>
                <a:lnTo>
                  <a:pt x="4997920" y="2822193"/>
                </a:lnTo>
                <a:lnTo>
                  <a:pt x="4997920" y="2657068"/>
                </a:lnTo>
                <a:close/>
              </a:path>
              <a:path w="4998084" h="3957954">
                <a:moveTo>
                  <a:pt x="4997920" y="0"/>
                </a:moveTo>
                <a:lnTo>
                  <a:pt x="4928060" y="0"/>
                </a:lnTo>
                <a:lnTo>
                  <a:pt x="4621873" y="195592"/>
                </a:lnTo>
                <a:lnTo>
                  <a:pt x="4372991" y="350544"/>
                </a:lnTo>
                <a:lnTo>
                  <a:pt x="4122775" y="500417"/>
                </a:lnTo>
                <a:lnTo>
                  <a:pt x="3998315" y="572820"/>
                </a:lnTo>
                <a:lnTo>
                  <a:pt x="3872573" y="643940"/>
                </a:lnTo>
                <a:lnTo>
                  <a:pt x="3748100" y="712533"/>
                </a:lnTo>
                <a:lnTo>
                  <a:pt x="3623614" y="778573"/>
                </a:lnTo>
                <a:lnTo>
                  <a:pt x="3497884" y="843343"/>
                </a:lnTo>
                <a:lnTo>
                  <a:pt x="3373424" y="904315"/>
                </a:lnTo>
                <a:lnTo>
                  <a:pt x="3247669" y="962748"/>
                </a:lnTo>
                <a:lnTo>
                  <a:pt x="3123196" y="1017358"/>
                </a:lnTo>
                <a:lnTo>
                  <a:pt x="2998724" y="1068158"/>
                </a:lnTo>
                <a:lnTo>
                  <a:pt x="2872981" y="1115161"/>
                </a:lnTo>
                <a:lnTo>
                  <a:pt x="2748521" y="1157071"/>
                </a:lnTo>
                <a:lnTo>
                  <a:pt x="2624048" y="1195183"/>
                </a:lnTo>
                <a:lnTo>
                  <a:pt x="2498305" y="1228191"/>
                </a:lnTo>
                <a:lnTo>
                  <a:pt x="2373833" y="1256143"/>
                </a:lnTo>
                <a:lnTo>
                  <a:pt x="2249373" y="1280273"/>
                </a:lnTo>
                <a:lnTo>
                  <a:pt x="2123630" y="1299323"/>
                </a:lnTo>
                <a:lnTo>
                  <a:pt x="1999145" y="1313293"/>
                </a:lnTo>
                <a:lnTo>
                  <a:pt x="1873415" y="1324723"/>
                </a:lnTo>
                <a:lnTo>
                  <a:pt x="1748929" y="1331073"/>
                </a:lnTo>
                <a:lnTo>
                  <a:pt x="1624469" y="1333613"/>
                </a:lnTo>
                <a:lnTo>
                  <a:pt x="4997920" y="1333613"/>
                </a:lnTo>
                <a:lnTo>
                  <a:pt x="499792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8" name="object 18"/>
          <p:cNvSpPr/>
          <p:nvPr/>
        </p:nvSpPr>
        <p:spPr>
          <a:xfrm>
            <a:off x="4152874" y="1912993"/>
            <a:ext cx="2138991" cy="579052"/>
          </a:xfrm>
          <a:custGeom>
            <a:avLst/>
            <a:gdLst/>
            <a:ahLst/>
            <a:cxnLst/>
            <a:rect l="l" t="t" r="r" b="b"/>
            <a:pathLst>
              <a:path w="4928234" h="1334135">
                <a:moveTo>
                  <a:pt x="0" y="1174838"/>
                </a:moveTo>
                <a:lnTo>
                  <a:pt x="124472" y="1195183"/>
                </a:lnTo>
                <a:lnTo>
                  <a:pt x="250215" y="1214233"/>
                </a:lnTo>
                <a:lnTo>
                  <a:pt x="374675" y="1233283"/>
                </a:lnTo>
                <a:lnTo>
                  <a:pt x="499148" y="1251051"/>
                </a:lnTo>
                <a:lnTo>
                  <a:pt x="624890" y="1266291"/>
                </a:lnTo>
                <a:lnTo>
                  <a:pt x="749363" y="1281531"/>
                </a:lnTo>
                <a:lnTo>
                  <a:pt x="875106" y="1295513"/>
                </a:lnTo>
                <a:lnTo>
                  <a:pt x="999578" y="1306943"/>
                </a:lnTo>
                <a:lnTo>
                  <a:pt x="1124038" y="1317103"/>
                </a:lnTo>
                <a:lnTo>
                  <a:pt x="1249781" y="1324723"/>
                </a:lnTo>
                <a:lnTo>
                  <a:pt x="1374254" y="1331073"/>
                </a:lnTo>
                <a:lnTo>
                  <a:pt x="1498739" y="1333613"/>
                </a:lnTo>
                <a:lnTo>
                  <a:pt x="1624469" y="1333613"/>
                </a:lnTo>
                <a:lnTo>
                  <a:pt x="1748929" y="1331073"/>
                </a:lnTo>
                <a:lnTo>
                  <a:pt x="1873415" y="1324723"/>
                </a:lnTo>
                <a:lnTo>
                  <a:pt x="1999145" y="1313293"/>
                </a:lnTo>
                <a:lnTo>
                  <a:pt x="2123630" y="1299323"/>
                </a:lnTo>
                <a:lnTo>
                  <a:pt x="2249373" y="1280273"/>
                </a:lnTo>
                <a:lnTo>
                  <a:pt x="2373833" y="1256143"/>
                </a:lnTo>
                <a:lnTo>
                  <a:pt x="2498305" y="1228191"/>
                </a:lnTo>
                <a:lnTo>
                  <a:pt x="2624048" y="1195183"/>
                </a:lnTo>
                <a:lnTo>
                  <a:pt x="2748521" y="1157071"/>
                </a:lnTo>
                <a:lnTo>
                  <a:pt x="2872981" y="1115161"/>
                </a:lnTo>
                <a:lnTo>
                  <a:pt x="2998724" y="1068158"/>
                </a:lnTo>
                <a:lnTo>
                  <a:pt x="3123196" y="1017358"/>
                </a:lnTo>
                <a:lnTo>
                  <a:pt x="3247669" y="962748"/>
                </a:lnTo>
                <a:lnTo>
                  <a:pt x="3373424" y="904315"/>
                </a:lnTo>
                <a:lnTo>
                  <a:pt x="3497884" y="843343"/>
                </a:lnTo>
                <a:lnTo>
                  <a:pt x="3623614" y="778573"/>
                </a:lnTo>
                <a:lnTo>
                  <a:pt x="3748100" y="712533"/>
                </a:lnTo>
                <a:lnTo>
                  <a:pt x="3872572" y="643940"/>
                </a:lnTo>
                <a:lnTo>
                  <a:pt x="3998315" y="572820"/>
                </a:lnTo>
                <a:lnTo>
                  <a:pt x="4122775" y="500417"/>
                </a:lnTo>
                <a:lnTo>
                  <a:pt x="4247248" y="425487"/>
                </a:lnTo>
                <a:lnTo>
                  <a:pt x="4372991" y="350544"/>
                </a:lnTo>
                <a:lnTo>
                  <a:pt x="4497463" y="273074"/>
                </a:lnTo>
                <a:lnTo>
                  <a:pt x="4621872" y="195592"/>
                </a:lnTo>
                <a:lnTo>
                  <a:pt x="4747729" y="115569"/>
                </a:lnTo>
                <a:lnTo>
                  <a:pt x="4872189" y="35559"/>
                </a:lnTo>
                <a:lnTo>
                  <a:pt x="4928060" y="0"/>
                </a:lnTo>
              </a:path>
            </a:pathLst>
          </a:custGeom>
          <a:ln w="762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9" name="object 19"/>
          <p:cNvSpPr/>
          <p:nvPr/>
        </p:nvSpPr>
        <p:spPr>
          <a:xfrm>
            <a:off x="4152874" y="1912993"/>
            <a:ext cx="2169308" cy="1717862"/>
          </a:xfrm>
          <a:custGeom>
            <a:avLst/>
            <a:gdLst/>
            <a:ahLst/>
            <a:cxnLst/>
            <a:rect l="l" t="t" r="r" b="b"/>
            <a:pathLst>
              <a:path w="4998084" h="3957954">
                <a:moveTo>
                  <a:pt x="4997919" y="0"/>
                </a:moveTo>
                <a:lnTo>
                  <a:pt x="4997919" y="2822193"/>
                </a:lnTo>
                <a:lnTo>
                  <a:pt x="4872189" y="2801860"/>
                </a:lnTo>
                <a:lnTo>
                  <a:pt x="4747729" y="2781540"/>
                </a:lnTo>
                <a:lnTo>
                  <a:pt x="4621872" y="2763748"/>
                </a:lnTo>
                <a:lnTo>
                  <a:pt x="4497463" y="2745980"/>
                </a:lnTo>
                <a:lnTo>
                  <a:pt x="4372991" y="2729458"/>
                </a:lnTo>
                <a:lnTo>
                  <a:pt x="4247248" y="2712948"/>
                </a:lnTo>
                <a:lnTo>
                  <a:pt x="4122775" y="2700260"/>
                </a:lnTo>
                <a:lnTo>
                  <a:pt x="3998315" y="2687548"/>
                </a:lnTo>
                <a:lnTo>
                  <a:pt x="3872572" y="2677400"/>
                </a:lnTo>
                <a:lnTo>
                  <a:pt x="3748100" y="2668498"/>
                </a:lnTo>
                <a:lnTo>
                  <a:pt x="3623614" y="2662160"/>
                </a:lnTo>
                <a:lnTo>
                  <a:pt x="3497884" y="2658350"/>
                </a:lnTo>
                <a:lnTo>
                  <a:pt x="3373424" y="2657068"/>
                </a:lnTo>
                <a:lnTo>
                  <a:pt x="3247669" y="2659608"/>
                </a:lnTo>
                <a:lnTo>
                  <a:pt x="3123196" y="2665970"/>
                </a:lnTo>
                <a:lnTo>
                  <a:pt x="2998724" y="2674848"/>
                </a:lnTo>
                <a:lnTo>
                  <a:pt x="2872981" y="2688830"/>
                </a:lnTo>
                <a:lnTo>
                  <a:pt x="2748521" y="2706598"/>
                </a:lnTo>
                <a:lnTo>
                  <a:pt x="2624048" y="2729458"/>
                </a:lnTo>
                <a:lnTo>
                  <a:pt x="2498305" y="2756128"/>
                </a:lnTo>
                <a:lnTo>
                  <a:pt x="2373833" y="2789160"/>
                </a:lnTo>
                <a:lnTo>
                  <a:pt x="2249373" y="2826003"/>
                </a:lnTo>
                <a:lnTo>
                  <a:pt x="2123630" y="2866643"/>
                </a:lnTo>
                <a:lnTo>
                  <a:pt x="1999145" y="2912363"/>
                </a:lnTo>
                <a:lnTo>
                  <a:pt x="1873415" y="2961893"/>
                </a:lnTo>
                <a:lnTo>
                  <a:pt x="1748929" y="3016516"/>
                </a:lnTo>
                <a:lnTo>
                  <a:pt x="1624469" y="3073666"/>
                </a:lnTo>
                <a:lnTo>
                  <a:pt x="1498739" y="3133356"/>
                </a:lnTo>
                <a:lnTo>
                  <a:pt x="1374254" y="3196868"/>
                </a:lnTo>
                <a:lnTo>
                  <a:pt x="1249781" y="3262908"/>
                </a:lnTo>
                <a:lnTo>
                  <a:pt x="1124038" y="3331501"/>
                </a:lnTo>
                <a:lnTo>
                  <a:pt x="999578" y="3402621"/>
                </a:lnTo>
                <a:lnTo>
                  <a:pt x="875106" y="3473754"/>
                </a:lnTo>
                <a:lnTo>
                  <a:pt x="749363" y="3548684"/>
                </a:lnTo>
                <a:lnTo>
                  <a:pt x="624890" y="3623627"/>
                </a:lnTo>
                <a:lnTo>
                  <a:pt x="499148" y="3699827"/>
                </a:lnTo>
                <a:lnTo>
                  <a:pt x="374675" y="3778579"/>
                </a:lnTo>
                <a:lnTo>
                  <a:pt x="250215" y="3857319"/>
                </a:lnTo>
                <a:lnTo>
                  <a:pt x="124472" y="3937342"/>
                </a:lnTo>
                <a:lnTo>
                  <a:pt x="0" y="3957662"/>
                </a:lnTo>
                <a:lnTo>
                  <a:pt x="0" y="1174838"/>
                </a:lnTo>
              </a:path>
            </a:pathLst>
          </a:custGeom>
          <a:ln w="762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0" name="object 20"/>
          <p:cNvSpPr/>
          <p:nvPr/>
        </p:nvSpPr>
        <p:spPr>
          <a:xfrm>
            <a:off x="4152874" y="2430082"/>
            <a:ext cx="2169308" cy="690398"/>
          </a:xfrm>
          <a:custGeom>
            <a:avLst/>
            <a:gdLst/>
            <a:ahLst/>
            <a:cxnLst/>
            <a:rect l="l" t="t" r="r" b="b"/>
            <a:pathLst>
              <a:path w="4998084" h="1590675">
                <a:moveTo>
                  <a:pt x="0" y="795070"/>
                </a:moveTo>
                <a:lnTo>
                  <a:pt x="124472" y="919543"/>
                </a:lnTo>
                <a:lnTo>
                  <a:pt x="250215" y="1040218"/>
                </a:lnTo>
                <a:lnTo>
                  <a:pt x="374675" y="1155788"/>
                </a:lnTo>
                <a:lnTo>
                  <a:pt x="499148" y="1262481"/>
                </a:lnTo>
                <a:lnTo>
                  <a:pt x="624890" y="1357744"/>
                </a:lnTo>
                <a:lnTo>
                  <a:pt x="749363" y="1437754"/>
                </a:lnTo>
                <a:lnTo>
                  <a:pt x="875106" y="1503794"/>
                </a:lnTo>
                <a:lnTo>
                  <a:pt x="999578" y="1550797"/>
                </a:lnTo>
                <a:lnTo>
                  <a:pt x="1124038" y="1579994"/>
                </a:lnTo>
                <a:lnTo>
                  <a:pt x="1249781" y="1590167"/>
                </a:lnTo>
                <a:lnTo>
                  <a:pt x="1374254" y="1579994"/>
                </a:lnTo>
                <a:lnTo>
                  <a:pt x="1498739" y="1550797"/>
                </a:lnTo>
                <a:lnTo>
                  <a:pt x="1624469" y="1503794"/>
                </a:lnTo>
                <a:lnTo>
                  <a:pt x="1748929" y="1437754"/>
                </a:lnTo>
                <a:lnTo>
                  <a:pt x="1873415" y="1357744"/>
                </a:lnTo>
                <a:lnTo>
                  <a:pt x="1999145" y="1262481"/>
                </a:lnTo>
                <a:lnTo>
                  <a:pt x="2123630" y="1155788"/>
                </a:lnTo>
                <a:lnTo>
                  <a:pt x="2249373" y="1040218"/>
                </a:lnTo>
                <a:lnTo>
                  <a:pt x="2373833" y="919543"/>
                </a:lnTo>
                <a:lnTo>
                  <a:pt x="2498305" y="795070"/>
                </a:lnTo>
                <a:lnTo>
                  <a:pt x="2624048" y="670610"/>
                </a:lnTo>
                <a:lnTo>
                  <a:pt x="2748521" y="549948"/>
                </a:lnTo>
                <a:lnTo>
                  <a:pt x="2872981" y="434365"/>
                </a:lnTo>
                <a:lnTo>
                  <a:pt x="2998724" y="327685"/>
                </a:lnTo>
                <a:lnTo>
                  <a:pt x="3123196" y="232422"/>
                </a:lnTo>
                <a:lnTo>
                  <a:pt x="3247669" y="152400"/>
                </a:lnTo>
                <a:lnTo>
                  <a:pt x="3373424" y="86347"/>
                </a:lnTo>
                <a:lnTo>
                  <a:pt x="3497884" y="39357"/>
                </a:lnTo>
                <a:lnTo>
                  <a:pt x="3623614" y="10147"/>
                </a:lnTo>
                <a:lnTo>
                  <a:pt x="3748100" y="0"/>
                </a:lnTo>
                <a:lnTo>
                  <a:pt x="3872572" y="10147"/>
                </a:lnTo>
                <a:lnTo>
                  <a:pt x="3998315" y="39357"/>
                </a:lnTo>
                <a:lnTo>
                  <a:pt x="4122775" y="86347"/>
                </a:lnTo>
                <a:lnTo>
                  <a:pt x="4247248" y="152400"/>
                </a:lnTo>
                <a:lnTo>
                  <a:pt x="4372991" y="232422"/>
                </a:lnTo>
                <a:lnTo>
                  <a:pt x="4497463" y="327685"/>
                </a:lnTo>
                <a:lnTo>
                  <a:pt x="4621872" y="434365"/>
                </a:lnTo>
                <a:lnTo>
                  <a:pt x="4747729" y="549948"/>
                </a:lnTo>
                <a:lnTo>
                  <a:pt x="4872189" y="670610"/>
                </a:lnTo>
                <a:lnTo>
                  <a:pt x="4997919" y="795070"/>
                </a:lnTo>
              </a:path>
            </a:pathLst>
          </a:custGeom>
          <a:ln w="4572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1" name="object 21"/>
          <p:cNvSpPr/>
          <p:nvPr/>
        </p:nvSpPr>
        <p:spPr>
          <a:xfrm>
            <a:off x="4152874" y="2515521"/>
            <a:ext cx="2169308" cy="524482"/>
          </a:xfrm>
          <a:custGeom>
            <a:avLst/>
            <a:gdLst/>
            <a:ahLst/>
            <a:cxnLst/>
            <a:rect l="l" t="t" r="r" b="b"/>
            <a:pathLst>
              <a:path w="4998084" h="1208404">
                <a:moveTo>
                  <a:pt x="0" y="1207871"/>
                </a:moveTo>
                <a:lnTo>
                  <a:pt x="124472" y="1177391"/>
                </a:lnTo>
                <a:lnTo>
                  <a:pt x="250215" y="1148194"/>
                </a:lnTo>
                <a:lnTo>
                  <a:pt x="374675" y="1117714"/>
                </a:lnTo>
                <a:lnTo>
                  <a:pt x="499148" y="1087221"/>
                </a:lnTo>
                <a:lnTo>
                  <a:pt x="624890" y="1056741"/>
                </a:lnTo>
                <a:lnTo>
                  <a:pt x="749363" y="1026261"/>
                </a:lnTo>
                <a:lnTo>
                  <a:pt x="875106" y="997038"/>
                </a:lnTo>
                <a:lnTo>
                  <a:pt x="999578" y="966558"/>
                </a:lnTo>
                <a:lnTo>
                  <a:pt x="1124038" y="936078"/>
                </a:lnTo>
                <a:lnTo>
                  <a:pt x="1249781" y="905598"/>
                </a:lnTo>
                <a:lnTo>
                  <a:pt x="1374254" y="876376"/>
                </a:lnTo>
                <a:lnTo>
                  <a:pt x="1498739" y="845896"/>
                </a:lnTo>
                <a:lnTo>
                  <a:pt x="1624469" y="815403"/>
                </a:lnTo>
                <a:lnTo>
                  <a:pt x="1748929" y="784923"/>
                </a:lnTo>
                <a:lnTo>
                  <a:pt x="1873415" y="755726"/>
                </a:lnTo>
                <a:lnTo>
                  <a:pt x="1999145" y="725246"/>
                </a:lnTo>
                <a:lnTo>
                  <a:pt x="2123630" y="694753"/>
                </a:lnTo>
                <a:lnTo>
                  <a:pt x="2249373" y="664273"/>
                </a:lnTo>
                <a:lnTo>
                  <a:pt x="2373833" y="633793"/>
                </a:lnTo>
                <a:lnTo>
                  <a:pt x="2498305" y="604583"/>
                </a:lnTo>
                <a:lnTo>
                  <a:pt x="2624048" y="574090"/>
                </a:lnTo>
                <a:lnTo>
                  <a:pt x="2748521" y="543610"/>
                </a:lnTo>
                <a:lnTo>
                  <a:pt x="2872981" y="513130"/>
                </a:lnTo>
                <a:lnTo>
                  <a:pt x="2998724" y="483908"/>
                </a:lnTo>
                <a:lnTo>
                  <a:pt x="3123196" y="453428"/>
                </a:lnTo>
                <a:lnTo>
                  <a:pt x="3247669" y="422948"/>
                </a:lnTo>
                <a:lnTo>
                  <a:pt x="3373424" y="392468"/>
                </a:lnTo>
                <a:lnTo>
                  <a:pt x="3497884" y="361975"/>
                </a:lnTo>
                <a:lnTo>
                  <a:pt x="3623614" y="332778"/>
                </a:lnTo>
                <a:lnTo>
                  <a:pt x="3748100" y="302298"/>
                </a:lnTo>
                <a:lnTo>
                  <a:pt x="3872572" y="271818"/>
                </a:lnTo>
                <a:lnTo>
                  <a:pt x="3998315" y="241325"/>
                </a:lnTo>
                <a:lnTo>
                  <a:pt x="4122775" y="212115"/>
                </a:lnTo>
                <a:lnTo>
                  <a:pt x="4247248" y="181635"/>
                </a:lnTo>
                <a:lnTo>
                  <a:pt x="4372991" y="151155"/>
                </a:lnTo>
                <a:lnTo>
                  <a:pt x="4497463" y="120662"/>
                </a:lnTo>
                <a:lnTo>
                  <a:pt x="4621872" y="91452"/>
                </a:lnTo>
                <a:lnTo>
                  <a:pt x="4747729" y="60960"/>
                </a:lnTo>
                <a:lnTo>
                  <a:pt x="4872189" y="30480"/>
                </a:lnTo>
                <a:lnTo>
                  <a:pt x="4997919" y="0"/>
                </a:lnTo>
              </a:path>
            </a:pathLst>
          </a:custGeom>
          <a:ln w="4572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2" name="object 22"/>
          <p:cNvSpPr txBox="1"/>
          <p:nvPr/>
        </p:nvSpPr>
        <p:spPr>
          <a:xfrm>
            <a:off x="5182129" y="3606793"/>
            <a:ext cx="123748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i="1" spc="202" dirty="0">
                <a:latin typeface="Times New Roman"/>
                <a:cs typeface="Times New Roman"/>
              </a:rPr>
              <a:t>x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12852" y="2723701"/>
            <a:ext cx="205184" cy="10748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5512">
              <a:lnSpc>
                <a:spcPts val="1552"/>
              </a:lnSpc>
            </a:pPr>
            <a:r>
              <a:rPr sz="1541" i="1" dirty="0">
                <a:latin typeface="Times New Roman"/>
                <a:cs typeface="Times New Roman"/>
              </a:rPr>
              <a:t>y</a:t>
            </a:r>
            <a:endParaRPr sz="1541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37480" y="2588611"/>
            <a:ext cx="377583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i="1" spc="-722" dirty="0">
                <a:solidFill>
                  <a:srgbClr val="ED1C24"/>
                </a:solidFill>
                <a:latin typeface="Times New Roman"/>
                <a:cs typeface="Times New Roman"/>
              </a:rPr>
              <a:t>g</a:t>
            </a:r>
            <a:r>
              <a:rPr sz="1541" spc="-110" dirty="0">
                <a:solidFill>
                  <a:srgbClr val="ED1C24"/>
                </a:solidFill>
                <a:latin typeface="Arial"/>
                <a:cs typeface="Arial"/>
              </a:rPr>
              <a:t>¯</a:t>
            </a:r>
            <a:r>
              <a:rPr sz="1541" spc="85" dirty="0">
                <a:solidFill>
                  <a:srgbClr val="ED1C24"/>
                </a:solidFill>
                <a:latin typeface="Arial"/>
                <a:cs typeface="Arial"/>
              </a:rPr>
              <a:t>(</a:t>
            </a:r>
            <a:r>
              <a:rPr sz="1541" i="1" spc="202" dirty="0">
                <a:solidFill>
                  <a:srgbClr val="ED1C24"/>
                </a:solidFill>
                <a:latin typeface="Times New Roman"/>
                <a:cs typeface="Times New Roman"/>
              </a:rPr>
              <a:t>x</a:t>
            </a:r>
            <a:r>
              <a:rPr sz="1541" spc="88" dirty="0">
                <a:solidFill>
                  <a:srgbClr val="ED1C24"/>
                </a:solidFill>
                <a:latin typeface="Arial"/>
                <a:cs typeface="Arial"/>
              </a:rPr>
              <a:t>)</a:t>
            </a:r>
            <a:endParaRPr sz="1541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92056" y="3072065"/>
            <a:ext cx="636929" cy="243796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5512">
              <a:spcBef>
                <a:spcPts val="52"/>
              </a:spcBef>
            </a:pPr>
            <a:r>
              <a:rPr sz="1541" spc="65" dirty="0">
                <a:solidFill>
                  <a:srgbClr val="0000FF"/>
                </a:solidFill>
                <a:latin typeface="Arial"/>
                <a:cs typeface="Arial"/>
              </a:rPr>
              <a:t>sin(</a:t>
            </a:r>
            <a:r>
              <a:rPr sz="1541" i="1" spc="65" dirty="0">
                <a:solidFill>
                  <a:srgbClr val="0000FF"/>
                </a:solidFill>
                <a:latin typeface="Times New Roman"/>
                <a:cs typeface="Times New Roman"/>
              </a:rPr>
              <a:t>πx</a:t>
            </a:r>
            <a:r>
              <a:rPr sz="1541" spc="65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541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62925" y="3884147"/>
            <a:ext cx="802018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172" i="1" spc="-17" dirty="0">
                <a:latin typeface="Times New Roman"/>
                <a:cs typeface="Times New Roman"/>
              </a:rPr>
              <a:t>bias 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73" dirty="0">
                <a:latin typeface="Arial"/>
                <a:cs typeface="Arial"/>
              </a:rPr>
              <a:t> </a:t>
            </a:r>
            <a:r>
              <a:rPr sz="1281" spc="-43" dirty="0">
                <a:latin typeface="Verdana"/>
                <a:cs typeface="Verdana"/>
              </a:rPr>
              <a:t>0</a:t>
            </a:r>
            <a:r>
              <a:rPr sz="1281" i="1" spc="-43" dirty="0">
                <a:latin typeface="Times New Roman"/>
                <a:cs typeface="Times New Roman"/>
              </a:rPr>
              <a:t>.</a:t>
            </a:r>
            <a:r>
              <a:rPr sz="1281" spc="-43" dirty="0">
                <a:latin typeface="Verdana"/>
                <a:cs typeface="Verdana"/>
              </a:rPr>
              <a:t>50</a:t>
            </a:r>
            <a:endParaRPr sz="1281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99853" y="3884147"/>
            <a:ext cx="748275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172" i="1" spc="-35" dirty="0">
                <a:latin typeface="Times New Roman"/>
                <a:cs typeface="Times New Roman"/>
              </a:rPr>
              <a:t>var 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-162" dirty="0">
                <a:latin typeface="Arial"/>
                <a:cs typeface="Arial"/>
              </a:rPr>
              <a:t> </a:t>
            </a:r>
            <a:r>
              <a:rPr sz="1281" spc="-43" dirty="0">
                <a:latin typeface="Verdana"/>
                <a:cs typeface="Verdana"/>
              </a:rPr>
              <a:t>0</a:t>
            </a:r>
            <a:r>
              <a:rPr sz="1281" i="1" spc="-43" dirty="0">
                <a:latin typeface="Times New Roman"/>
                <a:cs typeface="Times New Roman"/>
              </a:rPr>
              <a:t>.</a:t>
            </a:r>
            <a:r>
              <a:rPr sz="1281" spc="-43" dirty="0">
                <a:latin typeface="Verdana"/>
                <a:cs typeface="Verdana"/>
              </a:rPr>
              <a:t>25</a:t>
            </a:r>
            <a:endParaRPr sz="1281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79420" y="3884147"/>
            <a:ext cx="802018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172" i="1" spc="-17" dirty="0">
                <a:latin typeface="Times New Roman"/>
                <a:cs typeface="Times New Roman"/>
              </a:rPr>
              <a:t>bias 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73" dirty="0">
                <a:latin typeface="Arial"/>
                <a:cs typeface="Arial"/>
              </a:rPr>
              <a:t> </a:t>
            </a:r>
            <a:r>
              <a:rPr sz="1281" spc="-43" dirty="0">
                <a:latin typeface="Verdana"/>
                <a:cs typeface="Verdana"/>
              </a:rPr>
              <a:t>0</a:t>
            </a:r>
            <a:r>
              <a:rPr sz="1281" i="1" spc="-43" dirty="0">
                <a:latin typeface="Times New Roman"/>
                <a:cs typeface="Times New Roman"/>
              </a:rPr>
              <a:t>.</a:t>
            </a:r>
            <a:r>
              <a:rPr sz="1281" spc="-43" dirty="0">
                <a:latin typeface="Verdana"/>
                <a:cs typeface="Verdana"/>
              </a:rPr>
              <a:t>21</a:t>
            </a:r>
            <a:endParaRPr sz="1281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15686" y="3884147"/>
            <a:ext cx="748275" cy="204063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172" i="1" spc="-35" dirty="0">
                <a:latin typeface="Times New Roman"/>
                <a:cs typeface="Times New Roman"/>
              </a:rPr>
              <a:t>var </a:t>
            </a:r>
            <a:r>
              <a:rPr sz="1281" spc="256" dirty="0">
                <a:latin typeface="Arial"/>
                <a:cs typeface="Arial"/>
              </a:rPr>
              <a:t>=</a:t>
            </a:r>
            <a:r>
              <a:rPr sz="1281" spc="-165" dirty="0">
                <a:latin typeface="Arial"/>
                <a:cs typeface="Arial"/>
              </a:rPr>
              <a:t> </a:t>
            </a:r>
            <a:r>
              <a:rPr sz="1281" spc="-43" dirty="0">
                <a:latin typeface="Verdana"/>
                <a:cs typeface="Verdana"/>
              </a:rPr>
              <a:t>1</a:t>
            </a:r>
            <a:r>
              <a:rPr sz="1281" i="1" spc="-43" dirty="0">
                <a:latin typeface="Times New Roman"/>
                <a:cs typeface="Times New Roman"/>
              </a:rPr>
              <a:t>.</a:t>
            </a:r>
            <a:r>
              <a:rPr sz="1281" spc="-43" dirty="0">
                <a:latin typeface="Verdana"/>
                <a:cs typeface="Verdana"/>
              </a:rPr>
              <a:t>69</a:t>
            </a:r>
            <a:endParaRPr sz="1281">
              <a:latin typeface="Verdana"/>
              <a:cs typeface="Verdana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449050" y="762000"/>
            <a:ext cx="3600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2000" kern="0" dirty="0"/>
              <a:t>And the winner is</a:t>
            </a:r>
            <a:endParaRPr lang="de-DE" sz="2000" kern="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85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09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Agenda: The Learning Theory</a:t>
            </a:r>
            <a:endParaRPr lang="de-DE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1667" dirty="0"/>
              <a:t>The Learning Problem</a:t>
            </a:r>
          </a:p>
          <a:p>
            <a:r>
              <a:rPr lang="de-DE" sz="1667" dirty="0"/>
              <a:t>Is Learning Feasible</a:t>
            </a:r>
          </a:p>
          <a:p>
            <a:r>
              <a:rPr lang="de-DE" sz="1667" dirty="0"/>
              <a:t>Error and Noise</a:t>
            </a:r>
          </a:p>
          <a:p>
            <a:r>
              <a:rPr lang="de-DE" sz="1667" dirty="0"/>
              <a:t>Theory of Generalization</a:t>
            </a:r>
          </a:p>
          <a:p>
            <a:r>
              <a:rPr lang="de-DE" sz="1667" dirty="0"/>
              <a:t>The VC Dimension</a:t>
            </a:r>
          </a:p>
          <a:p>
            <a:r>
              <a:rPr lang="de-DE" sz="1667" dirty="0"/>
              <a:t>Bias-Variance Tradeoff</a:t>
            </a:r>
          </a:p>
          <a:p>
            <a:r>
              <a:rPr lang="de-DE" sz="1667" b="1" dirty="0"/>
              <a:t>Overfitting</a:t>
            </a:r>
          </a:p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1EB9E2-6113-48B2-B162-CA62C133485D}" type="slidenum">
              <a:rPr lang="de-DE" smtClean="0"/>
              <a:pPr/>
              <a:t>86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51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6675" y="2075657"/>
            <a:ext cx="5553825" cy="1288290"/>
          </a:xfrm>
          <a:prstGeom prst="rect">
            <a:avLst/>
          </a:prstGeom>
        </p:spPr>
        <p:txBody>
          <a:bodyPr vert="horz" wrap="square" lIns="0" tIns="5513" rIns="0" bIns="0" rtlCol="0">
            <a:spAutoFit/>
          </a:bodyPr>
          <a:lstStyle/>
          <a:p>
            <a:pPr marL="5512">
              <a:spcBef>
                <a:spcPts val="43"/>
              </a:spcBef>
              <a:tabLst>
                <a:tab pos="1566980" algn="l"/>
              </a:tabLst>
            </a:pPr>
            <a:r>
              <a:rPr sz="1667" spc="85" dirty="0">
                <a:latin typeface="+mn-lt"/>
                <a:cs typeface="Times New Roman"/>
              </a:rPr>
              <a:t>Mat</a:t>
            </a:r>
            <a:r>
              <a:rPr lang="de-DE" sz="1667" spc="85" dirty="0">
                <a:latin typeface="+mn-lt"/>
                <a:cs typeface="Times New Roman"/>
              </a:rPr>
              <a:t>c</a:t>
            </a:r>
            <a:r>
              <a:rPr sz="1667" spc="78" dirty="0">
                <a:latin typeface="+mn-lt"/>
                <a:cs typeface="Times New Roman"/>
              </a:rPr>
              <a:t>h</a:t>
            </a:r>
            <a:r>
              <a:rPr sz="1667" spc="73" dirty="0">
                <a:latin typeface="+mn-lt"/>
                <a:cs typeface="Times New Roman"/>
              </a:rPr>
              <a:t> </a:t>
            </a:r>
            <a:r>
              <a:rPr sz="1667" spc="35" dirty="0">
                <a:latin typeface="+mn-lt"/>
                <a:cs typeface="Times New Roman"/>
              </a:rPr>
              <a:t>the</a:t>
            </a:r>
            <a:r>
              <a:rPr sz="1667" spc="119" dirty="0">
                <a:latin typeface="+mn-lt"/>
                <a:cs typeface="Times New Roman"/>
              </a:rPr>
              <a:t> </a:t>
            </a:r>
            <a:r>
              <a:rPr lang="de-DE" sz="1667" spc="249" dirty="0">
                <a:cs typeface="Times New Roman"/>
              </a:rPr>
              <a:t>'</a:t>
            </a:r>
            <a:r>
              <a:rPr sz="1667" spc="214" dirty="0">
                <a:latin typeface="+mn-lt"/>
                <a:cs typeface="Times New Roman"/>
              </a:rPr>
              <a:t>model	</a:t>
            </a:r>
            <a:r>
              <a:rPr lang="de-DE" sz="1667" spc="214" dirty="0">
                <a:latin typeface="+mn-lt"/>
                <a:cs typeface="Times New Roman"/>
              </a:rPr>
              <a:t>c</a:t>
            </a:r>
            <a:r>
              <a:rPr sz="1667" spc="249" dirty="0" err="1">
                <a:latin typeface="+mn-lt"/>
                <a:cs typeface="Times New Roman"/>
              </a:rPr>
              <a:t>omplexity</a:t>
            </a:r>
            <a:r>
              <a:rPr sz="1667" spc="249" dirty="0">
                <a:latin typeface="+mn-lt"/>
                <a:cs typeface="Times New Roman"/>
              </a:rPr>
              <a:t>'</a:t>
            </a:r>
            <a:endParaRPr sz="1667" dirty="0">
              <a:latin typeface="+mn-lt"/>
              <a:cs typeface="Times New Roman"/>
            </a:endParaRPr>
          </a:p>
          <a:p>
            <a:pPr>
              <a:lnSpc>
                <a:spcPct val="100000"/>
              </a:lnSpc>
            </a:pPr>
            <a:endParaRPr sz="1667" dirty="0">
              <a:latin typeface="+mn-lt"/>
              <a:cs typeface="Times New Roman"/>
            </a:endParaRPr>
          </a:p>
          <a:p>
            <a:pPr>
              <a:spcBef>
                <a:spcPts val="17"/>
              </a:spcBef>
            </a:pPr>
            <a:endParaRPr sz="1667" dirty="0">
              <a:latin typeface="+mn-lt"/>
              <a:cs typeface="Times New Roman"/>
            </a:endParaRPr>
          </a:p>
          <a:p>
            <a:pPr marL="600501">
              <a:tabLst>
                <a:tab pos="1615758" algn="l"/>
                <a:tab pos="4081698" algn="l"/>
              </a:tabLst>
            </a:pPr>
            <a:r>
              <a:rPr sz="1667" spc="47" dirty="0">
                <a:latin typeface="+mn-lt"/>
                <a:cs typeface="Times New Roman"/>
              </a:rPr>
              <a:t>to</a:t>
            </a:r>
            <a:r>
              <a:rPr sz="1667" spc="110" dirty="0">
                <a:latin typeface="+mn-lt"/>
                <a:cs typeface="Times New Roman"/>
              </a:rPr>
              <a:t> </a:t>
            </a:r>
            <a:r>
              <a:rPr sz="1667" spc="35" dirty="0">
                <a:latin typeface="+mn-lt"/>
                <a:cs typeface="Times New Roman"/>
              </a:rPr>
              <a:t>the</a:t>
            </a:r>
            <a:r>
              <a:rPr sz="1667" spc="115" dirty="0">
                <a:latin typeface="+mn-lt"/>
                <a:cs typeface="Times New Roman"/>
              </a:rPr>
              <a:t> </a:t>
            </a:r>
            <a:r>
              <a:rPr sz="1667" spc="227" dirty="0">
                <a:solidFill>
                  <a:srgbClr val="1919CC"/>
                </a:solidFill>
                <a:latin typeface="+mn-lt"/>
                <a:cs typeface="Times New Roman"/>
              </a:rPr>
              <a:t>data</a:t>
            </a:r>
            <a:r>
              <a:rPr sz="1667" dirty="0">
                <a:solidFill>
                  <a:srgbClr val="1919CC"/>
                </a:solidFill>
                <a:latin typeface="+mn-lt"/>
                <a:cs typeface="Times New Roman"/>
              </a:rPr>
              <a:t>	</a:t>
            </a:r>
            <a:r>
              <a:rPr sz="1667" spc="202" dirty="0" err="1">
                <a:solidFill>
                  <a:srgbClr val="1919CC"/>
                </a:solidFill>
                <a:latin typeface="+mn-lt"/>
                <a:cs typeface="Times New Roman"/>
              </a:rPr>
              <a:t>resour</a:t>
            </a:r>
            <a:r>
              <a:rPr lang="de-DE" sz="1667" spc="202" dirty="0">
                <a:solidFill>
                  <a:srgbClr val="1919CC"/>
                </a:solidFill>
                <a:latin typeface="+mn-lt"/>
                <a:cs typeface="Times New Roman"/>
              </a:rPr>
              <a:t>c</a:t>
            </a:r>
            <a:r>
              <a:rPr sz="1667" spc="202" dirty="0" err="1">
                <a:solidFill>
                  <a:srgbClr val="1919CC"/>
                </a:solidFill>
                <a:latin typeface="+mn-lt"/>
                <a:cs typeface="Times New Roman"/>
              </a:rPr>
              <a:t>es</a:t>
            </a:r>
            <a:r>
              <a:rPr sz="1667" spc="32" dirty="0">
                <a:latin typeface="+mn-lt"/>
                <a:cs typeface="Times New Roman"/>
              </a:rPr>
              <a:t>,</a:t>
            </a:r>
            <a:r>
              <a:rPr sz="1667" spc="119" dirty="0">
                <a:latin typeface="+mn-lt"/>
                <a:cs typeface="Times New Roman"/>
              </a:rPr>
              <a:t> </a:t>
            </a:r>
            <a:r>
              <a:rPr sz="1667" spc="32" dirty="0">
                <a:latin typeface="+mn-lt"/>
                <a:cs typeface="Times New Roman"/>
              </a:rPr>
              <a:t>not</a:t>
            </a:r>
            <a:r>
              <a:rPr sz="1667" spc="110" dirty="0">
                <a:latin typeface="+mn-lt"/>
                <a:cs typeface="Times New Roman"/>
              </a:rPr>
              <a:t> </a:t>
            </a:r>
            <a:r>
              <a:rPr sz="1667" spc="47" dirty="0">
                <a:latin typeface="+mn-lt"/>
                <a:cs typeface="Times New Roman"/>
              </a:rPr>
              <a:t>to</a:t>
            </a:r>
            <a:r>
              <a:rPr sz="1667" spc="115" dirty="0">
                <a:latin typeface="+mn-lt"/>
                <a:cs typeface="Times New Roman"/>
              </a:rPr>
              <a:t> </a:t>
            </a:r>
            <a:r>
              <a:rPr sz="1667" spc="35" dirty="0">
                <a:latin typeface="+mn-lt"/>
                <a:cs typeface="Times New Roman"/>
              </a:rPr>
              <a:t>the</a:t>
            </a:r>
            <a:r>
              <a:rPr sz="1667" spc="115" dirty="0">
                <a:latin typeface="+mn-lt"/>
                <a:cs typeface="Times New Roman"/>
              </a:rPr>
              <a:t> </a:t>
            </a:r>
            <a:r>
              <a:rPr sz="1667" spc="280" dirty="0">
                <a:solidFill>
                  <a:srgbClr val="E51919"/>
                </a:solidFill>
                <a:latin typeface="+mn-lt"/>
                <a:cs typeface="Times New Roman"/>
              </a:rPr>
              <a:t>t</a:t>
            </a:r>
            <a:r>
              <a:rPr sz="1667" spc="137" dirty="0">
                <a:solidFill>
                  <a:srgbClr val="E51919"/>
                </a:solidFill>
                <a:latin typeface="+mn-lt"/>
                <a:cs typeface="Times New Roman"/>
              </a:rPr>
              <a:t>a</a:t>
            </a:r>
            <a:r>
              <a:rPr sz="1667" spc="195" dirty="0">
                <a:solidFill>
                  <a:srgbClr val="E51919"/>
                </a:solidFill>
                <a:latin typeface="+mn-lt"/>
                <a:cs typeface="Times New Roman"/>
              </a:rPr>
              <a:t>rget</a:t>
            </a:r>
            <a:r>
              <a:rPr sz="1667" dirty="0">
                <a:solidFill>
                  <a:srgbClr val="E51919"/>
                </a:solidFill>
                <a:latin typeface="+mn-lt"/>
                <a:cs typeface="Times New Roman"/>
              </a:rPr>
              <a:t>	</a:t>
            </a:r>
            <a:r>
              <a:rPr lang="de-DE" sz="1667" spc="245" dirty="0">
                <a:solidFill>
                  <a:srgbClr val="E51919"/>
                </a:solidFill>
                <a:latin typeface="+mn-lt"/>
                <a:cs typeface="Times New Roman"/>
              </a:rPr>
              <a:t>c</a:t>
            </a:r>
            <a:r>
              <a:rPr sz="1667" spc="245" dirty="0" err="1">
                <a:solidFill>
                  <a:srgbClr val="E51919"/>
                </a:solidFill>
                <a:latin typeface="+mn-lt"/>
                <a:cs typeface="Times New Roman"/>
              </a:rPr>
              <a:t>omplexi</a:t>
            </a:r>
            <a:r>
              <a:rPr sz="1667" spc="227" dirty="0" err="1">
                <a:solidFill>
                  <a:srgbClr val="E51919"/>
                </a:solidFill>
                <a:latin typeface="+mn-lt"/>
                <a:cs typeface="Times New Roman"/>
              </a:rPr>
              <a:t>t</a:t>
            </a:r>
            <a:r>
              <a:rPr sz="1667" spc="232" dirty="0" err="1">
                <a:solidFill>
                  <a:srgbClr val="E51919"/>
                </a:solidFill>
                <a:latin typeface="+mn-lt"/>
                <a:cs typeface="Times New Roman"/>
              </a:rPr>
              <a:t>y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449050" y="762000"/>
            <a:ext cx="3600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761970" eaLnBrk="0" fontAlgn="auto" hangingPunct="0">
              <a:spcBef>
                <a:spcPts val="0"/>
              </a:spcBef>
              <a:spcAft>
                <a:spcPts val="250"/>
              </a:spcAft>
              <a:buClr>
                <a:schemeClr val="accent1"/>
              </a:buClr>
            </a:pPr>
            <a:r>
              <a:rPr lang="de-DE" sz="2000" kern="0" dirty="0"/>
              <a:t>Lesson Learned</a:t>
            </a:r>
            <a:endParaRPr lang="de-DE" sz="2000" kern="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21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29035" y="714763"/>
            <a:ext cx="3988965" cy="314734"/>
          </a:xfrm>
          <a:prstGeom prst="rect">
            <a:avLst/>
          </a:prstGeom>
        </p:spPr>
        <p:txBody>
          <a:bodyPr vert="horz" wrap="square" lIns="0" tIns="6890" rIns="0" bIns="0" rtlCol="0" anchor="b" anchorCtr="0">
            <a:spAutoFit/>
          </a:bodyPr>
          <a:lstStyle/>
          <a:p>
            <a:pPr marL="5512">
              <a:spcBef>
                <a:spcPts val="54"/>
              </a:spcBef>
              <a:tabLst>
                <a:tab pos="817662" algn="l"/>
              </a:tabLst>
            </a:pPr>
            <a:r>
              <a:rPr sz="2000" dirty="0" err="1">
                <a:latin typeface="Arial" charset="0"/>
                <a:ea typeface="+mn-ea"/>
                <a:cs typeface="+mn-cs"/>
              </a:rPr>
              <a:t>Expe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c</a:t>
            </a:r>
            <a:r>
              <a:rPr sz="2000" dirty="0">
                <a:latin typeface="Arial" charset="0"/>
                <a:ea typeface="+mn-ea"/>
                <a:cs typeface="+mn-cs"/>
              </a:rPr>
              <a:t>ted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 </a:t>
            </a:r>
            <a:r>
              <a:rPr sz="2000" dirty="0" err="1">
                <a:latin typeface="Arial" charset="0"/>
                <a:ea typeface="+mn-ea"/>
                <a:cs typeface="+mn-cs"/>
              </a:rPr>
              <a:t>E</a:t>
            </a:r>
            <a:r>
              <a:rPr sz="1333" dirty="0" err="1">
                <a:latin typeface="Arial" charset="0"/>
                <a:ea typeface="+mn-ea"/>
                <a:cs typeface="+mn-cs"/>
              </a:rPr>
              <a:t>out</a:t>
            </a:r>
            <a:r>
              <a:rPr lang="de-DE" sz="2000" dirty="0">
                <a:latin typeface="Arial" charset="0"/>
                <a:ea typeface="+mn-ea"/>
                <a:cs typeface="+mn-cs"/>
              </a:rPr>
              <a:t> and E</a:t>
            </a:r>
            <a:r>
              <a:rPr lang="de-DE" sz="1333" dirty="0">
                <a:latin typeface="Arial" charset="0"/>
                <a:ea typeface="+mn-ea"/>
                <a:cs typeface="+mn-cs"/>
              </a:rPr>
              <a:t>in</a:t>
            </a:r>
            <a:endParaRPr sz="1333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985" y="1308677"/>
            <a:ext cx="3084515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11" dirty="0">
                <a:latin typeface="+mn-lt"/>
                <a:cs typeface="Times New Roman"/>
              </a:rPr>
              <a:t>Data </a:t>
            </a:r>
            <a:r>
              <a:rPr sz="1667" i="1" spc="28" dirty="0">
                <a:latin typeface="+mn-lt"/>
                <a:cs typeface="Times New Roman"/>
              </a:rPr>
              <a:t>set </a:t>
            </a:r>
            <a:r>
              <a:rPr sz="1667" spc="9" dirty="0">
                <a:solidFill>
                  <a:srgbClr val="1919CC"/>
                </a:solidFill>
                <a:latin typeface="+mn-lt"/>
                <a:cs typeface="DejaVu Sans"/>
              </a:rPr>
              <a:t>D </a:t>
            </a:r>
            <a:r>
              <a:rPr sz="1667" i="1" spc="15" dirty="0">
                <a:latin typeface="+mn-lt"/>
                <a:cs typeface="Times New Roman"/>
              </a:rPr>
              <a:t>of </a:t>
            </a:r>
            <a:r>
              <a:rPr sz="1667" i="1" spc="-2" dirty="0">
                <a:latin typeface="+mn-lt"/>
                <a:cs typeface="Times New Roman"/>
              </a:rPr>
              <a:t>size</a:t>
            </a:r>
            <a:r>
              <a:rPr sz="1667" i="1" spc="4" dirty="0">
                <a:latin typeface="+mn-lt"/>
                <a:cs typeface="Times New Roman"/>
              </a:rPr>
              <a:t> </a:t>
            </a:r>
            <a:r>
              <a:rPr sz="1667" i="1" spc="182" dirty="0">
                <a:latin typeface="+mn-lt"/>
                <a:cs typeface="Times New Roman"/>
              </a:rPr>
              <a:t>N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776" y="1946201"/>
            <a:ext cx="4607343" cy="26266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667" i="1" spc="28" dirty="0" err="1">
                <a:latin typeface="+mn-lt"/>
                <a:cs typeface="Times New Roman"/>
              </a:rPr>
              <a:t>Expe</a:t>
            </a:r>
            <a:r>
              <a:rPr lang="de-DE" sz="1667" i="1" spc="28" dirty="0">
                <a:latin typeface="+mn-lt"/>
                <a:cs typeface="Times New Roman"/>
              </a:rPr>
              <a:t>c</a:t>
            </a:r>
            <a:r>
              <a:rPr sz="1667" i="1" spc="72" dirty="0">
                <a:latin typeface="+mn-lt"/>
                <a:cs typeface="Times New Roman"/>
              </a:rPr>
              <a:t>ted </a:t>
            </a:r>
            <a:r>
              <a:rPr sz="1667" i="1" spc="11" dirty="0">
                <a:latin typeface="+mn-lt"/>
                <a:cs typeface="Times New Roman"/>
              </a:rPr>
              <a:t>out-of-sample</a:t>
            </a:r>
            <a:r>
              <a:rPr sz="1667" i="1" spc="104" dirty="0">
                <a:latin typeface="+mn-lt"/>
                <a:cs typeface="Times New Roman"/>
              </a:rPr>
              <a:t> </a:t>
            </a:r>
            <a:r>
              <a:rPr sz="1667" i="1" spc="-43" dirty="0">
                <a:latin typeface="+mn-lt"/>
                <a:cs typeface="Times New Roman"/>
              </a:rPr>
              <a:t>error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1501" y="1946201"/>
            <a:ext cx="2853209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6" dirty="0">
                <a:latin typeface="+mn-lt"/>
                <a:cs typeface="Arial"/>
              </a:rPr>
              <a:t>E</a:t>
            </a:r>
            <a:r>
              <a:rPr sz="1667" spc="68" baseline="-12195" dirty="0">
                <a:solidFill>
                  <a:srgbClr val="1919CC"/>
                </a:solidFill>
                <a:latin typeface="+mn-lt"/>
                <a:cs typeface="DejaVu Sans"/>
              </a:rPr>
              <a:t>D</a:t>
            </a:r>
            <a:r>
              <a:rPr sz="1667" spc="2" dirty="0">
                <a:latin typeface="+mn-lt"/>
                <a:cs typeface="Arial"/>
              </a:rPr>
              <a:t>[</a:t>
            </a:r>
            <a:r>
              <a:rPr sz="1667" i="1" spc="169" dirty="0">
                <a:latin typeface="+mn-lt"/>
                <a:cs typeface="Times New Roman"/>
              </a:rPr>
              <a:t>E</a:t>
            </a:r>
            <a:r>
              <a:rPr sz="1667" i="1" spc="263" baseline="-18518" dirty="0">
                <a:latin typeface="+mn-lt"/>
                <a:cs typeface="Times New Roman"/>
              </a:rPr>
              <a:t>ou</a:t>
            </a:r>
            <a:r>
              <a:rPr sz="1667" i="1" spc="169" baseline="-18518" dirty="0">
                <a:latin typeface="+mn-lt"/>
                <a:cs typeface="Times New Roman"/>
              </a:rPr>
              <a:t>t</a:t>
            </a:r>
            <a:r>
              <a:rPr sz="1667" spc="69" dirty="0">
                <a:latin typeface="+mn-lt"/>
                <a:cs typeface="Arial"/>
              </a:rPr>
              <a:t>(</a:t>
            </a:r>
            <a:r>
              <a:rPr sz="1667" i="1" spc="19" dirty="0">
                <a:latin typeface="+mn-lt"/>
                <a:cs typeface="Times New Roman"/>
              </a:rPr>
              <a:t>g</a:t>
            </a:r>
            <a:r>
              <a:rPr sz="1667" spc="77" baseline="29810" dirty="0">
                <a:latin typeface="+mn-lt"/>
                <a:cs typeface="Arial"/>
              </a:rPr>
              <a:t>(</a:t>
            </a:r>
            <a:r>
              <a:rPr sz="1667" spc="45" baseline="29810" dirty="0">
                <a:solidFill>
                  <a:srgbClr val="1919CC"/>
                </a:solidFill>
                <a:latin typeface="+mn-lt"/>
                <a:cs typeface="DejaVu Sans"/>
              </a:rPr>
              <a:t>D</a:t>
            </a:r>
            <a:r>
              <a:rPr sz="1667" spc="107" baseline="29810" dirty="0">
                <a:latin typeface="+mn-lt"/>
                <a:cs typeface="Arial"/>
              </a:rPr>
              <a:t>)</a:t>
            </a:r>
            <a:r>
              <a:rPr sz="1667" spc="72" dirty="0">
                <a:latin typeface="+mn-lt"/>
                <a:cs typeface="Arial"/>
              </a:rPr>
              <a:t>)</a:t>
            </a:r>
            <a:r>
              <a:rPr sz="1667" spc="2" dirty="0">
                <a:latin typeface="+mn-lt"/>
                <a:cs typeface="Arial"/>
              </a:rPr>
              <a:t>]</a:t>
            </a:r>
            <a:endParaRPr sz="1667">
              <a:latin typeface="+mn-lt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776" y="2740774"/>
            <a:ext cx="2969207" cy="262667"/>
          </a:xfrm>
          <a:prstGeom prst="rect">
            <a:avLst/>
          </a:prstGeom>
        </p:spPr>
        <p:txBody>
          <a:bodyPr vert="horz" wrap="square" lIns="0" tIns="6063" rIns="0" bIns="0" rtlCol="0">
            <a:spAutoFit/>
          </a:bodyPr>
          <a:lstStyle/>
          <a:p>
            <a:pPr marL="5512">
              <a:spcBef>
                <a:spcPts val="47"/>
              </a:spcBef>
            </a:pPr>
            <a:r>
              <a:rPr sz="1667" i="1" spc="28" dirty="0" err="1">
                <a:latin typeface="+mn-lt"/>
                <a:cs typeface="Times New Roman"/>
              </a:rPr>
              <a:t>Exp</a:t>
            </a:r>
            <a:r>
              <a:rPr lang="de-DE" sz="1667" i="1" spc="28" dirty="0">
                <a:latin typeface="+mn-lt"/>
                <a:cs typeface="Times New Roman"/>
              </a:rPr>
              <a:t>ec</a:t>
            </a:r>
            <a:r>
              <a:rPr sz="1667" i="1" spc="72" dirty="0">
                <a:latin typeface="+mn-lt"/>
                <a:cs typeface="Times New Roman"/>
              </a:rPr>
              <a:t>ted </a:t>
            </a:r>
            <a:r>
              <a:rPr sz="1667" i="1" spc="-2" dirty="0">
                <a:latin typeface="+mn-lt"/>
                <a:cs typeface="Times New Roman"/>
              </a:rPr>
              <a:t>in-sample</a:t>
            </a:r>
            <a:r>
              <a:rPr sz="1667" i="1" spc="91" dirty="0">
                <a:latin typeface="+mn-lt"/>
                <a:cs typeface="Times New Roman"/>
              </a:rPr>
              <a:t> </a:t>
            </a:r>
            <a:r>
              <a:rPr sz="1667" i="1" spc="-43" dirty="0">
                <a:latin typeface="+mn-lt"/>
                <a:cs typeface="Times New Roman"/>
              </a:rPr>
              <a:t>error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5000" y="2740774"/>
            <a:ext cx="1828347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spc="6" dirty="0">
                <a:latin typeface="+mn-lt"/>
                <a:cs typeface="Arial"/>
              </a:rPr>
              <a:t>E</a:t>
            </a:r>
            <a:r>
              <a:rPr sz="1667" spc="77" baseline="-12195" dirty="0">
                <a:solidFill>
                  <a:srgbClr val="1919CC"/>
                </a:solidFill>
                <a:latin typeface="+mn-lt"/>
                <a:cs typeface="DejaVu Sans"/>
              </a:rPr>
              <a:t>D</a:t>
            </a:r>
            <a:r>
              <a:rPr sz="1667" spc="2" dirty="0">
                <a:latin typeface="+mn-lt"/>
                <a:cs typeface="Arial"/>
              </a:rPr>
              <a:t>[</a:t>
            </a:r>
            <a:r>
              <a:rPr sz="1667" i="1" spc="169" dirty="0">
                <a:latin typeface="+mn-lt"/>
                <a:cs typeface="Times New Roman"/>
              </a:rPr>
              <a:t>E</a:t>
            </a:r>
            <a:r>
              <a:rPr sz="1667" i="1" spc="127" baseline="-18518" dirty="0">
                <a:latin typeface="+mn-lt"/>
                <a:cs typeface="Times New Roman"/>
              </a:rPr>
              <a:t>i</a:t>
            </a:r>
            <a:r>
              <a:rPr sz="1667" i="1" spc="257" baseline="-18518" dirty="0">
                <a:latin typeface="+mn-lt"/>
                <a:cs typeface="Times New Roman"/>
              </a:rPr>
              <a:t>n</a:t>
            </a:r>
            <a:r>
              <a:rPr sz="1667" spc="69" dirty="0">
                <a:latin typeface="+mn-lt"/>
                <a:cs typeface="Arial"/>
              </a:rPr>
              <a:t>(</a:t>
            </a:r>
            <a:r>
              <a:rPr sz="1667" i="1" spc="19" dirty="0">
                <a:latin typeface="+mn-lt"/>
                <a:cs typeface="Times New Roman"/>
              </a:rPr>
              <a:t>g</a:t>
            </a:r>
            <a:r>
              <a:rPr sz="1667" spc="77" baseline="29810" dirty="0">
                <a:latin typeface="+mn-lt"/>
                <a:cs typeface="Arial"/>
              </a:rPr>
              <a:t>(</a:t>
            </a:r>
            <a:r>
              <a:rPr sz="1667" spc="45" baseline="29810" dirty="0">
                <a:solidFill>
                  <a:srgbClr val="1919CC"/>
                </a:solidFill>
                <a:latin typeface="+mn-lt"/>
                <a:cs typeface="DejaVu Sans"/>
              </a:rPr>
              <a:t>D</a:t>
            </a:r>
            <a:r>
              <a:rPr sz="1667" spc="107" baseline="29810" dirty="0">
                <a:latin typeface="+mn-lt"/>
                <a:cs typeface="Arial"/>
              </a:rPr>
              <a:t>)</a:t>
            </a:r>
            <a:r>
              <a:rPr sz="1667" spc="72" dirty="0">
                <a:latin typeface="+mn-lt"/>
                <a:cs typeface="Arial"/>
              </a:rPr>
              <a:t>)</a:t>
            </a:r>
            <a:r>
              <a:rPr sz="1667" spc="2" dirty="0">
                <a:latin typeface="+mn-lt"/>
                <a:cs typeface="Arial"/>
              </a:rPr>
              <a:t>]</a:t>
            </a:r>
            <a:endParaRPr sz="1667" dirty="0">
              <a:latin typeface="+mn-lt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050" y="3771625"/>
            <a:ext cx="3043450" cy="263502"/>
          </a:xfrm>
          <a:prstGeom prst="rect">
            <a:avLst/>
          </a:prstGeom>
        </p:spPr>
        <p:txBody>
          <a:bodyPr vert="horz" wrap="square" lIns="0" tIns="6890" rIns="0" bIns="0" rtlCol="0">
            <a:spAutoFit/>
          </a:bodyPr>
          <a:lstStyle/>
          <a:p>
            <a:pPr marL="5512">
              <a:spcBef>
                <a:spcPts val="54"/>
              </a:spcBef>
            </a:pPr>
            <a:r>
              <a:rPr sz="1667" i="1" spc="-15" dirty="0">
                <a:latin typeface="+mn-lt"/>
                <a:cs typeface="Times New Roman"/>
              </a:rPr>
              <a:t>How </a:t>
            </a:r>
            <a:r>
              <a:rPr sz="1667" i="1" spc="4" dirty="0">
                <a:latin typeface="+mn-lt"/>
                <a:cs typeface="Times New Roman"/>
              </a:rPr>
              <a:t>do </a:t>
            </a:r>
            <a:r>
              <a:rPr sz="1667" i="1" spc="31" dirty="0">
                <a:latin typeface="+mn-lt"/>
                <a:cs typeface="Times New Roman"/>
              </a:rPr>
              <a:t>they </a:t>
            </a:r>
            <a:r>
              <a:rPr sz="1667" i="1" spc="-22" dirty="0">
                <a:latin typeface="+mn-lt"/>
                <a:cs typeface="Times New Roman"/>
              </a:rPr>
              <a:t>vary </a:t>
            </a:r>
            <a:r>
              <a:rPr sz="1667" i="1" spc="17" dirty="0">
                <a:latin typeface="+mn-lt"/>
                <a:cs typeface="Times New Roman"/>
              </a:rPr>
              <a:t>with</a:t>
            </a:r>
            <a:r>
              <a:rPr sz="1667" i="1" spc="97" dirty="0">
                <a:latin typeface="+mn-lt"/>
                <a:cs typeface="Times New Roman"/>
              </a:rPr>
              <a:t> </a:t>
            </a:r>
            <a:r>
              <a:rPr sz="1667" i="1" spc="182" dirty="0">
                <a:latin typeface="+mn-lt"/>
                <a:cs typeface="Times New Roman"/>
              </a:rPr>
              <a:t>N </a:t>
            </a:r>
            <a:r>
              <a:rPr sz="1667" i="1" spc="-35" dirty="0">
                <a:latin typeface="+mn-lt"/>
                <a:cs typeface="Times New Roman"/>
              </a:rPr>
              <a:t>?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88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3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12222" y="3511208"/>
            <a:ext cx="2173166" cy="0"/>
          </a:xfrm>
          <a:custGeom>
            <a:avLst/>
            <a:gdLst/>
            <a:ahLst/>
            <a:cxnLst/>
            <a:rect l="l" t="t" r="r" b="b"/>
            <a:pathLst>
              <a:path w="5006975">
                <a:moveTo>
                  <a:pt x="0" y="0"/>
                </a:moveTo>
                <a:lnTo>
                  <a:pt x="5006454" y="0"/>
                </a:lnTo>
              </a:path>
            </a:pathLst>
          </a:custGeom>
          <a:ln w="15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4" name="object 4"/>
          <p:cNvSpPr/>
          <p:nvPr/>
        </p:nvSpPr>
        <p:spPr>
          <a:xfrm>
            <a:off x="1212222" y="1795446"/>
            <a:ext cx="0" cy="1715933"/>
          </a:xfrm>
          <a:custGeom>
            <a:avLst/>
            <a:gdLst/>
            <a:ahLst/>
            <a:cxnLst/>
            <a:rect l="l" t="t" r="r" b="b"/>
            <a:pathLst>
              <a:path h="3953510">
                <a:moveTo>
                  <a:pt x="0" y="3953116"/>
                </a:moveTo>
                <a:lnTo>
                  <a:pt x="0" y="0"/>
                </a:lnTo>
              </a:path>
            </a:pathLst>
          </a:custGeom>
          <a:ln w="15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5" name="object 5"/>
          <p:cNvSpPr/>
          <p:nvPr/>
        </p:nvSpPr>
        <p:spPr>
          <a:xfrm>
            <a:off x="1212222" y="2236722"/>
            <a:ext cx="2173166" cy="201745"/>
          </a:xfrm>
          <a:custGeom>
            <a:avLst/>
            <a:gdLst/>
            <a:ahLst/>
            <a:cxnLst/>
            <a:rect l="l" t="t" r="r" b="b"/>
            <a:pathLst>
              <a:path w="5006975" h="464819">
                <a:moveTo>
                  <a:pt x="0" y="0"/>
                </a:moveTo>
                <a:lnTo>
                  <a:pt x="42938" y="47993"/>
                </a:lnTo>
                <a:lnTo>
                  <a:pt x="85877" y="87134"/>
                </a:lnTo>
                <a:lnTo>
                  <a:pt x="130086" y="119976"/>
                </a:lnTo>
                <a:lnTo>
                  <a:pt x="173024" y="147764"/>
                </a:lnTo>
                <a:lnTo>
                  <a:pt x="217233" y="171754"/>
                </a:lnTo>
                <a:lnTo>
                  <a:pt x="260172" y="193230"/>
                </a:lnTo>
                <a:lnTo>
                  <a:pt x="304380" y="210921"/>
                </a:lnTo>
                <a:lnTo>
                  <a:pt x="347319" y="227330"/>
                </a:lnTo>
                <a:lnTo>
                  <a:pt x="391528" y="241236"/>
                </a:lnTo>
                <a:lnTo>
                  <a:pt x="434467" y="253847"/>
                </a:lnTo>
                <a:lnTo>
                  <a:pt x="478675" y="266471"/>
                </a:lnTo>
                <a:lnTo>
                  <a:pt x="521601" y="276593"/>
                </a:lnTo>
                <a:lnTo>
                  <a:pt x="565810" y="286702"/>
                </a:lnTo>
                <a:lnTo>
                  <a:pt x="608761" y="295529"/>
                </a:lnTo>
                <a:lnTo>
                  <a:pt x="652957" y="303110"/>
                </a:lnTo>
                <a:lnTo>
                  <a:pt x="695896" y="310692"/>
                </a:lnTo>
                <a:lnTo>
                  <a:pt x="738847" y="318262"/>
                </a:lnTo>
                <a:lnTo>
                  <a:pt x="783043" y="324586"/>
                </a:lnTo>
                <a:lnTo>
                  <a:pt x="825995" y="330885"/>
                </a:lnTo>
                <a:lnTo>
                  <a:pt x="870191" y="335953"/>
                </a:lnTo>
                <a:lnTo>
                  <a:pt x="913130" y="340995"/>
                </a:lnTo>
                <a:lnTo>
                  <a:pt x="957338" y="346049"/>
                </a:lnTo>
                <a:lnTo>
                  <a:pt x="1000277" y="351104"/>
                </a:lnTo>
                <a:lnTo>
                  <a:pt x="1044486" y="356158"/>
                </a:lnTo>
                <a:lnTo>
                  <a:pt x="1087424" y="359943"/>
                </a:lnTo>
                <a:lnTo>
                  <a:pt x="1131620" y="363728"/>
                </a:lnTo>
                <a:lnTo>
                  <a:pt x="1174572" y="367525"/>
                </a:lnTo>
                <a:lnTo>
                  <a:pt x="1218768" y="371309"/>
                </a:lnTo>
                <a:lnTo>
                  <a:pt x="1261719" y="373837"/>
                </a:lnTo>
                <a:lnTo>
                  <a:pt x="1305915" y="377634"/>
                </a:lnTo>
                <a:lnTo>
                  <a:pt x="1348867" y="380149"/>
                </a:lnTo>
                <a:lnTo>
                  <a:pt x="1393063" y="383933"/>
                </a:lnTo>
                <a:lnTo>
                  <a:pt x="1436014" y="386473"/>
                </a:lnTo>
                <a:lnTo>
                  <a:pt x="1478953" y="389001"/>
                </a:lnTo>
                <a:lnTo>
                  <a:pt x="1523161" y="391515"/>
                </a:lnTo>
                <a:lnTo>
                  <a:pt x="1566087" y="394042"/>
                </a:lnTo>
                <a:lnTo>
                  <a:pt x="1610309" y="396570"/>
                </a:lnTo>
                <a:lnTo>
                  <a:pt x="1653247" y="397827"/>
                </a:lnTo>
                <a:lnTo>
                  <a:pt x="1697443" y="400367"/>
                </a:lnTo>
                <a:lnTo>
                  <a:pt x="1740382" y="402882"/>
                </a:lnTo>
                <a:lnTo>
                  <a:pt x="1784591" y="404152"/>
                </a:lnTo>
                <a:lnTo>
                  <a:pt x="1827530" y="406666"/>
                </a:lnTo>
                <a:lnTo>
                  <a:pt x="1871738" y="407949"/>
                </a:lnTo>
                <a:lnTo>
                  <a:pt x="1914677" y="410464"/>
                </a:lnTo>
                <a:lnTo>
                  <a:pt x="1958886" y="411734"/>
                </a:lnTo>
                <a:lnTo>
                  <a:pt x="2001824" y="412991"/>
                </a:lnTo>
                <a:lnTo>
                  <a:pt x="2046033" y="415518"/>
                </a:lnTo>
                <a:lnTo>
                  <a:pt x="2088972" y="416775"/>
                </a:lnTo>
                <a:lnTo>
                  <a:pt x="2133180" y="418033"/>
                </a:lnTo>
                <a:lnTo>
                  <a:pt x="2176119" y="419303"/>
                </a:lnTo>
                <a:lnTo>
                  <a:pt x="2219045" y="420573"/>
                </a:lnTo>
                <a:lnTo>
                  <a:pt x="2263254" y="421830"/>
                </a:lnTo>
                <a:lnTo>
                  <a:pt x="2306193" y="423100"/>
                </a:lnTo>
                <a:lnTo>
                  <a:pt x="2350401" y="424357"/>
                </a:lnTo>
                <a:lnTo>
                  <a:pt x="2393340" y="425615"/>
                </a:lnTo>
                <a:lnTo>
                  <a:pt x="2437549" y="426885"/>
                </a:lnTo>
                <a:lnTo>
                  <a:pt x="2480487" y="428142"/>
                </a:lnTo>
                <a:lnTo>
                  <a:pt x="2524696" y="429399"/>
                </a:lnTo>
                <a:lnTo>
                  <a:pt x="2567635" y="430669"/>
                </a:lnTo>
                <a:lnTo>
                  <a:pt x="2611843" y="431939"/>
                </a:lnTo>
                <a:lnTo>
                  <a:pt x="2654769" y="433184"/>
                </a:lnTo>
                <a:lnTo>
                  <a:pt x="2698991" y="433184"/>
                </a:lnTo>
                <a:lnTo>
                  <a:pt x="2741930" y="434467"/>
                </a:lnTo>
                <a:lnTo>
                  <a:pt x="2786126" y="435724"/>
                </a:lnTo>
                <a:lnTo>
                  <a:pt x="2829064" y="436981"/>
                </a:lnTo>
                <a:lnTo>
                  <a:pt x="2872016" y="436981"/>
                </a:lnTo>
                <a:lnTo>
                  <a:pt x="2916212" y="438251"/>
                </a:lnTo>
                <a:lnTo>
                  <a:pt x="2959163" y="439508"/>
                </a:lnTo>
                <a:lnTo>
                  <a:pt x="3003359" y="439508"/>
                </a:lnTo>
                <a:lnTo>
                  <a:pt x="3046310" y="440766"/>
                </a:lnTo>
                <a:lnTo>
                  <a:pt x="3090506" y="442048"/>
                </a:lnTo>
                <a:lnTo>
                  <a:pt x="3133458" y="442048"/>
                </a:lnTo>
                <a:lnTo>
                  <a:pt x="3177654" y="443306"/>
                </a:lnTo>
                <a:lnTo>
                  <a:pt x="3220605" y="444563"/>
                </a:lnTo>
                <a:lnTo>
                  <a:pt x="3264801" y="444563"/>
                </a:lnTo>
                <a:lnTo>
                  <a:pt x="3307740" y="445833"/>
                </a:lnTo>
                <a:lnTo>
                  <a:pt x="3351936" y="445833"/>
                </a:lnTo>
                <a:lnTo>
                  <a:pt x="3394887" y="447090"/>
                </a:lnTo>
                <a:lnTo>
                  <a:pt x="3439083" y="447090"/>
                </a:lnTo>
                <a:lnTo>
                  <a:pt x="3482035" y="448348"/>
                </a:lnTo>
                <a:lnTo>
                  <a:pt x="3526231" y="448348"/>
                </a:lnTo>
                <a:lnTo>
                  <a:pt x="3569182" y="449618"/>
                </a:lnTo>
                <a:lnTo>
                  <a:pt x="3612121" y="449618"/>
                </a:lnTo>
                <a:lnTo>
                  <a:pt x="3656330" y="450875"/>
                </a:lnTo>
                <a:lnTo>
                  <a:pt x="3699268" y="450875"/>
                </a:lnTo>
                <a:lnTo>
                  <a:pt x="3743477" y="452132"/>
                </a:lnTo>
                <a:lnTo>
                  <a:pt x="3830612" y="452132"/>
                </a:lnTo>
                <a:lnTo>
                  <a:pt x="3873550" y="453415"/>
                </a:lnTo>
                <a:lnTo>
                  <a:pt x="3917772" y="453415"/>
                </a:lnTo>
                <a:lnTo>
                  <a:pt x="3960698" y="454660"/>
                </a:lnTo>
                <a:lnTo>
                  <a:pt x="4004906" y="454660"/>
                </a:lnTo>
                <a:lnTo>
                  <a:pt x="4047845" y="455930"/>
                </a:lnTo>
                <a:lnTo>
                  <a:pt x="4134993" y="455930"/>
                </a:lnTo>
                <a:lnTo>
                  <a:pt x="4179201" y="457200"/>
                </a:lnTo>
                <a:lnTo>
                  <a:pt x="4266349" y="457200"/>
                </a:lnTo>
                <a:lnTo>
                  <a:pt x="4309287" y="458457"/>
                </a:lnTo>
                <a:lnTo>
                  <a:pt x="4396422" y="458457"/>
                </a:lnTo>
                <a:lnTo>
                  <a:pt x="4439361" y="459714"/>
                </a:lnTo>
                <a:lnTo>
                  <a:pt x="4526508" y="459714"/>
                </a:lnTo>
                <a:lnTo>
                  <a:pt x="4570717" y="460984"/>
                </a:lnTo>
                <a:lnTo>
                  <a:pt x="4657864" y="460984"/>
                </a:lnTo>
                <a:lnTo>
                  <a:pt x="4700803" y="462241"/>
                </a:lnTo>
                <a:lnTo>
                  <a:pt x="4832159" y="462241"/>
                </a:lnTo>
                <a:lnTo>
                  <a:pt x="4875098" y="463499"/>
                </a:lnTo>
                <a:lnTo>
                  <a:pt x="4962232" y="463499"/>
                </a:lnTo>
                <a:lnTo>
                  <a:pt x="5006454" y="464781"/>
                </a:lnTo>
              </a:path>
            </a:pathLst>
          </a:custGeom>
          <a:ln w="303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6" name="object 6"/>
          <p:cNvSpPr/>
          <p:nvPr/>
        </p:nvSpPr>
        <p:spPr>
          <a:xfrm>
            <a:off x="1212222" y="2468596"/>
            <a:ext cx="2173166" cy="138355"/>
          </a:xfrm>
          <a:custGeom>
            <a:avLst/>
            <a:gdLst/>
            <a:ahLst/>
            <a:cxnLst/>
            <a:rect l="l" t="t" r="r" b="b"/>
            <a:pathLst>
              <a:path w="5006975" h="318770">
                <a:moveTo>
                  <a:pt x="0" y="318262"/>
                </a:moveTo>
                <a:lnTo>
                  <a:pt x="42938" y="295529"/>
                </a:lnTo>
                <a:lnTo>
                  <a:pt x="85877" y="275336"/>
                </a:lnTo>
                <a:lnTo>
                  <a:pt x="130086" y="257644"/>
                </a:lnTo>
                <a:lnTo>
                  <a:pt x="173024" y="242481"/>
                </a:lnTo>
                <a:lnTo>
                  <a:pt x="217233" y="228587"/>
                </a:lnTo>
                <a:lnTo>
                  <a:pt x="260172" y="214706"/>
                </a:lnTo>
                <a:lnTo>
                  <a:pt x="304380" y="203339"/>
                </a:lnTo>
                <a:lnTo>
                  <a:pt x="347319" y="193230"/>
                </a:lnTo>
                <a:lnTo>
                  <a:pt x="391528" y="183121"/>
                </a:lnTo>
                <a:lnTo>
                  <a:pt x="434467" y="174294"/>
                </a:lnTo>
                <a:lnTo>
                  <a:pt x="478675" y="165455"/>
                </a:lnTo>
                <a:lnTo>
                  <a:pt x="521601" y="157873"/>
                </a:lnTo>
                <a:lnTo>
                  <a:pt x="565810" y="151549"/>
                </a:lnTo>
                <a:lnTo>
                  <a:pt x="608761" y="143979"/>
                </a:lnTo>
                <a:lnTo>
                  <a:pt x="652957" y="137655"/>
                </a:lnTo>
                <a:lnTo>
                  <a:pt x="695896" y="132613"/>
                </a:lnTo>
                <a:lnTo>
                  <a:pt x="738847" y="127558"/>
                </a:lnTo>
                <a:lnTo>
                  <a:pt x="783043" y="122504"/>
                </a:lnTo>
                <a:lnTo>
                  <a:pt x="825995" y="117462"/>
                </a:lnTo>
                <a:lnTo>
                  <a:pt x="870191" y="112407"/>
                </a:lnTo>
                <a:lnTo>
                  <a:pt x="913130" y="108610"/>
                </a:lnTo>
                <a:lnTo>
                  <a:pt x="957338" y="104825"/>
                </a:lnTo>
                <a:lnTo>
                  <a:pt x="1000277" y="99771"/>
                </a:lnTo>
                <a:lnTo>
                  <a:pt x="1044486" y="97256"/>
                </a:lnTo>
                <a:lnTo>
                  <a:pt x="1087424" y="93459"/>
                </a:lnTo>
                <a:lnTo>
                  <a:pt x="1131620" y="89674"/>
                </a:lnTo>
                <a:lnTo>
                  <a:pt x="1174572" y="87134"/>
                </a:lnTo>
                <a:lnTo>
                  <a:pt x="1218768" y="83350"/>
                </a:lnTo>
                <a:lnTo>
                  <a:pt x="1261719" y="80822"/>
                </a:lnTo>
                <a:lnTo>
                  <a:pt x="1305915" y="78308"/>
                </a:lnTo>
                <a:lnTo>
                  <a:pt x="1348867" y="75768"/>
                </a:lnTo>
                <a:lnTo>
                  <a:pt x="1393063" y="73240"/>
                </a:lnTo>
                <a:lnTo>
                  <a:pt x="1436014" y="70726"/>
                </a:lnTo>
                <a:lnTo>
                  <a:pt x="1478953" y="68199"/>
                </a:lnTo>
                <a:lnTo>
                  <a:pt x="1523161" y="66941"/>
                </a:lnTo>
                <a:lnTo>
                  <a:pt x="1566087" y="64414"/>
                </a:lnTo>
                <a:lnTo>
                  <a:pt x="1610309" y="61874"/>
                </a:lnTo>
                <a:lnTo>
                  <a:pt x="1653247" y="60617"/>
                </a:lnTo>
                <a:lnTo>
                  <a:pt x="1697443" y="58089"/>
                </a:lnTo>
                <a:lnTo>
                  <a:pt x="1740382" y="56832"/>
                </a:lnTo>
                <a:lnTo>
                  <a:pt x="1784591" y="54292"/>
                </a:lnTo>
                <a:lnTo>
                  <a:pt x="1827530" y="53047"/>
                </a:lnTo>
                <a:lnTo>
                  <a:pt x="1871738" y="51777"/>
                </a:lnTo>
                <a:lnTo>
                  <a:pt x="1914677" y="50507"/>
                </a:lnTo>
                <a:lnTo>
                  <a:pt x="1958886" y="47993"/>
                </a:lnTo>
                <a:lnTo>
                  <a:pt x="2001824" y="46723"/>
                </a:lnTo>
                <a:lnTo>
                  <a:pt x="2046033" y="45466"/>
                </a:lnTo>
                <a:lnTo>
                  <a:pt x="2088972" y="44208"/>
                </a:lnTo>
                <a:lnTo>
                  <a:pt x="2133180" y="42938"/>
                </a:lnTo>
                <a:lnTo>
                  <a:pt x="2176119" y="41668"/>
                </a:lnTo>
                <a:lnTo>
                  <a:pt x="2219045" y="40424"/>
                </a:lnTo>
                <a:lnTo>
                  <a:pt x="2263254" y="39141"/>
                </a:lnTo>
                <a:lnTo>
                  <a:pt x="2306193" y="37884"/>
                </a:lnTo>
                <a:lnTo>
                  <a:pt x="2350401" y="36626"/>
                </a:lnTo>
                <a:lnTo>
                  <a:pt x="2393340" y="35356"/>
                </a:lnTo>
                <a:lnTo>
                  <a:pt x="2437549" y="34099"/>
                </a:lnTo>
                <a:lnTo>
                  <a:pt x="2480487" y="32842"/>
                </a:lnTo>
                <a:lnTo>
                  <a:pt x="2524696" y="32842"/>
                </a:lnTo>
                <a:lnTo>
                  <a:pt x="2567635" y="31572"/>
                </a:lnTo>
                <a:lnTo>
                  <a:pt x="2611843" y="30302"/>
                </a:lnTo>
                <a:lnTo>
                  <a:pt x="2654769" y="29057"/>
                </a:lnTo>
                <a:lnTo>
                  <a:pt x="2698991" y="29057"/>
                </a:lnTo>
                <a:lnTo>
                  <a:pt x="2741930" y="27774"/>
                </a:lnTo>
                <a:lnTo>
                  <a:pt x="2786126" y="26517"/>
                </a:lnTo>
                <a:lnTo>
                  <a:pt x="2829064" y="26517"/>
                </a:lnTo>
                <a:lnTo>
                  <a:pt x="2872016" y="25260"/>
                </a:lnTo>
                <a:lnTo>
                  <a:pt x="2916212" y="23990"/>
                </a:lnTo>
                <a:lnTo>
                  <a:pt x="2959163" y="23990"/>
                </a:lnTo>
                <a:lnTo>
                  <a:pt x="3003359" y="22733"/>
                </a:lnTo>
                <a:lnTo>
                  <a:pt x="3046310" y="21475"/>
                </a:lnTo>
                <a:lnTo>
                  <a:pt x="3090506" y="21475"/>
                </a:lnTo>
                <a:lnTo>
                  <a:pt x="3133458" y="20193"/>
                </a:lnTo>
                <a:lnTo>
                  <a:pt x="3177654" y="20193"/>
                </a:lnTo>
                <a:lnTo>
                  <a:pt x="3220605" y="18948"/>
                </a:lnTo>
                <a:lnTo>
                  <a:pt x="3264801" y="18948"/>
                </a:lnTo>
                <a:lnTo>
                  <a:pt x="3307740" y="17678"/>
                </a:lnTo>
                <a:lnTo>
                  <a:pt x="3351936" y="17678"/>
                </a:lnTo>
                <a:lnTo>
                  <a:pt x="3394887" y="16408"/>
                </a:lnTo>
                <a:lnTo>
                  <a:pt x="3439083" y="16408"/>
                </a:lnTo>
                <a:lnTo>
                  <a:pt x="3482035" y="15151"/>
                </a:lnTo>
                <a:lnTo>
                  <a:pt x="3526231" y="15151"/>
                </a:lnTo>
                <a:lnTo>
                  <a:pt x="3569182" y="13893"/>
                </a:lnTo>
                <a:lnTo>
                  <a:pt x="3612121" y="13893"/>
                </a:lnTo>
                <a:lnTo>
                  <a:pt x="3656330" y="12623"/>
                </a:lnTo>
                <a:lnTo>
                  <a:pt x="3699268" y="12623"/>
                </a:lnTo>
                <a:lnTo>
                  <a:pt x="3743477" y="11366"/>
                </a:lnTo>
                <a:lnTo>
                  <a:pt x="3830612" y="11366"/>
                </a:lnTo>
                <a:lnTo>
                  <a:pt x="3873550" y="10109"/>
                </a:lnTo>
                <a:lnTo>
                  <a:pt x="3917772" y="10109"/>
                </a:lnTo>
                <a:lnTo>
                  <a:pt x="3960698" y="8826"/>
                </a:lnTo>
                <a:lnTo>
                  <a:pt x="4047845" y="8826"/>
                </a:lnTo>
                <a:lnTo>
                  <a:pt x="4092054" y="7581"/>
                </a:lnTo>
                <a:lnTo>
                  <a:pt x="4179201" y="7581"/>
                </a:lnTo>
                <a:lnTo>
                  <a:pt x="4222140" y="6311"/>
                </a:lnTo>
                <a:lnTo>
                  <a:pt x="4309287" y="6311"/>
                </a:lnTo>
                <a:lnTo>
                  <a:pt x="4352213" y="5041"/>
                </a:lnTo>
                <a:lnTo>
                  <a:pt x="4439361" y="5041"/>
                </a:lnTo>
                <a:lnTo>
                  <a:pt x="4483569" y="3784"/>
                </a:lnTo>
                <a:lnTo>
                  <a:pt x="4570717" y="3784"/>
                </a:lnTo>
                <a:lnTo>
                  <a:pt x="4613656" y="2527"/>
                </a:lnTo>
                <a:lnTo>
                  <a:pt x="4745012" y="2527"/>
                </a:lnTo>
                <a:lnTo>
                  <a:pt x="4787950" y="1257"/>
                </a:lnTo>
                <a:lnTo>
                  <a:pt x="4919294" y="1257"/>
                </a:lnTo>
                <a:lnTo>
                  <a:pt x="4962232" y="0"/>
                </a:lnTo>
                <a:lnTo>
                  <a:pt x="5006454" y="0"/>
                </a:lnTo>
              </a:path>
            </a:pathLst>
          </a:custGeom>
          <a:ln w="303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7" name="object 7"/>
          <p:cNvSpPr/>
          <p:nvPr/>
        </p:nvSpPr>
        <p:spPr>
          <a:xfrm>
            <a:off x="1212222" y="2458183"/>
            <a:ext cx="2173166" cy="0"/>
          </a:xfrm>
          <a:custGeom>
            <a:avLst/>
            <a:gdLst/>
            <a:ahLst/>
            <a:cxnLst/>
            <a:rect l="l" t="t" r="r" b="b"/>
            <a:pathLst>
              <a:path w="5006975">
                <a:moveTo>
                  <a:pt x="0" y="0"/>
                </a:moveTo>
                <a:lnTo>
                  <a:pt x="5006454" y="0"/>
                </a:lnTo>
              </a:path>
            </a:pathLst>
          </a:custGeom>
          <a:ln w="75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8" name="object 8"/>
          <p:cNvSpPr txBox="1"/>
          <p:nvPr/>
        </p:nvSpPr>
        <p:spPr>
          <a:xfrm>
            <a:off x="1426022" y="3519390"/>
            <a:ext cx="1610100" cy="195383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</a:pPr>
            <a:r>
              <a:rPr sz="1107" i="1" spc="27" dirty="0">
                <a:latin typeface="Times New Roman"/>
                <a:cs typeface="Times New Roman"/>
              </a:rPr>
              <a:t>Number </a:t>
            </a:r>
            <a:r>
              <a:rPr sz="1107" i="1" spc="19" dirty="0">
                <a:latin typeface="Times New Roman"/>
                <a:cs typeface="Times New Roman"/>
              </a:rPr>
              <a:t>of </a:t>
            </a:r>
            <a:r>
              <a:rPr sz="1107" i="1" spc="15" dirty="0">
                <a:latin typeface="Times New Roman"/>
                <a:cs typeface="Times New Roman"/>
              </a:rPr>
              <a:t>Data Points,</a:t>
            </a:r>
            <a:r>
              <a:rPr sz="1107" i="1" spc="277" dirty="0">
                <a:latin typeface="Times New Roman"/>
                <a:cs typeface="Times New Roman"/>
              </a:rPr>
              <a:t> </a:t>
            </a:r>
            <a:r>
              <a:rPr sz="1237" i="1" spc="162" dirty="0">
                <a:latin typeface="Times New Roman"/>
                <a:cs typeface="Times New Roman"/>
              </a:rPr>
              <a:t>N</a:t>
            </a:r>
            <a:endParaRPr sz="123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962" y="2170238"/>
            <a:ext cx="141064" cy="8932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5512">
              <a:lnSpc>
                <a:spcPts val="1139"/>
              </a:lnSpc>
            </a:pPr>
            <a:r>
              <a:rPr sz="1107" i="1" spc="32" dirty="0" err="1">
                <a:latin typeface="Times New Roman"/>
                <a:cs typeface="Times New Roman"/>
              </a:rPr>
              <a:t>Exp</a:t>
            </a:r>
            <a:r>
              <a:rPr lang="de-DE" sz="1107" i="1" spc="32" dirty="0">
                <a:latin typeface="Times New Roman"/>
                <a:cs typeface="Times New Roman"/>
              </a:rPr>
              <a:t>c</a:t>
            </a:r>
            <a:r>
              <a:rPr sz="1107" i="1" spc="72" dirty="0">
                <a:latin typeface="Times New Roman"/>
                <a:cs typeface="Times New Roman"/>
              </a:rPr>
              <a:t>ted</a:t>
            </a:r>
            <a:r>
              <a:rPr sz="1107" i="1" spc="81" dirty="0">
                <a:latin typeface="Times New Roman"/>
                <a:cs typeface="Times New Roman"/>
              </a:rPr>
              <a:t> </a:t>
            </a:r>
            <a:r>
              <a:rPr sz="1107" i="1" spc="-39" dirty="0">
                <a:latin typeface="Times New Roman"/>
                <a:cs typeface="Times New Roman"/>
              </a:rPr>
              <a:t>Error</a:t>
            </a:r>
            <a:endParaRPr sz="1107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1678206" y="2149415"/>
            <a:ext cx="392314" cy="195446"/>
          </a:xfrm>
          <a:prstGeom prst="rect">
            <a:avLst/>
          </a:prstGeom>
        </p:spPr>
        <p:txBody>
          <a:bodyPr vert="horz" wrap="square" lIns="0" tIns="4961" rIns="0" bIns="0" rtlCol="0" anchor="b" anchorCtr="0">
            <a:spAutoFit/>
          </a:bodyPr>
          <a:lstStyle/>
          <a:p>
            <a:pPr marL="5512">
              <a:spcBef>
                <a:spcPts val="39"/>
              </a:spcBef>
            </a:pPr>
            <a:r>
              <a:rPr sz="1856" spc="231" baseline="7797" dirty="0">
                <a:solidFill>
                  <a:srgbClr val="ED1C24"/>
                </a:solidFill>
              </a:rPr>
              <a:t>E</a:t>
            </a:r>
            <a:r>
              <a:rPr sz="564" spc="141" dirty="0">
                <a:solidFill>
                  <a:srgbClr val="ED1C24"/>
                </a:solidFill>
              </a:rPr>
              <a:t>out</a:t>
            </a:r>
            <a:endParaRPr sz="564" dirty="0"/>
          </a:p>
        </p:txBody>
      </p:sp>
      <p:sp>
        <p:nvSpPr>
          <p:cNvPr id="11" name="object 11"/>
          <p:cNvSpPr txBox="1"/>
          <p:nvPr/>
        </p:nvSpPr>
        <p:spPr>
          <a:xfrm>
            <a:off x="1682712" y="2565953"/>
            <a:ext cx="210840" cy="195446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</a:pPr>
            <a:r>
              <a:rPr sz="1856" i="1" spc="231" baseline="7797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564" i="1" spc="110" dirty="0">
                <a:solidFill>
                  <a:srgbClr val="0000FF"/>
                </a:solidFill>
                <a:latin typeface="Times New Roman"/>
                <a:cs typeface="Times New Roman"/>
              </a:rPr>
              <a:t>in</a:t>
            </a:r>
            <a:endParaRPr sz="56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47535" y="3525098"/>
            <a:ext cx="2173166" cy="0"/>
          </a:xfrm>
          <a:custGeom>
            <a:avLst/>
            <a:gdLst/>
            <a:ahLst/>
            <a:cxnLst/>
            <a:rect l="l" t="t" r="r" b="b"/>
            <a:pathLst>
              <a:path w="5006975">
                <a:moveTo>
                  <a:pt x="0" y="0"/>
                </a:moveTo>
                <a:lnTo>
                  <a:pt x="5006492" y="0"/>
                </a:lnTo>
              </a:path>
            </a:pathLst>
          </a:custGeom>
          <a:ln w="15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3" name="object 13"/>
          <p:cNvSpPr/>
          <p:nvPr/>
        </p:nvSpPr>
        <p:spPr>
          <a:xfrm>
            <a:off x="4347534" y="1809336"/>
            <a:ext cx="0" cy="1715933"/>
          </a:xfrm>
          <a:custGeom>
            <a:avLst/>
            <a:gdLst/>
            <a:ahLst/>
            <a:cxnLst/>
            <a:rect l="l" t="t" r="r" b="b"/>
            <a:pathLst>
              <a:path h="3953510">
                <a:moveTo>
                  <a:pt x="0" y="3953116"/>
                </a:moveTo>
                <a:lnTo>
                  <a:pt x="0" y="0"/>
                </a:lnTo>
              </a:path>
            </a:pathLst>
          </a:custGeom>
          <a:ln w="15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4" name="object 14"/>
          <p:cNvSpPr/>
          <p:nvPr/>
        </p:nvSpPr>
        <p:spPr>
          <a:xfrm>
            <a:off x="5363838" y="1809337"/>
            <a:ext cx="1156725" cy="1228108"/>
          </a:xfrm>
          <a:custGeom>
            <a:avLst/>
            <a:gdLst/>
            <a:ahLst/>
            <a:cxnLst/>
            <a:rect l="l" t="t" r="r" b="b"/>
            <a:pathLst>
              <a:path w="2665094" h="2829560">
                <a:moveTo>
                  <a:pt x="0" y="0"/>
                </a:moveTo>
                <a:lnTo>
                  <a:pt x="8839" y="63144"/>
                </a:lnTo>
                <a:lnTo>
                  <a:pt x="51777" y="308165"/>
                </a:lnTo>
                <a:lnTo>
                  <a:pt x="95986" y="584758"/>
                </a:lnTo>
                <a:lnTo>
                  <a:pt x="138925" y="791883"/>
                </a:lnTo>
                <a:lnTo>
                  <a:pt x="183134" y="990168"/>
                </a:lnTo>
                <a:lnTo>
                  <a:pt x="226072" y="1221295"/>
                </a:lnTo>
                <a:lnTo>
                  <a:pt x="270281" y="1362748"/>
                </a:lnTo>
                <a:lnTo>
                  <a:pt x="313207" y="1481467"/>
                </a:lnTo>
                <a:lnTo>
                  <a:pt x="357428" y="1587563"/>
                </a:lnTo>
                <a:lnTo>
                  <a:pt x="400354" y="1716392"/>
                </a:lnTo>
                <a:lnTo>
                  <a:pt x="444563" y="1814906"/>
                </a:lnTo>
                <a:lnTo>
                  <a:pt x="487502" y="1899513"/>
                </a:lnTo>
                <a:lnTo>
                  <a:pt x="530453" y="1981619"/>
                </a:lnTo>
                <a:lnTo>
                  <a:pt x="574649" y="2047278"/>
                </a:lnTo>
                <a:lnTo>
                  <a:pt x="617601" y="2105380"/>
                </a:lnTo>
                <a:lnTo>
                  <a:pt x="661797" y="2157158"/>
                </a:lnTo>
                <a:lnTo>
                  <a:pt x="704748" y="2211463"/>
                </a:lnTo>
                <a:lnTo>
                  <a:pt x="748944" y="2251887"/>
                </a:lnTo>
                <a:lnTo>
                  <a:pt x="791895" y="2292311"/>
                </a:lnTo>
                <a:lnTo>
                  <a:pt x="836091" y="2330196"/>
                </a:lnTo>
                <a:lnTo>
                  <a:pt x="879043" y="2363025"/>
                </a:lnTo>
                <a:lnTo>
                  <a:pt x="923226" y="2400909"/>
                </a:lnTo>
                <a:lnTo>
                  <a:pt x="966177" y="2432494"/>
                </a:lnTo>
                <a:lnTo>
                  <a:pt x="1010373" y="2456497"/>
                </a:lnTo>
                <a:lnTo>
                  <a:pt x="1053325" y="2484272"/>
                </a:lnTo>
                <a:lnTo>
                  <a:pt x="1097521" y="2505748"/>
                </a:lnTo>
                <a:lnTo>
                  <a:pt x="1140472" y="2528481"/>
                </a:lnTo>
                <a:lnTo>
                  <a:pt x="1184668" y="2548686"/>
                </a:lnTo>
                <a:lnTo>
                  <a:pt x="1227620" y="2566365"/>
                </a:lnTo>
                <a:lnTo>
                  <a:pt x="1270558" y="2582786"/>
                </a:lnTo>
                <a:lnTo>
                  <a:pt x="1314767" y="2597937"/>
                </a:lnTo>
                <a:lnTo>
                  <a:pt x="1357706" y="2613088"/>
                </a:lnTo>
                <a:lnTo>
                  <a:pt x="1401914" y="2625737"/>
                </a:lnTo>
                <a:lnTo>
                  <a:pt x="1444853" y="2639618"/>
                </a:lnTo>
                <a:lnTo>
                  <a:pt x="1489049" y="2652255"/>
                </a:lnTo>
                <a:lnTo>
                  <a:pt x="1531988" y="2663621"/>
                </a:lnTo>
                <a:lnTo>
                  <a:pt x="1576209" y="2672461"/>
                </a:lnTo>
                <a:lnTo>
                  <a:pt x="1619135" y="2685084"/>
                </a:lnTo>
                <a:lnTo>
                  <a:pt x="1663344" y="2693936"/>
                </a:lnTo>
                <a:lnTo>
                  <a:pt x="1706283" y="2706560"/>
                </a:lnTo>
                <a:lnTo>
                  <a:pt x="1750491" y="2715387"/>
                </a:lnTo>
                <a:lnTo>
                  <a:pt x="1793430" y="2724251"/>
                </a:lnTo>
                <a:lnTo>
                  <a:pt x="1837651" y="2731820"/>
                </a:lnTo>
                <a:lnTo>
                  <a:pt x="1880577" y="2739402"/>
                </a:lnTo>
                <a:lnTo>
                  <a:pt x="1924773" y="2745701"/>
                </a:lnTo>
                <a:lnTo>
                  <a:pt x="1967699" y="2753283"/>
                </a:lnTo>
                <a:lnTo>
                  <a:pt x="2010625" y="2759608"/>
                </a:lnTo>
                <a:lnTo>
                  <a:pt x="2054821" y="2763393"/>
                </a:lnTo>
                <a:lnTo>
                  <a:pt x="2097747" y="2770974"/>
                </a:lnTo>
                <a:lnTo>
                  <a:pt x="2142070" y="2777286"/>
                </a:lnTo>
                <a:lnTo>
                  <a:pt x="2184996" y="2783598"/>
                </a:lnTo>
                <a:lnTo>
                  <a:pt x="2229192" y="2788653"/>
                </a:lnTo>
                <a:lnTo>
                  <a:pt x="2272118" y="2793707"/>
                </a:lnTo>
                <a:lnTo>
                  <a:pt x="2316314" y="2797492"/>
                </a:lnTo>
                <a:lnTo>
                  <a:pt x="2359240" y="2800032"/>
                </a:lnTo>
                <a:lnTo>
                  <a:pt x="2403436" y="2806331"/>
                </a:lnTo>
                <a:lnTo>
                  <a:pt x="2446362" y="2810116"/>
                </a:lnTo>
                <a:lnTo>
                  <a:pt x="2490558" y="2813900"/>
                </a:lnTo>
                <a:lnTo>
                  <a:pt x="2533484" y="2818968"/>
                </a:lnTo>
                <a:lnTo>
                  <a:pt x="2577680" y="2822752"/>
                </a:lnTo>
                <a:lnTo>
                  <a:pt x="2620733" y="2826550"/>
                </a:lnTo>
                <a:lnTo>
                  <a:pt x="2664929" y="2829064"/>
                </a:lnTo>
              </a:path>
            </a:pathLst>
          </a:custGeom>
          <a:ln w="303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5" name="object 15"/>
          <p:cNvSpPr/>
          <p:nvPr/>
        </p:nvSpPr>
        <p:spPr>
          <a:xfrm>
            <a:off x="4479645" y="3201133"/>
            <a:ext cx="2040874" cy="324115"/>
          </a:xfrm>
          <a:custGeom>
            <a:avLst/>
            <a:gdLst/>
            <a:ahLst/>
            <a:cxnLst/>
            <a:rect l="l" t="t" r="r" b="b"/>
            <a:pathLst>
              <a:path w="4702175" h="746760">
                <a:moveTo>
                  <a:pt x="0" y="746417"/>
                </a:moveTo>
                <a:lnTo>
                  <a:pt x="42938" y="707275"/>
                </a:lnTo>
                <a:lnTo>
                  <a:pt x="87134" y="670636"/>
                </a:lnTo>
                <a:lnTo>
                  <a:pt x="130086" y="637806"/>
                </a:lnTo>
                <a:lnTo>
                  <a:pt x="174294" y="607491"/>
                </a:lnTo>
                <a:lnTo>
                  <a:pt x="217220" y="579704"/>
                </a:lnTo>
                <a:lnTo>
                  <a:pt x="261429" y="553186"/>
                </a:lnTo>
                <a:lnTo>
                  <a:pt x="304380" y="529183"/>
                </a:lnTo>
                <a:lnTo>
                  <a:pt x="348576" y="506463"/>
                </a:lnTo>
                <a:lnTo>
                  <a:pt x="391515" y="484987"/>
                </a:lnTo>
                <a:lnTo>
                  <a:pt x="434467" y="464781"/>
                </a:lnTo>
                <a:lnTo>
                  <a:pt x="478663" y="445833"/>
                </a:lnTo>
                <a:lnTo>
                  <a:pt x="521614" y="429412"/>
                </a:lnTo>
                <a:lnTo>
                  <a:pt x="565810" y="411734"/>
                </a:lnTo>
                <a:lnTo>
                  <a:pt x="608749" y="396582"/>
                </a:lnTo>
                <a:lnTo>
                  <a:pt x="652957" y="381419"/>
                </a:lnTo>
                <a:lnTo>
                  <a:pt x="695896" y="367525"/>
                </a:lnTo>
                <a:lnTo>
                  <a:pt x="740105" y="354901"/>
                </a:lnTo>
                <a:lnTo>
                  <a:pt x="783043" y="341007"/>
                </a:lnTo>
                <a:lnTo>
                  <a:pt x="827239" y="329628"/>
                </a:lnTo>
                <a:lnTo>
                  <a:pt x="870191" y="318274"/>
                </a:lnTo>
                <a:lnTo>
                  <a:pt x="914387" y="306908"/>
                </a:lnTo>
                <a:lnTo>
                  <a:pt x="957338" y="296799"/>
                </a:lnTo>
                <a:lnTo>
                  <a:pt x="1001534" y="286702"/>
                </a:lnTo>
                <a:lnTo>
                  <a:pt x="1044486" y="276593"/>
                </a:lnTo>
                <a:lnTo>
                  <a:pt x="1088682" y="267754"/>
                </a:lnTo>
                <a:lnTo>
                  <a:pt x="1131633" y="258902"/>
                </a:lnTo>
                <a:lnTo>
                  <a:pt x="1174572" y="251333"/>
                </a:lnTo>
                <a:lnTo>
                  <a:pt x="1218780" y="242493"/>
                </a:lnTo>
                <a:lnTo>
                  <a:pt x="1261706" y="234911"/>
                </a:lnTo>
                <a:lnTo>
                  <a:pt x="1305928" y="227330"/>
                </a:lnTo>
                <a:lnTo>
                  <a:pt x="1348854" y="221018"/>
                </a:lnTo>
                <a:lnTo>
                  <a:pt x="1393063" y="213436"/>
                </a:lnTo>
                <a:lnTo>
                  <a:pt x="1436001" y="207124"/>
                </a:lnTo>
                <a:lnTo>
                  <a:pt x="1480210" y="200812"/>
                </a:lnTo>
                <a:lnTo>
                  <a:pt x="1523149" y="194487"/>
                </a:lnTo>
                <a:lnTo>
                  <a:pt x="1567357" y="188188"/>
                </a:lnTo>
                <a:lnTo>
                  <a:pt x="1610296" y="183134"/>
                </a:lnTo>
                <a:lnTo>
                  <a:pt x="1654505" y="176822"/>
                </a:lnTo>
                <a:lnTo>
                  <a:pt x="1697443" y="171767"/>
                </a:lnTo>
                <a:lnTo>
                  <a:pt x="1741652" y="166712"/>
                </a:lnTo>
                <a:lnTo>
                  <a:pt x="1784591" y="161658"/>
                </a:lnTo>
                <a:lnTo>
                  <a:pt x="1828800" y="156603"/>
                </a:lnTo>
                <a:lnTo>
                  <a:pt x="1871726" y="151561"/>
                </a:lnTo>
                <a:lnTo>
                  <a:pt x="1914664" y="146507"/>
                </a:lnTo>
                <a:lnTo>
                  <a:pt x="1958873" y="142722"/>
                </a:lnTo>
                <a:lnTo>
                  <a:pt x="2001812" y="137655"/>
                </a:lnTo>
                <a:lnTo>
                  <a:pt x="2046020" y="133870"/>
                </a:lnTo>
                <a:lnTo>
                  <a:pt x="2088959" y="130086"/>
                </a:lnTo>
                <a:lnTo>
                  <a:pt x="2133168" y="126301"/>
                </a:lnTo>
                <a:lnTo>
                  <a:pt x="2176106" y="122504"/>
                </a:lnTo>
                <a:lnTo>
                  <a:pt x="2220315" y="118719"/>
                </a:lnTo>
                <a:lnTo>
                  <a:pt x="2263254" y="114935"/>
                </a:lnTo>
                <a:lnTo>
                  <a:pt x="2307463" y="111137"/>
                </a:lnTo>
                <a:lnTo>
                  <a:pt x="2350389" y="107353"/>
                </a:lnTo>
                <a:lnTo>
                  <a:pt x="2394610" y="104825"/>
                </a:lnTo>
                <a:lnTo>
                  <a:pt x="2437536" y="101041"/>
                </a:lnTo>
                <a:lnTo>
                  <a:pt x="2481745" y="97243"/>
                </a:lnTo>
                <a:lnTo>
                  <a:pt x="2524683" y="94729"/>
                </a:lnTo>
                <a:lnTo>
                  <a:pt x="2567635" y="92189"/>
                </a:lnTo>
                <a:lnTo>
                  <a:pt x="2611831" y="88404"/>
                </a:lnTo>
                <a:lnTo>
                  <a:pt x="2654782" y="85890"/>
                </a:lnTo>
                <a:lnTo>
                  <a:pt x="2698978" y="83350"/>
                </a:lnTo>
                <a:lnTo>
                  <a:pt x="2741930" y="79565"/>
                </a:lnTo>
                <a:lnTo>
                  <a:pt x="2786126" y="77038"/>
                </a:lnTo>
                <a:lnTo>
                  <a:pt x="2829077" y="74523"/>
                </a:lnTo>
                <a:lnTo>
                  <a:pt x="2873273" y="71983"/>
                </a:lnTo>
                <a:lnTo>
                  <a:pt x="2916224" y="69469"/>
                </a:lnTo>
                <a:lnTo>
                  <a:pt x="2960408" y="66941"/>
                </a:lnTo>
                <a:lnTo>
                  <a:pt x="3003359" y="64414"/>
                </a:lnTo>
                <a:lnTo>
                  <a:pt x="3047555" y="61887"/>
                </a:lnTo>
                <a:lnTo>
                  <a:pt x="3090506" y="60617"/>
                </a:lnTo>
                <a:lnTo>
                  <a:pt x="3134702" y="58089"/>
                </a:lnTo>
                <a:lnTo>
                  <a:pt x="3177654" y="55575"/>
                </a:lnTo>
                <a:lnTo>
                  <a:pt x="3221850" y="53047"/>
                </a:lnTo>
                <a:lnTo>
                  <a:pt x="3264801" y="51777"/>
                </a:lnTo>
                <a:lnTo>
                  <a:pt x="3307740" y="49263"/>
                </a:lnTo>
                <a:lnTo>
                  <a:pt x="3351949" y="46723"/>
                </a:lnTo>
                <a:lnTo>
                  <a:pt x="3394887" y="45466"/>
                </a:lnTo>
                <a:lnTo>
                  <a:pt x="3439096" y="42938"/>
                </a:lnTo>
                <a:lnTo>
                  <a:pt x="3482035" y="41681"/>
                </a:lnTo>
                <a:lnTo>
                  <a:pt x="3526231" y="39154"/>
                </a:lnTo>
                <a:lnTo>
                  <a:pt x="3569169" y="37884"/>
                </a:lnTo>
                <a:lnTo>
                  <a:pt x="3613391" y="35356"/>
                </a:lnTo>
                <a:lnTo>
                  <a:pt x="3656317" y="34099"/>
                </a:lnTo>
                <a:lnTo>
                  <a:pt x="3700526" y="32842"/>
                </a:lnTo>
                <a:lnTo>
                  <a:pt x="3743464" y="30314"/>
                </a:lnTo>
                <a:lnTo>
                  <a:pt x="3787673" y="29057"/>
                </a:lnTo>
                <a:lnTo>
                  <a:pt x="3830612" y="27787"/>
                </a:lnTo>
                <a:lnTo>
                  <a:pt x="3874833" y="25260"/>
                </a:lnTo>
                <a:lnTo>
                  <a:pt x="3917759" y="23990"/>
                </a:lnTo>
                <a:lnTo>
                  <a:pt x="3961955" y="22733"/>
                </a:lnTo>
                <a:lnTo>
                  <a:pt x="4004881" y="21475"/>
                </a:lnTo>
                <a:lnTo>
                  <a:pt x="4047807" y="18948"/>
                </a:lnTo>
                <a:lnTo>
                  <a:pt x="4092003" y="17678"/>
                </a:lnTo>
                <a:lnTo>
                  <a:pt x="4134929" y="16421"/>
                </a:lnTo>
                <a:lnTo>
                  <a:pt x="4179252" y="15151"/>
                </a:lnTo>
                <a:lnTo>
                  <a:pt x="4222178" y="13893"/>
                </a:lnTo>
                <a:lnTo>
                  <a:pt x="4266374" y="12623"/>
                </a:lnTo>
                <a:lnTo>
                  <a:pt x="4309300" y="11366"/>
                </a:lnTo>
                <a:lnTo>
                  <a:pt x="4353496" y="10109"/>
                </a:lnTo>
                <a:lnTo>
                  <a:pt x="4396422" y="8839"/>
                </a:lnTo>
                <a:lnTo>
                  <a:pt x="4440618" y="7581"/>
                </a:lnTo>
                <a:lnTo>
                  <a:pt x="4483544" y="6311"/>
                </a:lnTo>
                <a:lnTo>
                  <a:pt x="4527740" y="5054"/>
                </a:lnTo>
                <a:lnTo>
                  <a:pt x="4570666" y="3784"/>
                </a:lnTo>
                <a:lnTo>
                  <a:pt x="4614862" y="2527"/>
                </a:lnTo>
                <a:lnTo>
                  <a:pt x="4657915" y="1257"/>
                </a:lnTo>
                <a:lnTo>
                  <a:pt x="4702111" y="0"/>
                </a:lnTo>
              </a:path>
            </a:pathLst>
          </a:custGeom>
          <a:ln w="303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6" name="object 16"/>
          <p:cNvSpPr/>
          <p:nvPr/>
        </p:nvSpPr>
        <p:spPr>
          <a:xfrm>
            <a:off x="4347535" y="3134805"/>
            <a:ext cx="2173166" cy="0"/>
          </a:xfrm>
          <a:custGeom>
            <a:avLst/>
            <a:gdLst/>
            <a:ahLst/>
            <a:cxnLst/>
            <a:rect l="l" t="t" r="r" b="b"/>
            <a:pathLst>
              <a:path w="5006975">
                <a:moveTo>
                  <a:pt x="0" y="0"/>
                </a:moveTo>
                <a:lnTo>
                  <a:pt x="5006492" y="0"/>
                </a:lnTo>
              </a:path>
            </a:pathLst>
          </a:custGeom>
          <a:ln w="75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17" name="object 17"/>
          <p:cNvSpPr txBox="1"/>
          <p:nvPr/>
        </p:nvSpPr>
        <p:spPr>
          <a:xfrm>
            <a:off x="4561334" y="3533276"/>
            <a:ext cx="1610100" cy="195383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</a:pPr>
            <a:r>
              <a:rPr sz="1107" i="1" spc="27" dirty="0">
                <a:latin typeface="Times New Roman"/>
                <a:cs typeface="Times New Roman"/>
              </a:rPr>
              <a:t>Number </a:t>
            </a:r>
            <a:r>
              <a:rPr sz="1107" i="1" spc="19" dirty="0">
                <a:latin typeface="Times New Roman"/>
                <a:cs typeface="Times New Roman"/>
              </a:rPr>
              <a:t>of </a:t>
            </a:r>
            <a:r>
              <a:rPr sz="1107" i="1" spc="15" dirty="0">
                <a:latin typeface="Times New Roman"/>
                <a:cs typeface="Times New Roman"/>
              </a:rPr>
              <a:t>Data Points,</a:t>
            </a:r>
            <a:r>
              <a:rPr sz="1107" i="1" spc="277" dirty="0">
                <a:latin typeface="Times New Roman"/>
                <a:cs typeface="Times New Roman"/>
              </a:rPr>
              <a:t> </a:t>
            </a:r>
            <a:r>
              <a:rPr sz="1237" i="1" spc="162" dirty="0">
                <a:latin typeface="Times New Roman"/>
                <a:cs typeface="Times New Roman"/>
              </a:rPr>
              <a:t>N</a:t>
            </a:r>
            <a:endParaRPr sz="1237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0274" y="2183341"/>
            <a:ext cx="141064" cy="8932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5512">
              <a:lnSpc>
                <a:spcPts val="1139"/>
              </a:lnSpc>
            </a:pPr>
            <a:r>
              <a:rPr sz="1107" i="1" spc="32">
                <a:latin typeface="Times New Roman"/>
                <a:cs typeface="Times New Roman"/>
              </a:rPr>
              <a:t>Expe</a:t>
            </a:r>
            <a:r>
              <a:rPr sz="1107" i="1" spc="72">
                <a:latin typeface="Times New Roman"/>
                <a:cs typeface="Times New Roman"/>
              </a:rPr>
              <a:t>ted</a:t>
            </a:r>
            <a:r>
              <a:rPr sz="1107" i="1" spc="81" dirty="0">
                <a:latin typeface="Times New Roman"/>
                <a:cs typeface="Times New Roman"/>
              </a:rPr>
              <a:t> </a:t>
            </a:r>
            <a:r>
              <a:rPr sz="1107" i="1" spc="-39" dirty="0">
                <a:latin typeface="Times New Roman"/>
                <a:cs typeface="Times New Roman"/>
              </a:rPr>
              <a:t>Error</a:t>
            </a:r>
            <a:endParaRPr sz="1107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63060" y="2634321"/>
            <a:ext cx="126780" cy="195383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</a:pPr>
            <a:r>
              <a:rPr sz="1237" i="1" spc="154" dirty="0">
                <a:solidFill>
                  <a:srgbClr val="ED1C24"/>
                </a:solidFill>
                <a:latin typeface="Times New Roman"/>
                <a:cs typeface="Times New Roman"/>
              </a:rPr>
              <a:t>E</a:t>
            </a:r>
            <a:endParaRPr sz="1237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78622" y="2742245"/>
            <a:ext cx="157097" cy="92663"/>
          </a:xfrm>
          <a:prstGeom prst="rect">
            <a:avLst/>
          </a:prstGeom>
        </p:spPr>
        <p:txBody>
          <a:bodyPr vert="horz" wrap="square" lIns="0" tIns="5788" rIns="0" bIns="0" rtlCol="0">
            <a:spAutoFit/>
          </a:bodyPr>
          <a:lstStyle/>
          <a:p>
            <a:pPr marL="5512">
              <a:spcBef>
                <a:spcPts val="46"/>
              </a:spcBef>
            </a:pPr>
            <a:r>
              <a:rPr sz="564" i="1" spc="141" dirty="0">
                <a:solidFill>
                  <a:srgbClr val="ED1C24"/>
                </a:solidFill>
                <a:latin typeface="Times New Roman"/>
                <a:cs typeface="Times New Roman"/>
              </a:rPr>
              <a:t>out</a:t>
            </a:r>
            <a:endParaRPr sz="56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63061" y="3305073"/>
            <a:ext cx="210840" cy="195446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</a:pPr>
            <a:r>
              <a:rPr sz="1856" i="1" spc="231" baseline="7797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564" i="1" spc="110" dirty="0">
                <a:solidFill>
                  <a:srgbClr val="0000FF"/>
                </a:solidFill>
                <a:latin typeface="Times New Roman"/>
                <a:cs typeface="Times New Roman"/>
              </a:rPr>
              <a:t>in</a:t>
            </a:r>
            <a:endParaRPr sz="564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61363" y="3907896"/>
            <a:ext cx="1362604" cy="221992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  <a:tabLst>
                <a:tab pos="743530" algn="l"/>
              </a:tabLst>
            </a:pPr>
            <a:r>
              <a:rPr sz="1410" i="1" spc="227" dirty="0">
                <a:latin typeface="Times New Roman"/>
                <a:cs typeface="Times New Roman"/>
              </a:rPr>
              <a:t>Simple	</a:t>
            </a:r>
            <a:r>
              <a:rPr sz="1410" i="1" spc="408" dirty="0">
                <a:latin typeface="Times New Roman"/>
                <a:cs typeface="Times New Roman"/>
              </a:rPr>
              <a:t>M</a:t>
            </a:r>
            <a:r>
              <a:rPr sz="1410" i="1" spc="297" dirty="0">
                <a:latin typeface="Times New Roman"/>
                <a:cs typeface="Times New Roman"/>
              </a:rPr>
              <a:t>o</a:t>
            </a:r>
            <a:r>
              <a:rPr sz="1410" i="1" spc="172" dirty="0">
                <a:latin typeface="Times New Roman"/>
                <a:cs typeface="Times New Roman"/>
              </a:rPr>
              <a:t>del</a:t>
            </a:r>
            <a:endParaRPr sz="141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37806" y="3907896"/>
            <a:ext cx="1552223" cy="221992"/>
          </a:xfrm>
          <a:prstGeom prst="rect">
            <a:avLst/>
          </a:prstGeom>
        </p:spPr>
        <p:txBody>
          <a:bodyPr vert="horz" wrap="square" lIns="0" tIns="4961" rIns="0" bIns="0" rtlCol="0">
            <a:spAutoFit/>
          </a:bodyPr>
          <a:lstStyle/>
          <a:p>
            <a:pPr marL="5512">
              <a:spcBef>
                <a:spcPts val="39"/>
              </a:spcBef>
              <a:tabLst>
                <a:tab pos="933408" algn="l"/>
              </a:tabLst>
            </a:pPr>
            <a:r>
              <a:rPr sz="1410" i="1" spc="239" dirty="0">
                <a:latin typeface="Times New Roman"/>
                <a:cs typeface="Times New Roman"/>
              </a:rPr>
              <a:t>Complex	</a:t>
            </a:r>
            <a:r>
              <a:rPr sz="1410" i="1" spc="408" dirty="0">
                <a:latin typeface="Times New Roman"/>
                <a:cs typeface="Times New Roman"/>
              </a:rPr>
              <a:t>M</a:t>
            </a:r>
            <a:r>
              <a:rPr sz="1410" i="1" spc="297" dirty="0">
                <a:latin typeface="Times New Roman"/>
                <a:cs typeface="Times New Roman"/>
              </a:rPr>
              <a:t>o</a:t>
            </a:r>
            <a:r>
              <a:rPr sz="1410" i="1" spc="172" dirty="0">
                <a:latin typeface="Times New Roman"/>
                <a:cs typeface="Times New Roman"/>
              </a:rPr>
              <a:t>del</a:t>
            </a:r>
            <a:endParaRPr sz="141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5" name="object 25"/>
          <p:cNvSpPr/>
          <p:nvPr/>
        </p:nvSpPr>
        <p:spPr>
          <a:xfrm>
            <a:off x="1091696" y="4312191"/>
            <a:ext cx="76619" cy="74690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547"/>
          </a:p>
        </p:txBody>
      </p:sp>
      <p:sp>
        <p:nvSpPr>
          <p:cNvPr id="28" name="object 28"/>
          <p:cNvSpPr txBox="1"/>
          <p:nvPr/>
        </p:nvSpPr>
        <p:spPr>
          <a:xfrm>
            <a:off x="986675" y="4310532"/>
            <a:ext cx="63390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2">
              <a:lnSpc>
                <a:spcPts val="549"/>
              </a:lnSpc>
            </a:pPr>
            <a:r>
              <a:rPr sz="521" spc="-104" dirty="0">
                <a:latin typeface="Arial"/>
                <a:cs typeface="Arial"/>
              </a:rPr>
              <a:t>§</a:t>
            </a:r>
            <a:r>
              <a:rPr sz="586" i="1" spc="188" baseline="3086" dirty="0">
                <a:latin typeface="Times New Roman"/>
                <a:cs typeface="Times New Roman"/>
              </a:rPr>
              <a:t> </a:t>
            </a:r>
            <a:endParaRPr sz="586" baseline="3086">
              <a:latin typeface="Times New Roman"/>
              <a:cs typeface="Times New Roman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6903" y="660864"/>
            <a:ext cx="1452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/>
              <a:t>The curves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3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-1" y="1202254"/>
            <a:ext cx="6121791" cy="4699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>
              <a:spcBef>
                <a:spcPts val="5"/>
              </a:spcBef>
            </a:pPr>
            <a:endParaRPr sz="1328" dirty="0"/>
          </a:p>
          <a:p>
            <a:pPr marL="6615">
              <a:tabLst>
                <a:tab pos="2301121" algn="l"/>
              </a:tabLst>
            </a:pPr>
            <a:r>
              <a:rPr lang="de-DE" sz="1667" spc="-138" dirty="0">
                <a:latin typeface="+mn-lt"/>
              </a:rPr>
              <a:t>       </a:t>
            </a:r>
            <a:r>
              <a:rPr sz="1667" spc="-138" dirty="0">
                <a:latin typeface="+mn-lt"/>
              </a:rPr>
              <a:t>For </a:t>
            </a:r>
            <a:r>
              <a:rPr sz="1667" spc="-34" dirty="0">
                <a:latin typeface="+mn-lt"/>
              </a:rPr>
              <a:t>input </a:t>
            </a:r>
            <a:r>
              <a:rPr sz="1667" b="1" spc="28" dirty="0">
                <a:latin typeface="+mn-lt"/>
                <a:cs typeface="Verdana"/>
              </a:rPr>
              <a:t>x</a:t>
            </a:r>
            <a:r>
              <a:rPr sz="1667" spc="28" dirty="0">
                <a:latin typeface="+mn-lt"/>
                <a:cs typeface="Verdana"/>
              </a:rPr>
              <a:t> </a:t>
            </a:r>
            <a:r>
              <a:rPr sz="1667" spc="307" dirty="0">
                <a:latin typeface="+mn-lt"/>
                <a:cs typeface="Arial"/>
              </a:rPr>
              <a:t>=</a:t>
            </a:r>
            <a:r>
              <a:rPr sz="1667" spc="-232" dirty="0">
                <a:latin typeface="+mn-lt"/>
                <a:cs typeface="Arial"/>
              </a:rPr>
              <a:t> </a:t>
            </a:r>
            <a:r>
              <a:rPr sz="1667" spc="76" dirty="0">
                <a:latin typeface="+mn-lt"/>
                <a:cs typeface="Arial"/>
              </a:rPr>
              <a:t>(</a:t>
            </a:r>
            <a:r>
              <a:rPr sz="1667" spc="76" dirty="0">
                <a:latin typeface="+mn-lt"/>
              </a:rPr>
              <a:t>x</a:t>
            </a:r>
            <a:r>
              <a:rPr sz="1667" spc="113" baseline="-12195" dirty="0">
                <a:latin typeface="+mn-lt"/>
                <a:cs typeface="Arial"/>
              </a:rPr>
              <a:t>1</a:t>
            </a:r>
            <a:r>
              <a:rPr sz="1667" spc="76" dirty="0">
                <a:latin typeface="+mn-lt"/>
              </a:rPr>
              <a:t>, </a:t>
            </a:r>
            <a:r>
              <a:rPr sz="1667" spc="-59" dirty="0">
                <a:latin typeface="+mn-lt"/>
                <a:cs typeface="DejaVu Sans"/>
              </a:rPr>
              <a:t>· · · </a:t>
            </a:r>
            <a:r>
              <a:rPr sz="1667" spc="44" dirty="0">
                <a:latin typeface="+mn-lt"/>
              </a:rPr>
              <a:t>,</a:t>
            </a:r>
            <a:r>
              <a:rPr sz="1667" spc="-127" dirty="0">
                <a:latin typeface="+mn-lt"/>
              </a:rPr>
              <a:t> </a:t>
            </a:r>
            <a:r>
              <a:rPr sz="1667" spc="112" dirty="0" err="1">
                <a:latin typeface="+mn-lt"/>
              </a:rPr>
              <a:t>x</a:t>
            </a:r>
            <a:r>
              <a:rPr sz="1667" spc="167" baseline="-12195" dirty="0" err="1">
                <a:latin typeface="+mn-lt"/>
              </a:rPr>
              <a:t>d</a:t>
            </a:r>
            <a:r>
              <a:rPr sz="1667" spc="112" dirty="0">
                <a:latin typeface="+mn-lt"/>
                <a:cs typeface="Arial"/>
              </a:rPr>
              <a:t>)</a:t>
            </a:r>
            <a:r>
              <a:rPr lang="de-DE" sz="1667" spc="112" dirty="0">
                <a:latin typeface="+mn-lt"/>
                <a:cs typeface="Arial"/>
              </a:rPr>
              <a:t> </a:t>
            </a:r>
            <a:r>
              <a:rPr lang="de-DE" sz="1667" spc="2" dirty="0">
                <a:latin typeface="+mn-lt"/>
              </a:rPr>
              <a:t>'</a:t>
            </a:r>
            <a:r>
              <a:rPr sz="1667" spc="-39" dirty="0">
                <a:latin typeface="+mn-lt"/>
              </a:rPr>
              <a:t>attributes </a:t>
            </a:r>
            <a:r>
              <a:rPr sz="1667" spc="-34" dirty="0">
                <a:latin typeface="+mn-lt"/>
              </a:rPr>
              <a:t>of </a:t>
            </a:r>
            <a:r>
              <a:rPr sz="1667" spc="-94" dirty="0">
                <a:latin typeface="+mn-lt"/>
              </a:rPr>
              <a:t>a</a:t>
            </a:r>
            <a:r>
              <a:rPr sz="1667" spc="5" dirty="0">
                <a:latin typeface="+mn-lt"/>
              </a:rPr>
              <a:t> </a:t>
            </a:r>
            <a:r>
              <a:rPr lang="de-DE" sz="1667" spc="5" dirty="0">
                <a:latin typeface="+mn-lt"/>
              </a:rPr>
              <a:t>c</a:t>
            </a:r>
            <a:r>
              <a:rPr sz="1667" spc="2" dirty="0" err="1">
                <a:latin typeface="+mn-lt"/>
              </a:rPr>
              <a:t>ustomer</a:t>
            </a:r>
            <a:r>
              <a:rPr sz="1667" spc="2" dirty="0">
                <a:latin typeface="+mn-lt"/>
              </a:rPr>
              <a:t>'</a:t>
            </a:r>
            <a:endParaRPr sz="1667" dirty="0">
              <a:latin typeface="+mn-lt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0721" y="1938611"/>
            <a:ext cx="3047008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  <a:tabLst>
                <a:tab pos="1691612" algn="l"/>
              </a:tabLst>
            </a:pPr>
            <a:r>
              <a:rPr sz="1537" i="1" spc="-62" dirty="0">
                <a:latin typeface="Times New Roman"/>
                <a:cs typeface="Times New Roman"/>
              </a:rPr>
              <a:t>Approve </a:t>
            </a:r>
            <a:r>
              <a:rPr sz="1537" i="1" spc="157" dirty="0">
                <a:latin typeface="Times New Roman"/>
                <a:cs typeface="Times New Roman"/>
              </a:rPr>
              <a:t> </a:t>
            </a:r>
            <a:r>
              <a:rPr lang="de-DE" sz="1537" i="1" spc="-2" dirty="0">
                <a:latin typeface="Times New Roman"/>
                <a:cs typeface="Times New Roman"/>
              </a:rPr>
              <a:t>cre</a:t>
            </a:r>
            <a:r>
              <a:rPr sz="1537" i="1" spc="-2" dirty="0" err="1">
                <a:latin typeface="Times New Roman"/>
                <a:cs typeface="Times New Roman"/>
              </a:rPr>
              <a:t>dit</a:t>
            </a:r>
            <a:r>
              <a:rPr sz="1537" i="1" spc="86" dirty="0">
                <a:latin typeface="Times New Roman"/>
                <a:cs typeface="Times New Roman"/>
              </a:rPr>
              <a:t> </a:t>
            </a:r>
            <a:r>
              <a:rPr sz="1537" i="1" spc="-47" dirty="0">
                <a:latin typeface="Times New Roman"/>
                <a:cs typeface="Times New Roman"/>
              </a:rPr>
              <a:t>if	</a:t>
            </a:r>
            <a:r>
              <a:rPr sz="1537" i="1" spc="115" dirty="0" err="1">
                <a:latin typeface="Times New Roman"/>
                <a:cs typeface="Times New Roman"/>
              </a:rPr>
              <a:t>w</a:t>
            </a:r>
            <a:r>
              <a:rPr sz="1602" i="1" spc="172" baseline="-12195" dirty="0" err="1">
                <a:latin typeface="Times New Roman"/>
                <a:cs typeface="Times New Roman"/>
              </a:rPr>
              <a:t>i</a:t>
            </a:r>
            <a:r>
              <a:rPr sz="1537" i="1" spc="115" dirty="0" err="1">
                <a:latin typeface="Times New Roman"/>
                <a:cs typeface="Times New Roman"/>
              </a:rPr>
              <a:t>x</a:t>
            </a:r>
            <a:r>
              <a:rPr sz="1602" i="1" spc="172" baseline="-12195" dirty="0" err="1">
                <a:latin typeface="Times New Roman"/>
                <a:cs typeface="Times New Roman"/>
              </a:rPr>
              <a:t>i</a:t>
            </a:r>
            <a:r>
              <a:rPr sz="1602" i="1" spc="172" baseline="-12195" dirty="0">
                <a:latin typeface="Times New Roman"/>
                <a:cs typeface="Times New Roman"/>
              </a:rPr>
              <a:t> </a:t>
            </a:r>
            <a:r>
              <a:rPr sz="1537" i="1" spc="167" dirty="0">
                <a:latin typeface="Times New Roman"/>
                <a:cs typeface="Times New Roman"/>
              </a:rPr>
              <a:t>&gt;</a:t>
            </a:r>
            <a:r>
              <a:rPr sz="1537" i="1" spc="88" dirty="0">
                <a:latin typeface="Times New Roman"/>
                <a:cs typeface="Times New Roman"/>
              </a:rPr>
              <a:t> </a:t>
            </a:r>
            <a:r>
              <a:rPr sz="1537" i="1" spc="-44" dirty="0">
                <a:latin typeface="Times New Roman"/>
                <a:cs typeface="Times New Roman"/>
              </a:rPr>
              <a:t>threshold,</a:t>
            </a:r>
            <a:endParaRPr sz="1537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1337" y="2473024"/>
            <a:ext cx="2837326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  <a:tabLst>
                <a:tab pos="1481277" algn="l"/>
              </a:tabLst>
            </a:pPr>
            <a:r>
              <a:rPr sz="1537" i="1" spc="-62" dirty="0">
                <a:latin typeface="Times New Roman"/>
                <a:cs typeface="Times New Roman"/>
              </a:rPr>
              <a:t>Deny </a:t>
            </a:r>
            <a:r>
              <a:rPr sz="1537" i="1" spc="151" dirty="0">
                <a:latin typeface="Times New Roman"/>
                <a:cs typeface="Times New Roman"/>
              </a:rPr>
              <a:t> </a:t>
            </a:r>
            <a:r>
              <a:rPr lang="de-DE" sz="1537" i="1" spc="-2" dirty="0">
                <a:latin typeface="Times New Roman"/>
                <a:cs typeface="Times New Roman"/>
              </a:rPr>
              <a:t>c</a:t>
            </a:r>
            <a:r>
              <a:rPr sz="1537" i="1" spc="-2" dirty="0" err="1">
                <a:latin typeface="Times New Roman"/>
                <a:cs typeface="Times New Roman"/>
              </a:rPr>
              <a:t>redit</a:t>
            </a:r>
            <a:r>
              <a:rPr sz="1537" i="1" spc="-2" dirty="0">
                <a:latin typeface="Times New Roman"/>
                <a:cs typeface="Times New Roman"/>
              </a:rPr>
              <a:t> </a:t>
            </a:r>
            <a:r>
              <a:rPr sz="1537" i="1" spc="-47" dirty="0">
                <a:latin typeface="Times New Roman"/>
                <a:cs typeface="Times New Roman"/>
              </a:rPr>
              <a:t>if	</a:t>
            </a:r>
            <a:r>
              <a:rPr sz="1537" i="1" spc="115" dirty="0">
                <a:latin typeface="Times New Roman"/>
                <a:cs typeface="Times New Roman"/>
              </a:rPr>
              <a:t>w</a:t>
            </a:r>
            <a:r>
              <a:rPr sz="1602" i="1" spc="172" baseline="-12195" dirty="0">
                <a:latin typeface="Times New Roman"/>
                <a:cs typeface="Times New Roman"/>
              </a:rPr>
              <a:t>i</a:t>
            </a:r>
            <a:r>
              <a:rPr sz="1537" i="1" spc="115" dirty="0">
                <a:latin typeface="Times New Roman"/>
                <a:cs typeface="Times New Roman"/>
              </a:rPr>
              <a:t>x</a:t>
            </a:r>
            <a:r>
              <a:rPr sz="1602" i="1" spc="172" baseline="-12195" dirty="0">
                <a:latin typeface="Times New Roman"/>
                <a:cs typeface="Times New Roman"/>
              </a:rPr>
              <a:t>i </a:t>
            </a:r>
            <a:r>
              <a:rPr sz="1537" i="1" spc="167" dirty="0">
                <a:latin typeface="Times New Roman"/>
                <a:cs typeface="Times New Roman"/>
              </a:rPr>
              <a:t>&lt;</a:t>
            </a:r>
            <a:r>
              <a:rPr sz="1537" i="1" spc="94" dirty="0">
                <a:latin typeface="Times New Roman"/>
                <a:cs typeface="Times New Roman"/>
              </a:rPr>
              <a:t> </a:t>
            </a:r>
            <a:r>
              <a:rPr sz="1537" i="1" spc="-44" dirty="0">
                <a:latin typeface="Times New Roman"/>
                <a:cs typeface="Times New Roman"/>
              </a:rPr>
              <a:t>threshold.</a:t>
            </a:r>
            <a:endParaRPr sz="1537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011" y="2770831"/>
            <a:ext cx="4682264" cy="640996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>
              <a:spcBef>
                <a:spcPts val="11"/>
              </a:spcBef>
            </a:pPr>
            <a:endParaRPr lang="de-DE" sz="1224" dirty="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1224" dirty="0">
              <a:latin typeface="Times New Roman"/>
              <a:cs typeface="Times New Roman"/>
            </a:endParaRPr>
          </a:p>
          <a:p>
            <a:pPr marL="6615"/>
            <a:r>
              <a:rPr sz="1667" spc="-26" dirty="0">
                <a:latin typeface="+mn-lt"/>
                <a:cs typeface="Times New Roman"/>
              </a:rPr>
              <a:t>This </a:t>
            </a:r>
            <a:r>
              <a:rPr sz="1667" spc="-94" dirty="0">
                <a:latin typeface="+mn-lt"/>
                <a:cs typeface="Times New Roman"/>
              </a:rPr>
              <a:t>linear </a:t>
            </a:r>
            <a:r>
              <a:rPr sz="1667" spc="-65" dirty="0">
                <a:latin typeface="+mn-lt"/>
                <a:cs typeface="Times New Roman"/>
              </a:rPr>
              <a:t>formula </a:t>
            </a:r>
            <a:r>
              <a:rPr sz="1667" i="1" spc="122" dirty="0">
                <a:latin typeface="+mn-lt"/>
                <a:cs typeface="Times New Roman"/>
              </a:rPr>
              <a:t>h</a:t>
            </a:r>
            <a:r>
              <a:rPr sz="1667" spc="122" dirty="0">
                <a:latin typeface="+mn-lt"/>
                <a:cs typeface="Times New Roman"/>
              </a:rPr>
              <a:t> </a:t>
            </a:r>
            <a:r>
              <a:rPr sz="1667" spc="-307" dirty="0">
                <a:latin typeface="+mn-lt"/>
                <a:cs typeface="DejaVu Sans"/>
              </a:rPr>
              <a:t>∈ </a:t>
            </a:r>
            <a:r>
              <a:rPr lang="de-DE" sz="1667" spc="-307" dirty="0">
                <a:latin typeface="+mn-lt"/>
                <a:cs typeface="DejaVu Sans"/>
              </a:rPr>
              <a:t>    </a:t>
            </a:r>
            <a:r>
              <a:rPr sz="1667" spc="153" dirty="0">
                <a:latin typeface="+mn-lt"/>
                <a:cs typeface="DejaVu Sans"/>
              </a:rPr>
              <a:t>H </a:t>
            </a:r>
            <a:r>
              <a:rPr lang="de-DE" sz="1667" spc="153" dirty="0">
                <a:latin typeface="+mn-lt"/>
                <a:cs typeface="DejaVu Sans"/>
              </a:rPr>
              <a:t>c</a:t>
            </a:r>
            <a:r>
              <a:rPr sz="1667" spc="39" dirty="0">
                <a:latin typeface="+mn-lt"/>
                <a:cs typeface="Times New Roman"/>
              </a:rPr>
              <a:t>an </a:t>
            </a:r>
            <a:r>
              <a:rPr sz="1667" spc="-37" dirty="0">
                <a:latin typeface="+mn-lt"/>
                <a:cs typeface="Times New Roman"/>
              </a:rPr>
              <a:t>be </a:t>
            </a:r>
            <a:r>
              <a:rPr sz="1667" spc="-34" dirty="0">
                <a:latin typeface="+mn-lt"/>
                <a:cs typeface="Times New Roman"/>
              </a:rPr>
              <a:t>written</a:t>
            </a:r>
            <a:r>
              <a:rPr sz="1667" spc="263" dirty="0">
                <a:latin typeface="+mn-lt"/>
                <a:cs typeface="Times New Roman"/>
              </a:rPr>
              <a:t> </a:t>
            </a:r>
            <a:r>
              <a:rPr sz="1667" spc="-78" dirty="0">
                <a:latin typeface="+mn-lt"/>
                <a:cs typeface="Times New Roman"/>
              </a:rPr>
              <a:t>as</a:t>
            </a:r>
            <a:endParaRPr sz="1667" dirty="0">
              <a:latin typeface="+mn-lt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3790" y="3519481"/>
            <a:ext cx="84336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</a:pPr>
            <a:r>
              <a:rPr sz="1067" i="1" spc="23" dirty="0">
                <a:latin typeface="Times New Roman"/>
                <a:cs typeface="Times New Roman"/>
              </a:rPr>
              <a:t>d</a:t>
            </a:r>
            <a:endParaRPr sz="1067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48550" y="3905628"/>
            <a:ext cx="234818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</a:pPr>
            <a:r>
              <a:rPr sz="1067" i="1" spc="70" dirty="0">
                <a:latin typeface="Times New Roman"/>
                <a:cs typeface="Times New Roman"/>
              </a:rPr>
              <a:t>i</a:t>
            </a:r>
            <a:r>
              <a:rPr sz="1067" spc="213" dirty="0">
                <a:latin typeface="Arial"/>
                <a:cs typeface="Arial"/>
              </a:rPr>
              <a:t>=</a:t>
            </a:r>
            <a:r>
              <a:rPr sz="1067" spc="-57" dirty="0">
                <a:latin typeface="Arial"/>
                <a:cs typeface="Arial"/>
              </a:rPr>
              <a:t>1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7985" y="3698702"/>
            <a:ext cx="1885818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  <a:tabLst>
                <a:tab pos="1574870" algn="l"/>
              </a:tabLst>
            </a:pPr>
            <a:r>
              <a:rPr sz="1537" i="1" spc="81" dirty="0">
                <a:solidFill>
                  <a:srgbClr val="E51919"/>
                </a:solidFill>
                <a:latin typeface="Times New Roman"/>
                <a:cs typeface="Times New Roman"/>
              </a:rPr>
              <a:t>h</a:t>
            </a:r>
            <a:r>
              <a:rPr sz="1537" spc="81" dirty="0">
                <a:latin typeface="Arial"/>
                <a:cs typeface="Arial"/>
              </a:rPr>
              <a:t>(</a:t>
            </a:r>
            <a:r>
              <a:rPr sz="1537" b="1" spc="81" dirty="0">
                <a:latin typeface="Verdana"/>
                <a:cs typeface="Verdana"/>
              </a:rPr>
              <a:t>x</a:t>
            </a:r>
            <a:r>
              <a:rPr sz="1537" spc="81" dirty="0">
                <a:latin typeface="Arial"/>
                <a:cs typeface="Arial"/>
              </a:rPr>
              <a:t>)</a:t>
            </a:r>
            <a:r>
              <a:rPr sz="1537" spc="11" dirty="0">
                <a:latin typeface="Arial"/>
                <a:cs typeface="Arial"/>
              </a:rPr>
              <a:t> </a:t>
            </a:r>
            <a:r>
              <a:rPr sz="1537" spc="307" dirty="0">
                <a:latin typeface="Arial"/>
                <a:cs typeface="Arial"/>
              </a:rPr>
              <a:t>=</a:t>
            </a:r>
            <a:r>
              <a:rPr sz="1537" spc="5" dirty="0">
                <a:latin typeface="Arial"/>
                <a:cs typeface="Arial"/>
              </a:rPr>
              <a:t> </a:t>
            </a:r>
            <a:r>
              <a:rPr sz="1537" i="1" spc="-70" dirty="0">
                <a:latin typeface="Times New Roman"/>
                <a:cs typeface="Times New Roman"/>
              </a:rPr>
              <a:t>sign</a:t>
            </a:r>
            <a:r>
              <a:rPr lang="de-DE" sz="1537" i="1" spc="-70" dirty="0">
                <a:latin typeface="Times New Roman"/>
                <a:cs typeface="Times New Roman"/>
              </a:rPr>
              <a:t>   </a:t>
            </a:r>
            <a:r>
              <a:rPr sz="1537" i="1" spc="-70" dirty="0">
                <a:latin typeface="Times New Roman"/>
                <a:cs typeface="Times New Roman"/>
              </a:rPr>
              <a:t>	</a:t>
            </a:r>
            <a:r>
              <a:rPr sz="1537" i="1" spc="83" dirty="0">
                <a:solidFill>
                  <a:srgbClr val="E51919"/>
                </a:solidFill>
                <a:latin typeface="Times New Roman"/>
                <a:cs typeface="Times New Roman"/>
              </a:rPr>
              <a:t>w</a:t>
            </a:r>
            <a:r>
              <a:rPr sz="1537" i="1" spc="-34" dirty="0">
                <a:solidFill>
                  <a:srgbClr val="E51919"/>
                </a:solidFill>
                <a:latin typeface="Times New Roman"/>
                <a:cs typeface="Times New Roman"/>
              </a:rPr>
              <a:t> </a:t>
            </a:r>
            <a:r>
              <a:rPr sz="1537" i="1" spc="203" dirty="0">
                <a:latin typeface="Times New Roman"/>
                <a:cs typeface="Times New Roman"/>
              </a:rPr>
              <a:t>x</a:t>
            </a:r>
            <a:endParaRPr sz="1537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04179" y="3774925"/>
            <a:ext cx="223903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  <a:tabLst>
                <a:tab pos="169988" algn="l"/>
              </a:tabLst>
            </a:pPr>
            <a:r>
              <a:rPr sz="1067" i="1" spc="73" dirty="0">
                <a:solidFill>
                  <a:srgbClr val="E51919"/>
                </a:solidFill>
                <a:latin typeface="Times New Roman"/>
                <a:cs typeface="Times New Roman"/>
              </a:rPr>
              <a:t>i	</a:t>
            </a:r>
            <a:r>
              <a:rPr sz="1067" i="1" spc="73" dirty="0">
                <a:latin typeface="Times New Roman"/>
                <a:cs typeface="Times New Roman"/>
              </a:rPr>
              <a:t>i</a:t>
            </a:r>
            <a:endParaRPr sz="1067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16927" y="3685458"/>
            <a:ext cx="887347" cy="24488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37" spc="-83" dirty="0">
                <a:latin typeface="DejaVu Sans"/>
                <a:cs typeface="DejaVu Sans"/>
              </a:rPr>
              <a:t>−</a:t>
            </a:r>
            <a:r>
              <a:rPr sz="1537" spc="-174" dirty="0">
                <a:latin typeface="DejaVu Sans"/>
                <a:cs typeface="DejaVu Sans"/>
              </a:rPr>
              <a:t> </a:t>
            </a:r>
            <a:r>
              <a:rPr lang="de-DE" sz="1537" spc="-174" dirty="0">
                <a:latin typeface="DejaVu Sans"/>
                <a:cs typeface="DejaVu Sans"/>
              </a:rPr>
              <a:t>  </a:t>
            </a:r>
            <a:r>
              <a:rPr sz="1537" i="1" spc="-55" dirty="0">
                <a:solidFill>
                  <a:srgbClr val="E51919"/>
                </a:solidFill>
                <a:latin typeface="Times New Roman"/>
                <a:cs typeface="Times New Roman"/>
              </a:rPr>
              <a:t>threshold</a:t>
            </a:r>
            <a:endParaRPr sz="1537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1" name="object 21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4" name="object 24"/>
          <p:cNvSpPr txBox="1"/>
          <p:nvPr/>
        </p:nvSpPr>
        <p:spPr>
          <a:xfrm>
            <a:off x="422010" y="4601138"/>
            <a:ext cx="7606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15">
              <a:lnSpc>
                <a:spcPts val="659"/>
              </a:lnSpc>
            </a:pPr>
            <a:r>
              <a:rPr sz="625" spc="-125" dirty="0">
                <a:latin typeface="Arial"/>
                <a:cs typeface="Arial"/>
              </a:rPr>
              <a:t>§</a:t>
            </a:r>
            <a:r>
              <a:rPr sz="703" i="1" spc="226" baseline="3086" dirty="0">
                <a:latin typeface="Times New Roman"/>
                <a:cs typeface="Times New Roman"/>
              </a:rPr>
              <a:t> </a:t>
            </a:r>
            <a:endParaRPr sz="703" baseline="3086">
              <a:latin typeface="Times New Roman"/>
              <a:cs typeface="Times New Roman"/>
            </a:endParaRPr>
          </a:p>
        </p:txBody>
      </p:sp>
      <p:sp>
        <p:nvSpPr>
          <p:cNvPr id="36" name="Double Bracket 35"/>
          <p:cNvSpPr/>
          <p:nvPr/>
        </p:nvSpPr>
        <p:spPr>
          <a:xfrm>
            <a:off x="3238500" y="3556000"/>
            <a:ext cx="889000" cy="592473"/>
          </a:xfrm>
          <a:prstGeom prst="bracketPair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37" name="Double Bracket 36"/>
          <p:cNvSpPr/>
          <p:nvPr/>
        </p:nvSpPr>
        <p:spPr>
          <a:xfrm>
            <a:off x="3111500" y="3492500"/>
            <a:ext cx="2095500" cy="762000"/>
          </a:xfrm>
          <a:prstGeom prst="bracketPair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101991" y="500831"/>
            <a:ext cx="6019800" cy="500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sz="1583" kern="0" dirty="0"/>
          </a:p>
          <a:p>
            <a:r>
              <a:rPr lang="en-US" sz="2000" kern="0" dirty="0"/>
              <a:t>A simple </a:t>
            </a:r>
            <a:r>
              <a:rPr lang="en-US" sz="2000" kern="0" dirty="0" err="1"/>
              <a:t>Hypotesis</a:t>
            </a:r>
            <a:r>
              <a:rPr lang="en-US" sz="2000" kern="0" dirty="0"/>
              <a:t> Set – the Perceptron</a:t>
            </a:r>
            <a:endParaRPr lang="de-DE" sz="2000" kern="0" dirty="0"/>
          </a:p>
        </p:txBody>
      </p:sp>
      <p:sp>
        <p:nvSpPr>
          <p:cNvPr id="35" name="object 4"/>
          <p:cNvSpPr txBox="1"/>
          <p:nvPr/>
        </p:nvSpPr>
        <p:spPr>
          <a:xfrm>
            <a:off x="3348550" y="3615889"/>
            <a:ext cx="221258" cy="36735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2333" spc="685" dirty="0">
                <a:latin typeface="Arial"/>
                <a:cs typeface="Arial"/>
              </a:rPr>
              <a:t>Σ</a:t>
            </a:r>
            <a:endParaRPr sz="2333" dirty="0">
              <a:latin typeface="Arial"/>
              <a:cs typeface="Arial"/>
            </a:endParaRPr>
          </a:p>
        </p:txBody>
      </p:sp>
      <p:sp>
        <p:nvSpPr>
          <p:cNvPr id="33" name="object 12"/>
          <p:cNvSpPr txBox="1"/>
          <p:nvPr/>
        </p:nvSpPr>
        <p:spPr>
          <a:xfrm>
            <a:off x="3701927" y="2299055"/>
            <a:ext cx="84336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</a:pPr>
            <a:r>
              <a:rPr sz="1067" i="1" spc="23" dirty="0">
                <a:latin typeface="Times New Roman"/>
                <a:cs typeface="Times New Roman"/>
              </a:rPr>
              <a:t>d</a:t>
            </a:r>
            <a:endParaRPr sz="1067" dirty="0">
              <a:latin typeface="Times New Roman"/>
              <a:cs typeface="Times New Roman"/>
            </a:endParaRPr>
          </a:p>
        </p:txBody>
      </p:sp>
      <p:sp>
        <p:nvSpPr>
          <p:cNvPr id="38" name="object 14"/>
          <p:cNvSpPr txBox="1"/>
          <p:nvPr/>
        </p:nvSpPr>
        <p:spPr>
          <a:xfrm>
            <a:off x="3626687" y="2685201"/>
            <a:ext cx="234818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</a:pPr>
            <a:r>
              <a:rPr sz="1067" i="1" spc="70" dirty="0">
                <a:latin typeface="Times New Roman"/>
                <a:cs typeface="Times New Roman"/>
              </a:rPr>
              <a:t>i</a:t>
            </a:r>
            <a:r>
              <a:rPr sz="1067" spc="213" dirty="0">
                <a:latin typeface="Arial"/>
                <a:cs typeface="Arial"/>
              </a:rPr>
              <a:t>=</a:t>
            </a:r>
            <a:r>
              <a:rPr sz="1067" spc="-57" dirty="0">
                <a:latin typeface="Arial"/>
                <a:cs typeface="Arial"/>
              </a:rPr>
              <a:t>1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39" name="object 4"/>
          <p:cNvSpPr txBox="1"/>
          <p:nvPr/>
        </p:nvSpPr>
        <p:spPr>
          <a:xfrm>
            <a:off x="3626687" y="2395463"/>
            <a:ext cx="221258" cy="36735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2333" spc="685" dirty="0">
                <a:latin typeface="Arial"/>
                <a:cs typeface="Arial"/>
              </a:rPr>
              <a:t>Σ</a:t>
            </a:r>
            <a:endParaRPr sz="2333" dirty="0">
              <a:latin typeface="Arial"/>
              <a:cs typeface="Arial"/>
            </a:endParaRPr>
          </a:p>
        </p:txBody>
      </p:sp>
      <p:sp>
        <p:nvSpPr>
          <p:cNvPr id="40" name="object 12"/>
          <p:cNvSpPr txBox="1"/>
          <p:nvPr/>
        </p:nvSpPr>
        <p:spPr>
          <a:xfrm>
            <a:off x="3721030" y="1776130"/>
            <a:ext cx="84336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</a:pPr>
            <a:r>
              <a:rPr sz="1067" i="1" spc="23" dirty="0">
                <a:latin typeface="Times New Roman"/>
                <a:cs typeface="Times New Roman"/>
              </a:rPr>
              <a:t>d</a:t>
            </a:r>
            <a:endParaRPr sz="1067" dirty="0">
              <a:latin typeface="Times New Roman"/>
              <a:cs typeface="Times New Roman"/>
            </a:endParaRPr>
          </a:p>
        </p:txBody>
      </p:sp>
      <p:sp>
        <p:nvSpPr>
          <p:cNvPr id="41" name="object 14"/>
          <p:cNvSpPr txBox="1"/>
          <p:nvPr/>
        </p:nvSpPr>
        <p:spPr>
          <a:xfrm>
            <a:off x="3645789" y="2162276"/>
            <a:ext cx="234818" cy="171893"/>
          </a:xfrm>
          <a:prstGeom prst="rect">
            <a:avLst/>
          </a:prstGeom>
        </p:spPr>
        <p:txBody>
          <a:bodyPr vert="horz" wrap="square" lIns="0" tIns="7607" rIns="0" bIns="0" rtlCol="0">
            <a:spAutoFit/>
          </a:bodyPr>
          <a:lstStyle/>
          <a:p>
            <a:pPr marL="6615">
              <a:spcBef>
                <a:spcPts val="59"/>
              </a:spcBef>
            </a:pPr>
            <a:r>
              <a:rPr sz="1067" i="1" spc="70" dirty="0">
                <a:latin typeface="Times New Roman"/>
                <a:cs typeface="Times New Roman"/>
              </a:rPr>
              <a:t>i</a:t>
            </a:r>
            <a:r>
              <a:rPr sz="1067" spc="213" dirty="0">
                <a:latin typeface="Arial"/>
                <a:cs typeface="Arial"/>
              </a:rPr>
              <a:t>=</a:t>
            </a:r>
            <a:r>
              <a:rPr sz="1067" spc="-57" dirty="0">
                <a:latin typeface="Arial"/>
                <a:cs typeface="Arial"/>
              </a:rPr>
              <a:t>1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42" name="object 4"/>
          <p:cNvSpPr txBox="1"/>
          <p:nvPr/>
        </p:nvSpPr>
        <p:spPr>
          <a:xfrm>
            <a:off x="3645789" y="1872538"/>
            <a:ext cx="221258" cy="36735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2333" spc="685" dirty="0">
                <a:latin typeface="Arial"/>
                <a:cs typeface="Arial"/>
              </a:rPr>
              <a:t>Σ</a:t>
            </a:r>
            <a:endParaRPr sz="2333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12536" y="3680129"/>
            <a:ext cx="2167268" cy="0"/>
          </a:xfrm>
          <a:custGeom>
            <a:avLst/>
            <a:gdLst/>
            <a:ahLst/>
            <a:cxnLst/>
            <a:rect l="l" t="t" r="r" b="b"/>
            <a:pathLst>
              <a:path w="4161154">
                <a:moveTo>
                  <a:pt x="0" y="0"/>
                </a:moveTo>
                <a:lnTo>
                  <a:pt x="4160634" y="0"/>
                </a:lnTo>
              </a:path>
            </a:pathLst>
          </a:custGeom>
          <a:ln w="62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4" name="object 4"/>
          <p:cNvSpPr/>
          <p:nvPr/>
        </p:nvSpPr>
        <p:spPr>
          <a:xfrm>
            <a:off x="4312536" y="1969604"/>
            <a:ext cx="0" cy="1710532"/>
          </a:xfrm>
          <a:custGeom>
            <a:avLst/>
            <a:gdLst/>
            <a:ahLst/>
            <a:cxnLst/>
            <a:rect l="l" t="t" r="r" b="b"/>
            <a:pathLst>
              <a:path h="3284220">
                <a:moveTo>
                  <a:pt x="0" y="3284207"/>
                </a:moveTo>
                <a:lnTo>
                  <a:pt x="0" y="0"/>
                </a:lnTo>
              </a:path>
            </a:pathLst>
          </a:custGeom>
          <a:ln w="62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5" name="object 5"/>
          <p:cNvSpPr/>
          <p:nvPr/>
        </p:nvSpPr>
        <p:spPr>
          <a:xfrm>
            <a:off x="4366657" y="2083309"/>
            <a:ext cx="1993305" cy="413412"/>
          </a:xfrm>
          <a:custGeom>
            <a:avLst/>
            <a:gdLst/>
            <a:ahLst/>
            <a:cxnLst/>
            <a:rect l="l" t="t" r="r" b="b"/>
            <a:pathLst>
              <a:path w="3827145" h="793750">
                <a:moveTo>
                  <a:pt x="0" y="0"/>
                </a:moveTo>
                <a:lnTo>
                  <a:pt x="40932" y="79781"/>
                </a:lnTo>
                <a:lnTo>
                  <a:pt x="82918" y="154292"/>
                </a:lnTo>
                <a:lnTo>
                  <a:pt x="124904" y="223570"/>
                </a:lnTo>
                <a:lnTo>
                  <a:pt x="165836" y="286550"/>
                </a:lnTo>
                <a:lnTo>
                  <a:pt x="207822" y="345325"/>
                </a:lnTo>
                <a:lnTo>
                  <a:pt x="248754" y="397814"/>
                </a:lnTo>
                <a:lnTo>
                  <a:pt x="290741" y="446087"/>
                </a:lnTo>
                <a:lnTo>
                  <a:pt x="332727" y="489127"/>
                </a:lnTo>
                <a:lnTo>
                  <a:pt x="373659" y="527964"/>
                </a:lnTo>
                <a:lnTo>
                  <a:pt x="415645" y="563638"/>
                </a:lnTo>
                <a:lnTo>
                  <a:pt x="457619" y="595134"/>
                </a:lnTo>
                <a:lnTo>
                  <a:pt x="498563" y="623468"/>
                </a:lnTo>
                <a:lnTo>
                  <a:pt x="540537" y="648652"/>
                </a:lnTo>
                <a:lnTo>
                  <a:pt x="582536" y="670699"/>
                </a:lnTo>
                <a:lnTo>
                  <a:pt x="623468" y="691692"/>
                </a:lnTo>
                <a:lnTo>
                  <a:pt x="665454" y="708482"/>
                </a:lnTo>
                <a:lnTo>
                  <a:pt x="706386" y="724230"/>
                </a:lnTo>
                <a:lnTo>
                  <a:pt x="748360" y="737882"/>
                </a:lnTo>
                <a:lnTo>
                  <a:pt x="790359" y="749414"/>
                </a:lnTo>
                <a:lnTo>
                  <a:pt x="831291" y="759929"/>
                </a:lnTo>
                <a:lnTo>
                  <a:pt x="873277" y="768311"/>
                </a:lnTo>
                <a:lnTo>
                  <a:pt x="915250" y="775665"/>
                </a:lnTo>
                <a:lnTo>
                  <a:pt x="956183" y="780910"/>
                </a:lnTo>
                <a:lnTo>
                  <a:pt x="998181" y="786155"/>
                </a:lnTo>
                <a:lnTo>
                  <a:pt x="1040155" y="789305"/>
                </a:lnTo>
                <a:lnTo>
                  <a:pt x="1081087" y="791413"/>
                </a:lnTo>
                <a:lnTo>
                  <a:pt x="1123073" y="793508"/>
                </a:lnTo>
                <a:lnTo>
                  <a:pt x="1205992" y="793508"/>
                </a:lnTo>
                <a:lnTo>
                  <a:pt x="1247978" y="792454"/>
                </a:lnTo>
                <a:lnTo>
                  <a:pt x="1288910" y="790359"/>
                </a:lnTo>
                <a:lnTo>
                  <a:pt x="1330896" y="788263"/>
                </a:lnTo>
                <a:lnTo>
                  <a:pt x="1372882" y="785114"/>
                </a:lnTo>
                <a:lnTo>
                  <a:pt x="1413814" y="781964"/>
                </a:lnTo>
                <a:lnTo>
                  <a:pt x="1455801" y="777760"/>
                </a:lnTo>
                <a:lnTo>
                  <a:pt x="1497774" y="772515"/>
                </a:lnTo>
                <a:lnTo>
                  <a:pt x="1538706" y="768311"/>
                </a:lnTo>
                <a:lnTo>
                  <a:pt x="1580705" y="762012"/>
                </a:lnTo>
                <a:lnTo>
                  <a:pt x="1622691" y="756780"/>
                </a:lnTo>
                <a:lnTo>
                  <a:pt x="1663623" y="750481"/>
                </a:lnTo>
                <a:lnTo>
                  <a:pt x="1705597" y="743127"/>
                </a:lnTo>
                <a:lnTo>
                  <a:pt x="1746542" y="736828"/>
                </a:lnTo>
                <a:lnTo>
                  <a:pt x="1788528" y="729475"/>
                </a:lnTo>
                <a:lnTo>
                  <a:pt x="1830514" y="721080"/>
                </a:lnTo>
                <a:lnTo>
                  <a:pt x="1871446" y="713740"/>
                </a:lnTo>
                <a:lnTo>
                  <a:pt x="1913420" y="705332"/>
                </a:lnTo>
                <a:lnTo>
                  <a:pt x="1955419" y="696950"/>
                </a:lnTo>
                <a:lnTo>
                  <a:pt x="1996351" y="688543"/>
                </a:lnTo>
                <a:lnTo>
                  <a:pt x="2038324" y="680148"/>
                </a:lnTo>
                <a:lnTo>
                  <a:pt x="2080310" y="670699"/>
                </a:lnTo>
                <a:lnTo>
                  <a:pt x="2121242" y="661250"/>
                </a:lnTo>
                <a:lnTo>
                  <a:pt x="2163241" y="652868"/>
                </a:lnTo>
                <a:lnTo>
                  <a:pt x="2205215" y="643420"/>
                </a:lnTo>
                <a:lnTo>
                  <a:pt x="2246147" y="632917"/>
                </a:lnTo>
                <a:lnTo>
                  <a:pt x="2288133" y="623468"/>
                </a:lnTo>
                <a:lnTo>
                  <a:pt x="2329065" y="614019"/>
                </a:lnTo>
                <a:lnTo>
                  <a:pt x="2371064" y="603529"/>
                </a:lnTo>
                <a:lnTo>
                  <a:pt x="2413038" y="594080"/>
                </a:lnTo>
                <a:lnTo>
                  <a:pt x="2453970" y="583590"/>
                </a:lnTo>
                <a:lnTo>
                  <a:pt x="2495956" y="573087"/>
                </a:lnTo>
                <a:lnTo>
                  <a:pt x="2537942" y="562597"/>
                </a:lnTo>
                <a:lnTo>
                  <a:pt x="2578887" y="552107"/>
                </a:lnTo>
                <a:lnTo>
                  <a:pt x="2620860" y="541604"/>
                </a:lnTo>
                <a:lnTo>
                  <a:pt x="2662847" y="531114"/>
                </a:lnTo>
                <a:lnTo>
                  <a:pt x="2703779" y="520611"/>
                </a:lnTo>
                <a:lnTo>
                  <a:pt x="2745765" y="510108"/>
                </a:lnTo>
                <a:lnTo>
                  <a:pt x="2786697" y="499618"/>
                </a:lnTo>
                <a:lnTo>
                  <a:pt x="2828683" y="488073"/>
                </a:lnTo>
                <a:lnTo>
                  <a:pt x="2870669" y="477570"/>
                </a:lnTo>
                <a:lnTo>
                  <a:pt x="2911602" y="466026"/>
                </a:lnTo>
                <a:lnTo>
                  <a:pt x="2953588" y="455536"/>
                </a:lnTo>
                <a:lnTo>
                  <a:pt x="2995574" y="445046"/>
                </a:lnTo>
                <a:lnTo>
                  <a:pt x="3036506" y="433489"/>
                </a:lnTo>
                <a:lnTo>
                  <a:pt x="3078480" y="422998"/>
                </a:lnTo>
                <a:lnTo>
                  <a:pt x="3120478" y="411454"/>
                </a:lnTo>
                <a:lnTo>
                  <a:pt x="3161411" y="399897"/>
                </a:lnTo>
                <a:lnTo>
                  <a:pt x="3203384" y="389407"/>
                </a:lnTo>
                <a:lnTo>
                  <a:pt x="3245370" y="377863"/>
                </a:lnTo>
                <a:lnTo>
                  <a:pt x="3286302" y="367372"/>
                </a:lnTo>
                <a:lnTo>
                  <a:pt x="3328301" y="355815"/>
                </a:lnTo>
                <a:lnTo>
                  <a:pt x="3369233" y="344284"/>
                </a:lnTo>
                <a:lnTo>
                  <a:pt x="3411207" y="333781"/>
                </a:lnTo>
                <a:lnTo>
                  <a:pt x="3453193" y="322237"/>
                </a:lnTo>
                <a:lnTo>
                  <a:pt x="3494125" y="310692"/>
                </a:lnTo>
                <a:lnTo>
                  <a:pt x="3536124" y="300202"/>
                </a:lnTo>
                <a:lnTo>
                  <a:pt x="3578098" y="288645"/>
                </a:lnTo>
                <a:lnTo>
                  <a:pt x="3619030" y="277101"/>
                </a:lnTo>
                <a:lnTo>
                  <a:pt x="3661016" y="266611"/>
                </a:lnTo>
                <a:lnTo>
                  <a:pt x="3703002" y="255054"/>
                </a:lnTo>
                <a:lnTo>
                  <a:pt x="3743934" y="243522"/>
                </a:lnTo>
                <a:lnTo>
                  <a:pt x="3785920" y="231965"/>
                </a:lnTo>
                <a:lnTo>
                  <a:pt x="3826852" y="221475"/>
                </a:lnTo>
              </a:path>
            </a:pathLst>
          </a:custGeom>
          <a:ln w="37785">
            <a:solidFill>
              <a:srgbClr val="8E00FF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6" name="object 6"/>
          <p:cNvSpPr/>
          <p:nvPr/>
        </p:nvSpPr>
        <p:spPr>
          <a:xfrm>
            <a:off x="4973459" y="2496595"/>
            <a:ext cx="0" cy="1183680"/>
          </a:xfrm>
          <a:custGeom>
            <a:avLst/>
            <a:gdLst/>
            <a:ahLst/>
            <a:cxnLst/>
            <a:rect l="l" t="t" r="r" b="b"/>
            <a:pathLst>
              <a:path h="2272665">
                <a:moveTo>
                  <a:pt x="0" y="2272385"/>
                </a:moveTo>
                <a:lnTo>
                  <a:pt x="0" y="0"/>
                </a:lnTo>
              </a:path>
            </a:pathLst>
          </a:custGeom>
          <a:ln w="37785">
            <a:solidFill>
              <a:srgbClr val="8E00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7" name="object 7"/>
          <p:cNvSpPr/>
          <p:nvPr/>
        </p:nvSpPr>
        <p:spPr>
          <a:xfrm>
            <a:off x="4366657" y="2330410"/>
            <a:ext cx="1993305" cy="1257433"/>
          </a:xfrm>
          <a:custGeom>
            <a:avLst/>
            <a:gdLst/>
            <a:ahLst/>
            <a:cxnLst/>
            <a:rect l="l" t="t" r="r" b="b"/>
            <a:pathLst>
              <a:path w="3827145" h="2414270">
                <a:moveTo>
                  <a:pt x="0" y="0"/>
                </a:moveTo>
                <a:lnTo>
                  <a:pt x="40932" y="152184"/>
                </a:lnTo>
                <a:lnTo>
                  <a:pt x="82918" y="291782"/>
                </a:lnTo>
                <a:lnTo>
                  <a:pt x="124904" y="418782"/>
                </a:lnTo>
                <a:lnTo>
                  <a:pt x="165836" y="536333"/>
                </a:lnTo>
                <a:lnTo>
                  <a:pt x="207822" y="644461"/>
                </a:lnTo>
                <a:lnTo>
                  <a:pt x="248754" y="744156"/>
                </a:lnTo>
                <a:lnTo>
                  <a:pt x="290741" y="836536"/>
                </a:lnTo>
                <a:lnTo>
                  <a:pt x="332727" y="922591"/>
                </a:lnTo>
                <a:lnTo>
                  <a:pt x="373659" y="1001318"/>
                </a:lnTo>
                <a:lnTo>
                  <a:pt x="415645" y="1075842"/>
                </a:lnTo>
                <a:lnTo>
                  <a:pt x="457619" y="1145108"/>
                </a:lnTo>
                <a:lnTo>
                  <a:pt x="498563" y="1209141"/>
                </a:lnTo>
                <a:lnTo>
                  <a:pt x="540537" y="1268958"/>
                </a:lnTo>
                <a:lnTo>
                  <a:pt x="582536" y="1325638"/>
                </a:lnTo>
                <a:lnTo>
                  <a:pt x="623468" y="1378127"/>
                </a:lnTo>
                <a:lnTo>
                  <a:pt x="665454" y="1427454"/>
                </a:lnTo>
                <a:lnTo>
                  <a:pt x="706386" y="1473631"/>
                </a:lnTo>
                <a:lnTo>
                  <a:pt x="748360" y="1517726"/>
                </a:lnTo>
                <a:lnTo>
                  <a:pt x="790359" y="1558658"/>
                </a:lnTo>
                <a:lnTo>
                  <a:pt x="831291" y="1597482"/>
                </a:lnTo>
                <a:lnTo>
                  <a:pt x="873277" y="1635277"/>
                </a:lnTo>
                <a:lnTo>
                  <a:pt x="915250" y="1669910"/>
                </a:lnTo>
                <a:lnTo>
                  <a:pt x="956183" y="1702460"/>
                </a:lnTo>
                <a:lnTo>
                  <a:pt x="998181" y="1733943"/>
                </a:lnTo>
                <a:lnTo>
                  <a:pt x="1040155" y="1763331"/>
                </a:lnTo>
                <a:lnTo>
                  <a:pt x="1081087" y="1791665"/>
                </a:lnTo>
                <a:lnTo>
                  <a:pt x="1123073" y="1817903"/>
                </a:lnTo>
                <a:lnTo>
                  <a:pt x="1165059" y="1843100"/>
                </a:lnTo>
                <a:lnTo>
                  <a:pt x="1205992" y="1867242"/>
                </a:lnTo>
                <a:lnTo>
                  <a:pt x="1247978" y="1890331"/>
                </a:lnTo>
                <a:lnTo>
                  <a:pt x="1288910" y="1912378"/>
                </a:lnTo>
                <a:lnTo>
                  <a:pt x="1330896" y="1933359"/>
                </a:lnTo>
                <a:lnTo>
                  <a:pt x="1372882" y="1953310"/>
                </a:lnTo>
                <a:lnTo>
                  <a:pt x="1413814" y="1972195"/>
                </a:lnTo>
                <a:lnTo>
                  <a:pt x="1455801" y="1990039"/>
                </a:lnTo>
                <a:lnTo>
                  <a:pt x="1497774" y="2007895"/>
                </a:lnTo>
                <a:lnTo>
                  <a:pt x="1538706" y="2024684"/>
                </a:lnTo>
                <a:lnTo>
                  <a:pt x="1580705" y="2040420"/>
                </a:lnTo>
                <a:lnTo>
                  <a:pt x="1622691" y="2055114"/>
                </a:lnTo>
                <a:lnTo>
                  <a:pt x="1663623" y="2069807"/>
                </a:lnTo>
                <a:lnTo>
                  <a:pt x="1705597" y="2084501"/>
                </a:lnTo>
                <a:lnTo>
                  <a:pt x="1746542" y="2098154"/>
                </a:lnTo>
                <a:lnTo>
                  <a:pt x="1788528" y="2110740"/>
                </a:lnTo>
                <a:lnTo>
                  <a:pt x="1830514" y="2123338"/>
                </a:lnTo>
                <a:lnTo>
                  <a:pt x="1871446" y="2134895"/>
                </a:lnTo>
                <a:lnTo>
                  <a:pt x="1913420" y="2146439"/>
                </a:lnTo>
                <a:lnTo>
                  <a:pt x="1955419" y="2157984"/>
                </a:lnTo>
                <a:lnTo>
                  <a:pt x="1996351" y="2168474"/>
                </a:lnTo>
                <a:lnTo>
                  <a:pt x="2038324" y="2178977"/>
                </a:lnTo>
                <a:lnTo>
                  <a:pt x="2080310" y="2188413"/>
                </a:lnTo>
                <a:lnTo>
                  <a:pt x="2121242" y="2198916"/>
                </a:lnTo>
                <a:lnTo>
                  <a:pt x="2163241" y="2207310"/>
                </a:lnTo>
                <a:lnTo>
                  <a:pt x="2205215" y="2216759"/>
                </a:lnTo>
                <a:lnTo>
                  <a:pt x="2246147" y="2225154"/>
                </a:lnTo>
                <a:lnTo>
                  <a:pt x="2288133" y="2233549"/>
                </a:lnTo>
                <a:lnTo>
                  <a:pt x="2329065" y="2241943"/>
                </a:lnTo>
                <a:lnTo>
                  <a:pt x="2371064" y="2249297"/>
                </a:lnTo>
                <a:lnTo>
                  <a:pt x="2413038" y="2256650"/>
                </a:lnTo>
                <a:lnTo>
                  <a:pt x="2453970" y="2263990"/>
                </a:lnTo>
                <a:lnTo>
                  <a:pt x="2495956" y="2271331"/>
                </a:lnTo>
                <a:lnTo>
                  <a:pt x="2537942" y="2277630"/>
                </a:lnTo>
                <a:lnTo>
                  <a:pt x="2578887" y="2284984"/>
                </a:lnTo>
                <a:lnTo>
                  <a:pt x="2620860" y="2291283"/>
                </a:lnTo>
                <a:lnTo>
                  <a:pt x="2662847" y="2296528"/>
                </a:lnTo>
                <a:lnTo>
                  <a:pt x="2703779" y="2302827"/>
                </a:lnTo>
                <a:lnTo>
                  <a:pt x="2745765" y="2309126"/>
                </a:lnTo>
                <a:lnTo>
                  <a:pt x="2786697" y="2314371"/>
                </a:lnTo>
                <a:lnTo>
                  <a:pt x="2828683" y="2319616"/>
                </a:lnTo>
                <a:lnTo>
                  <a:pt x="2870669" y="2324862"/>
                </a:lnTo>
                <a:lnTo>
                  <a:pt x="2911602" y="2330119"/>
                </a:lnTo>
                <a:lnTo>
                  <a:pt x="2953588" y="2335364"/>
                </a:lnTo>
                <a:lnTo>
                  <a:pt x="2995574" y="2340610"/>
                </a:lnTo>
                <a:lnTo>
                  <a:pt x="3036506" y="2344813"/>
                </a:lnTo>
                <a:lnTo>
                  <a:pt x="3078480" y="2350058"/>
                </a:lnTo>
                <a:lnTo>
                  <a:pt x="3120478" y="2354262"/>
                </a:lnTo>
                <a:lnTo>
                  <a:pt x="3161411" y="2358453"/>
                </a:lnTo>
                <a:lnTo>
                  <a:pt x="3203384" y="2362657"/>
                </a:lnTo>
                <a:lnTo>
                  <a:pt x="3245370" y="2366848"/>
                </a:lnTo>
                <a:lnTo>
                  <a:pt x="3286302" y="2371051"/>
                </a:lnTo>
                <a:lnTo>
                  <a:pt x="3328301" y="2374201"/>
                </a:lnTo>
                <a:lnTo>
                  <a:pt x="3369233" y="2378392"/>
                </a:lnTo>
                <a:lnTo>
                  <a:pt x="3411207" y="2382596"/>
                </a:lnTo>
                <a:lnTo>
                  <a:pt x="3453193" y="2385745"/>
                </a:lnTo>
                <a:lnTo>
                  <a:pt x="3494125" y="2388895"/>
                </a:lnTo>
                <a:lnTo>
                  <a:pt x="3536124" y="2393086"/>
                </a:lnTo>
                <a:lnTo>
                  <a:pt x="3578098" y="2396236"/>
                </a:lnTo>
                <a:lnTo>
                  <a:pt x="3619030" y="2399385"/>
                </a:lnTo>
                <a:lnTo>
                  <a:pt x="3661016" y="2402535"/>
                </a:lnTo>
                <a:lnTo>
                  <a:pt x="3703002" y="2405684"/>
                </a:lnTo>
                <a:lnTo>
                  <a:pt x="3743934" y="2408834"/>
                </a:lnTo>
                <a:lnTo>
                  <a:pt x="3785920" y="2411984"/>
                </a:lnTo>
                <a:lnTo>
                  <a:pt x="3826852" y="2414092"/>
                </a:lnTo>
              </a:path>
            </a:pathLst>
          </a:custGeom>
          <a:ln w="3778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8" name="object 8"/>
          <p:cNvSpPr/>
          <p:nvPr/>
        </p:nvSpPr>
        <p:spPr>
          <a:xfrm>
            <a:off x="4366657" y="2290505"/>
            <a:ext cx="1993305" cy="1142669"/>
          </a:xfrm>
          <a:custGeom>
            <a:avLst/>
            <a:gdLst/>
            <a:ahLst/>
            <a:cxnLst/>
            <a:rect l="l" t="t" r="r" b="b"/>
            <a:pathLst>
              <a:path w="3827145" h="2193925">
                <a:moveTo>
                  <a:pt x="0" y="2193671"/>
                </a:moveTo>
                <a:lnTo>
                  <a:pt x="40932" y="2120188"/>
                </a:lnTo>
                <a:lnTo>
                  <a:pt x="82918" y="2055114"/>
                </a:lnTo>
                <a:lnTo>
                  <a:pt x="124904" y="1997392"/>
                </a:lnTo>
                <a:lnTo>
                  <a:pt x="165836" y="1943862"/>
                </a:lnTo>
                <a:lnTo>
                  <a:pt x="207822" y="1893481"/>
                </a:lnTo>
                <a:lnTo>
                  <a:pt x="248754" y="1846249"/>
                </a:lnTo>
                <a:lnTo>
                  <a:pt x="290741" y="1802168"/>
                </a:lnTo>
                <a:lnTo>
                  <a:pt x="332727" y="1760181"/>
                </a:lnTo>
                <a:lnTo>
                  <a:pt x="373659" y="1719249"/>
                </a:lnTo>
                <a:lnTo>
                  <a:pt x="415645" y="1680400"/>
                </a:lnTo>
                <a:lnTo>
                  <a:pt x="457619" y="1643672"/>
                </a:lnTo>
                <a:lnTo>
                  <a:pt x="498563" y="1607985"/>
                </a:lnTo>
                <a:lnTo>
                  <a:pt x="540537" y="1573339"/>
                </a:lnTo>
                <a:lnTo>
                  <a:pt x="582536" y="1538706"/>
                </a:lnTo>
                <a:lnTo>
                  <a:pt x="623468" y="1506169"/>
                </a:lnTo>
                <a:lnTo>
                  <a:pt x="665454" y="1474685"/>
                </a:lnTo>
                <a:lnTo>
                  <a:pt x="706386" y="1443202"/>
                </a:lnTo>
                <a:lnTo>
                  <a:pt x="748360" y="1413814"/>
                </a:lnTo>
                <a:lnTo>
                  <a:pt x="790359" y="1383372"/>
                </a:lnTo>
                <a:lnTo>
                  <a:pt x="831291" y="1355026"/>
                </a:lnTo>
                <a:lnTo>
                  <a:pt x="873277" y="1326692"/>
                </a:lnTo>
                <a:lnTo>
                  <a:pt x="915250" y="1299400"/>
                </a:lnTo>
                <a:lnTo>
                  <a:pt x="956183" y="1272120"/>
                </a:lnTo>
                <a:lnTo>
                  <a:pt x="998181" y="1245870"/>
                </a:lnTo>
                <a:lnTo>
                  <a:pt x="1040155" y="1219631"/>
                </a:lnTo>
                <a:lnTo>
                  <a:pt x="1081087" y="1193393"/>
                </a:lnTo>
                <a:lnTo>
                  <a:pt x="1123073" y="1168209"/>
                </a:lnTo>
                <a:lnTo>
                  <a:pt x="1165059" y="1144054"/>
                </a:lnTo>
                <a:lnTo>
                  <a:pt x="1205992" y="1118870"/>
                </a:lnTo>
                <a:lnTo>
                  <a:pt x="1247978" y="1095781"/>
                </a:lnTo>
                <a:lnTo>
                  <a:pt x="1288910" y="1071638"/>
                </a:lnTo>
                <a:lnTo>
                  <a:pt x="1330896" y="1048550"/>
                </a:lnTo>
                <a:lnTo>
                  <a:pt x="1372882" y="1025448"/>
                </a:lnTo>
                <a:lnTo>
                  <a:pt x="1413814" y="1002360"/>
                </a:lnTo>
                <a:lnTo>
                  <a:pt x="1455801" y="980325"/>
                </a:lnTo>
                <a:lnTo>
                  <a:pt x="1497774" y="958278"/>
                </a:lnTo>
                <a:lnTo>
                  <a:pt x="1538706" y="936244"/>
                </a:lnTo>
                <a:lnTo>
                  <a:pt x="1580705" y="915238"/>
                </a:lnTo>
                <a:lnTo>
                  <a:pt x="1622691" y="894257"/>
                </a:lnTo>
                <a:lnTo>
                  <a:pt x="1663623" y="873264"/>
                </a:lnTo>
                <a:lnTo>
                  <a:pt x="1705597" y="852271"/>
                </a:lnTo>
                <a:lnTo>
                  <a:pt x="1746542" y="831278"/>
                </a:lnTo>
                <a:lnTo>
                  <a:pt x="1788528" y="811326"/>
                </a:lnTo>
                <a:lnTo>
                  <a:pt x="1830514" y="791387"/>
                </a:lnTo>
                <a:lnTo>
                  <a:pt x="1871446" y="771448"/>
                </a:lnTo>
                <a:lnTo>
                  <a:pt x="1913420" y="751509"/>
                </a:lnTo>
                <a:lnTo>
                  <a:pt x="1955419" y="732612"/>
                </a:lnTo>
                <a:lnTo>
                  <a:pt x="1996351" y="712673"/>
                </a:lnTo>
                <a:lnTo>
                  <a:pt x="2038324" y="693775"/>
                </a:lnTo>
                <a:lnTo>
                  <a:pt x="2080310" y="674890"/>
                </a:lnTo>
                <a:lnTo>
                  <a:pt x="2121242" y="655993"/>
                </a:lnTo>
                <a:lnTo>
                  <a:pt x="2163241" y="638149"/>
                </a:lnTo>
                <a:lnTo>
                  <a:pt x="2205215" y="619252"/>
                </a:lnTo>
                <a:lnTo>
                  <a:pt x="2246147" y="601421"/>
                </a:lnTo>
                <a:lnTo>
                  <a:pt x="2288133" y="583577"/>
                </a:lnTo>
                <a:lnTo>
                  <a:pt x="2329065" y="565721"/>
                </a:lnTo>
                <a:lnTo>
                  <a:pt x="2371064" y="547890"/>
                </a:lnTo>
                <a:lnTo>
                  <a:pt x="2413038" y="530047"/>
                </a:lnTo>
                <a:lnTo>
                  <a:pt x="2453970" y="512191"/>
                </a:lnTo>
                <a:lnTo>
                  <a:pt x="2495956" y="495401"/>
                </a:lnTo>
                <a:lnTo>
                  <a:pt x="2537942" y="478612"/>
                </a:lnTo>
                <a:lnTo>
                  <a:pt x="2578887" y="460768"/>
                </a:lnTo>
                <a:lnTo>
                  <a:pt x="2620860" y="443979"/>
                </a:lnTo>
                <a:lnTo>
                  <a:pt x="2662847" y="427177"/>
                </a:lnTo>
                <a:lnTo>
                  <a:pt x="2703779" y="410387"/>
                </a:lnTo>
                <a:lnTo>
                  <a:pt x="2745765" y="394639"/>
                </a:lnTo>
                <a:lnTo>
                  <a:pt x="2786697" y="377850"/>
                </a:lnTo>
                <a:lnTo>
                  <a:pt x="2828683" y="361048"/>
                </a:lnTo>
                <a:lnTo>
                  <a:pt x="2870669" y="345313"/>
                </a:lnTo>
                <a:lnTo>
                  <a:pt x="2911602" y="329565"/>
                </a:lnTo>
                <a:lnTo>
                  <a:pt x="2953588" y="312775"/>
                </a:lnTo>
                <a:lnTo>
                  <a:pt x="2995574" y="297027"/>
                </a:lnTo>
                <a:lnTo>
                  <a:pt x="3036506" y="281292"/>
                </a:lnTo>
                <a:lnTo>
                  <a:pt x="3078480" y="265544"/>
                </a:lnTo>
                <a:lnTo>
                  <a:pt x="3120478" y="250837"/>
                </a:lnTo>
                <a:lnTo>
                  <a:pt x="3161411" y="235102"/>
                </a:lnTo>
                <a:lnTo>
                  <a:pt x="3203384" y="219354"/>
                </a:lnTo>
                <a:lnTo>
                  <a:pt x="3245370" y="204673"/>
                </a:lnTo>
                <a:lnTo>
                  <a:pt x="3286302" y="188925"/>
                </a:lnTo>
                <a:lnTo>
                  <a:pt x="3328301" y="174231"/>
                </a:lnTo>
                <a:lnTo>
                  <a:pt x="3369233" y="159524"/>
                </a:lnTo>
                <a:lnTo>
                  <a:pt x="3411207" y="144843"/>
                </a:lnTo>
                <a:lnTo>
                  <a:pt x="3453193" y="129095"/>
                </a:lnTo>
                <a:lnTo>
                  <a:pt x="3494125" y="114401"/>
                </a:lnTo>
                <a:lnTo>
                  <a:pt x="3536124" y="99707"/>
                </a:lnTo>
                <a:lnTo>
                  <a:pt x="3578098" y="86055"/>
                </a:lnTo>
                <a:lnTo>
                  <a:pt x="3619030" y="71361"/>
                </a:lnTo>
                <a:lnTo>
                  <a:pt x="3661016" y="56680"/>
                </a:lnTo>
                <a:lnTo>
                  <a:pt x="3703002" y="41973"/>
                </a:lnTo>
                <a:lnTo>
                  <a:pt x="3743934" y="28333"/>
                </a:lnTo>
                <a:lnTo>
                  <a:pt x="3785920" y="13639"/>
                </a:lnTo>
                <a:lnTo>
                  <a:pt x="3826852" y="0"/>
                </a:lnTo>
              </a:path>
            </a:pathLst>
          </a:custGeom>
          <a:ln w="3778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9" name="object 9"/>
          <p:cNvSpPr txBox="1"/>
          <p:nvPr/>
        </p:nvSpPr>
        <p:spPr>
          <a:xfrm>
            <a:off x="5716369" y="3280089"/>
            <a:ext cx="1108273" cy="24084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11" i="1" spc="-55" dirty="0">
                <a:solidFill>
                  <a:srgbClr val="0000FF"/>
                </a:solidFill>
                <a:latin typeface="Times New Roman"/>
                <a:cs typeface="Times New Roman"/>
              </a:rPr>
              <a:t>in-sample</a:t>
            </a:r>
            <a:r>
              <a:rPr sz="1511" i="1" spc="4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11" i="1" spc="-102" dirty="0">
                <a:solidFill>
                  <a:srgbClr val="0000FF"/>
                </a:solidFill>
                <a:latin typeface="Times New Roman"/>
                <a:cs typeface="Times New Roman"/>
              </a:rPr>
              <a:t>error</a:t>
            </a:r>
            <a:endParaRPr sz="151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6369" y="2460635"/>
            <a:ext cx="1522631" cy="24084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11" i="1" spc="-39" dirty="0">
                <a:solidFill>
                  <a:srgbClr val="ED1C24"/>
                </a:solidFill>
                <a:latin typeface="Times New Roman"/>
                <a:cs typeface="Times New Roman"/>
              </a:rPr>
              <a:t>model</a:t>
            </a:r>
            <a:r>
              <a:rPr sz="1511" i="1" spc="94" dirty="0">
                <a:solidFill>
                  <a:srgbClr val="ED1C24"/>
                </a:solidFill>
                <a:latin typeface="Times New Roman"/>
                <a:cs typeface="Times New Roman"/>
              </a:rPr>
              <a:t> </a:t>
            </a:r>
            <a:r>
              <a:rPr lang="de-DE" sz="1511" i="1" spc="94" dirty="0">
                <a:solidFill>
                  <a:srgbClr val="ED1C24"/>
                </a:solidFill>
                <a:latin typeface="Times New Roman"/>
                <a:cs typeface="Times New Roman"/>
              </a:rPr>
              <a:t>c</a:t>
            </a:r>
            <a:r>
              <a:rPr sz="1511" i="1" spc="-13" dirty="0" err="1">
                <a:solidFill>
                  <a:srgbClr val="ED1C24"/>
                </a:solidFill>
                <a:latin typeface="Times New Roman"/>
                <a:cs typeface="Times New Roman"/>
              </a:rPr>
              <a:t>omplexity</a:t>
            </a:r>
            <a:endParaRPr sz="1511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6368" y="1968629"/>
            <a:ext cx="1419490" cy="240848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5">
              <a:spcBef>
                <a:spcPts val="65"/>
              </a:spcBef>
            </a:pPr>
            <a:r>
              <a:rPr sz="1511" i="1" spc="-37" dirty="0">
                <a:solidFill>
                  <a:srgbClr val="8E00FF"/>
                </a:solidFill>
                <a:latin typeface="Times New Roman"/>
                <a:cs typeface="Times New Roman"/>
              </a:rPr>
              <a:t>out-of-sample</a:t>
            </a:r>
            <a:r>
              <a:rPr sz="1511" i="1" spc="42" dirty="0">
                <a:solidFill>
                  <a:srgbClr val="8E00FF"/>
                </a:solidFill>
                <a:latin typeface="Times New Roman"/>
                <a:cs typeface="Times New Roman"/>
              </a:rPr>
              <a:t> </a:t>
            </a:r>
            <a:r>
              <a:rPr sz="1511" i="1" spc="-102" dirty="0">
                <a:solidFill>
                  <a:srgbClr val="8E00FF"/>
                </a:solidFill>
                <a:latin typeface="Times New Roman"/>
                <a:cs typeface="Times New Roman"/>
              </a:rPr>
              <a:t>error</a:t>
            </a:r>
            <a:endParaRPr sz="1511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08129" y="3648140"/>
            <a:ext cx="1400308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11" i="1" spc="-39" dirty="0">
                <a:latin typeface="Times New Roman"/>
                <a:cs typeface="Times New Roman"/>
              </a:rPr>
              <a:t>V</a:t>
            </a:r>
            <a:r>
              <a:rPr sz="1511" i="1" spc="-122" dirty="0">
                <a:latin typeface="Times New Roman"/>
                <a:cs typeface="Times New Roman"/>
              </a:rPr>
              <a:t>C</a:t>
            </a:r>
            <a:r>
              <a:rPr sz="1511" i="1" spc="86" dirty="0">
                <a:latin typeface="Times New Roman"/>
                <a:cs typeface="Times New Roman"/>
              </a:rPr>
              <a:t> </a:t>
            </a:r>
            <a:r>
              <a:rPr sz="1511" i="1" spc="-47" dirty="0">
                <a:latin typeface="Times New Roman"/>
                <a:cs typeface="Times New Roman"/>
              </a:rPr>
              <a:t>dimension,</a:t>
            </a:r>
            <a:r>
              <a:rPr sz="1511" i="1" spc="86" dirty="0">
                <a:latin typeface="Times New Roman"/>
                <a:cs typeface="Times New Roman"/>
              </a:rPr>
              <a:t> </a:t>
            </a:r>
            <a:r>
              <a:rPr sz="1537" i="1" spc="28" dirty="0">
                <a:latin typeface="Times New Roman"/>
                <a:cs typeface="Times New Roman"/>
              </a:rPr>
              <a:t>d</a:t>
            </a:r>
            <a:r>
              <a:rPr sz="898" i="1" spc="554" baseline="-21739" dirty="0">
                <a:latin typeface="Times New Roman"/>
                <a:cs typeface="Times New Roman"/>
              </a:rPr>
              <a:t>v</a:t>
            </a:r>
            <a:r>
              <a:rPr sz="898" i="1" spc="742" baseline="-21739" dirty="0">
                <a:latin typeface="Times New Roman"/>
                <a:cs typeface="Times New Roman"/>
              </a:rPr>
              <a:t> </a:t>
            </a:r>
            <a:endParaRPr sz="898" baseline="-21739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20145" y="2460635"/>
            <a:ext cx="192360" cy="51825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6615">
              <a:lnSpc>
                <a:spcPts val="1500"/>
              </a:lnSpc>
            </a:pPr>
            <a:r>
              <a:rPr sz="1511" i="1" dirty="0">
                <a:latin typeface="Times New Roman"/>
                <a:cs typeface="Times New Roman"/>
              </a:rPr>
              <a:t>Err</a:t>
            </a:r>
            <a:r>
              <a:rPr sz="1511" i="1" spc="-39" dirty="0">
                <a:latin typeface="Times New Roman"/>
                <a:cs typeface="Times New Roman"/>
              </a:rPr>
              <a:t>o</a:t>
            </a:r>
            <a:r>
              <a:rPr sz="1511" i="1" dirty="0">
                <a:latin typeface="Times New Roman"/>
                <a:cs typeface="Times New Roman"/>
              </a:rPr>
              <a:t>r</a:t>
            </a:r>
            <a:endParaRPr sz="1511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5344" y="3648140"/>
            <a:ext cx="114763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i="1" spc="28" dirty="0">
                <a:latin typeface="Times New Roman"/>
                <a:cs typeface="Times New Roman"/>
              </a:rPr>
              <a:t>d</a:t>
            </a:r>
            <a:endParaRPr sz="1537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26892" y="3611217"/>
            <a:ext cx="176278" cy="301634"/>
          </a:xfrm>
          <a:prstGeom prst="rect">
            <a:avLst/>
          </a:prstGeom>
        </p:spPr>
        <p:txBody>
          <a:bodyPr vert="horz" wrap="square" lIns="0" tIns="32080" rIns="0" bIns="0" rtlCol="0">
            <a:spAutoFit/>
          </a:bodyPr>
          <a:lstStyle/>
          <a:p>
            <a:pPr marL="6615">
              <a:spcBef>
                <a:spcPts val="252"/>
              </a:spcBef>
            </a:pPr>
            <a:r>
              <a:rPr sz="1067" spc="-362" dirty="0">
                <a:latin typeface="DejaVu Sans"/>
                <a:cs typeface="DejaVu Sans"/>
              </a:rPr>
              <a:t>∗</a:t>
            </a:r>
            <a:endParaRPr sz="1067">
              <a:latin typeface="DejaVu Sans"/>
              <a:cs typeface="DejaVu Sans"/>
            </a:endParaRPr>
          </a:p>
          <a:p>
            <a:pPr marL="6615">
              <a:spcBef>
                <a:spcPts val="125"/>
              </a:spcBef>
            </a:pPr>
            <a:r>
              <a:rPr sz="599" i="1" spc="370" dirty="0">
                <a:latin typeface="Times New Roman"/>
                <a:cs typeface="Times New Roman"/>
              </a:rPr>
              <a:t>v</a:t>
            </a:r>
            <a:r>
              <a:rPr sz="599" i="1" spc="495" dirty="0">
                <a:latin typeface="Times New Roman"/>
                <a:cs typeface="Times New Roman"/>
              </a:rPr>
              <a:t> </a:t>
            </a:r>
            <a:endParaRPr sz="599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408226" y="1445855"/>
            <a:ext cx="3394604" cy="554006"/>
          </a:xfrm>
          <a:prstGeom prst="rect">
            <a:avLst/>
          </a:prstGeom>
        </p:spPr>
        <p:txBody>
          <a:bodyPr vert="horz" wrap="square" lIns="0" tIns="4961" rIns="0" bIns="0" rtlCol="0" anchor="b" anchorCtr="0">
            <a:spAutoFit/>
          </a:bodyPr>
          <a:lstStyle/>
          <a:p>
            <a:pPr marL="6615" marR="2646">
              <a:lnSpc>
                <a:spcPct val="106800"/>
              </a:lnSpc>
              <a:spcBef>
                <a:spcPts val="39"/>
              </a:spcBef>
              <a:tabLst>
                <a:tab pos="1159821" algn="l"/>
                <a:tab pos="1491529" algn="l"/>
                <a:tab pos="2275656" algn="l"/>
                <a:tab pos="2515425" algn="l"/>
                <a:tab pos="3188432" algn="l"/>
              </a:tabLst>
            </a:pPr>
            <a:r>
              <a:rPr sz="1667" spc="-97" dirty="0" err="1">
                <a:solidFill>
                  <a:srgbClr val="000000"/>
                </a:solidFill>
              </a:rPr>
              <a:t>Ch</a:t>
            </a:r>
            <a:r>
              <a:rPr sz="1667" spc="-122" dirty="0" err="1">
                <a:solidFill>
                  <a:srgbClr val="000000"/>
                </a:solidFill>
              </a:rPr>
              <a:t>a</a:t>
            </a:r>
            <a:r>
              <a:rPr sz="1667" spc="-37" dirty="0" err="1">
                <a:solidFill>
                  <a:srgbClr val="000000"/>
                </a:solidFill>
              </a:rPr>
              <a:t>ra</a:t>
            </a:r>
            <a:r>
              <a:rPr lang="de-DE" sz="1667" spc="-37" dirty="0">
                <a:solidFill>
                  <a:srgbClr val="000000"/>
                </a:solidFill>
              </a:rPr>
              <a:t>c</a:t>
            </a:r>
            <a:r>
              <a:rPr sz="1667" spc="-37" dirty="0" err="1">
                <a:solidFill>
                  <a:srgbClr val="000000"/>
                </a:solidFill>
              </a:rPr>
              <a:t>terizing</a:t>
            </a:r>
            <a:r>
              <a:rPr sz="1667" dirty="0">
                <a:solidFill>
                  <a:srgbClr val="000000"/>
                </a:solidFill>
              </a:rPr>
              <a:t>	</a:t>
            </a:r>
            <a:r>
              <a:rPr sz="1667" spc="-11" dirty="0">
                <a:solidFill>
                  <a:srgbClr val="000000"/>
                </a:solidFill>
              </a:rPr>
              <a:t>the</a:t>
            </a:r>
            <a:r>
              <a:rPr lang="de-DE" sz="1667" dirty="0">
                <a:solidFill>
                  <a:srgbClr val="000000"/>
                </a:solidFill>
              </a:rPr>
              <a:t> </a:t>
            </a:r>
            <a:r>
              <a:rPr sz="1667" spc="-57" dirty="0">
                <a:solidFill>
                  <a:srgbClr val="000000"/>
                </a:solidFill>
              </a:rPr>
              <a:t>feasibili</a:t>
            </a:r>
            <a:r>
              <a:rPr sz="1667" spc="-86" dirty="0">
                <a:solidFill>
                  <a:srgbClr val="000000"/>
                </a:solidFill>
              </a:rPr>
              <a:t>t</a:t>
            </a:r>
            <a:r>
              <a:rPr sz="1667" spc="-39" dirty="0">
                <a:solidFill>
                  <a:srgbClr val="000000"/>
                </a:solidFill>
              </a:rPr>
              <a:t>y</a:t>
            </a:r>
            <a:r>
              <a:rPr lang="de-DE" sz="1667" dirty="0">
                <a:solidFill>
                  <a:srgbClr val="000000"/>
                </a:solidFill>
              </a:rPr>
              <a:t> </a:t>
            </a:r>
            <a:r>
              <a:rPr sz="1667" spc="-34" dirty="0">
                <a:solidFill>
                  <a:srgbClr val="000000"/>
                </a:solidFill>
              </a:rPr>
              <a:t>of</a:t>
            </a:r>
            <a:r>
              <a:rPr lang="de-DE" sz="1667" dirty="0">
                <a:solidFill>
                  <a:srgbClr val="000000"/>
                </a:solidFill>
              </a:rPr>
              <a:t> </a:t>
            </a:r>
            <a:r>
              <a:rPr sz="1667" spc="-73" dirty="0">
                <a:solidFill>
                  <a:srgbClr val="000000"/>
                </a:solidFill>
              </a:rPr>
              <a:t>le</a:t>
            </a:r>
            <a:r>
              <a:rPr sz="1667" spc="-141" dirty="0">
                <a:solidFill>
                  <a:srgbClr val="000000"/>
                </a:solidFill>
              </a:rPr>
              <a:t>a</a:t>
            </a:r>
            <a:r>
              <a:rPr sz="1667" spc="-78" dirty="0">
                <a:solidFill>
                  <a:srgbClr val="000000"/>
                </a:solidFill>
              </a:rPr>
              <a:t>rning</a:t>
            </a:r>
            <a:r>
              <a:rPr lang="de-DE" sz="1667" dirty="0">
                <a:solidFill>
                  <a:srgbClr val="000000"/>
                </a:solidFill>
              </a:rPr>
              <a:t> </a:t>
            </a:r>
            <a:r>
              <a:rPr sz="1667" spc="-23" dirty="0">
                <a:solidFill>
                  <a:srgbClr val="000000"/>
                </a:solidFill>
              </a:rPr>
              <a:t>f</a:t>
            </a:r>
            <a:r>
              <a:rPr sz="1667" spc="-81" dirty="0">
                <a:solidFill>
                  <a:srgbClr val="000000"/>
                </a:solidFill>
              </a:rPr>
              <a:t>o</a:t>
            </a:r>
            <a:r>
              <a:rPr sz="1667" spc="-102" dirty="0">
                <a:solidFill>
                  <a:srgbClr val="000000"/>
                </a:solidFill>
              </a:rPr>
              <a:t>r </a:t>
            </a:r>
            <a:r>
              <a:rPr sz="1667" spc="-81" dirty="0">
                <a:solidFill>
                  <a:srgbClr val="000000"/>
                </a:solidFill>
              </a:rPr>
              <a:t> </a:t>
            </a:r>
            <a:r>
              <a:rPr sz="1667" spc="13" dirty="0">
                <a:solidFill>
                  <a:srgbClr val="E51919"/>
                </a:solidFill>
              </a:rPr>
              <a:t>in</a:t>
            </a:r>
            <a:r>
              <a:rPr lang="de-DE" sz="1667" spc="13" dirty="0">
                <a:solidFill>
                  <a:srgbClr val="E51919"/>
                </a:solidFill>
              </a:rPr>
              <a:t>fi</a:t>
            </a:r>
            <a:r>
              <a:rPr sz="1667" spc="13" dirty="0" err="1">
                <a:solidFill>
                  <a:srgbClr val="E51919"/>
                </a:solidFill>
              </a:rPr>
              <a:t>nite</a:t>
            </a:r>
            <a:r>
              <a:rPr sz="1667" spc="78" dirty="0">
                <a:solidFill>
                  <a:srgbClr val="E51919"/>
                </a:solidFill>
              </a:rPr>
              <a:t> </a:t>
            </a:r>
            <a:r>
              <a:rPr sz="1667" spc="222" dirty="0">
                <a:solidFill>
                  <a:srgbClr val="E51919"/>
                </a:solidFill>
              </a:rPr>
              <a:t>M</a:t>
            </a:r>
            <a:endParaRPr sz="1667" dirty="0"/>
          </a:p>
        </p:txBody>
      </p:sp>
      <p:sp>
        <p:nvSpPr>
          <p:cNvPr id="17" name="object 17"/>
          <p:cNvSpPr txBox="1"/>
          <p:nvPr/>
        </p:nvSpPr>
        <p:spPr>
          <a:xfrm>
            <a:off x="422010" y="2669381"/>
            <a:ext cx="2689490" cy="243219"/>
          </a:xfrm>
          <a:prstGeom prst="rect">
            <a:avLst/>
          </a:prstGeom>
        </p:spPr>
        <p:txBody>
          <a:bodyPr vert="horz" wrap="square" lIns="0" tIns="6615" rIns="0" bIns="0" rtlCol="0">
            <a:spAutoFit/>
          </a:bodyPr>
          <a:lstStyle/>
          <a:p>
            <a:pPr marL="6615">
              <a:spcBef>
                <a:spcPts val="52"/>
              </a:spcBef>
            </a:pPr>
            <a:r>
              <a:rPr sz="1537" i="1" spc="-8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</a:t>
            </a:r>
            <a:r>
              <a:rPr lang="de-DE" sz="1537" i="1" spc="-8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1537" i="1" spc="-37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terizing</a:t>
            </a:r>
            <a:r>
              <a:rPr sz="1537" i="1" spc="-3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537" i="1" spc="-1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1537" i="1" spc="-2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tradeo</a:t>
            </a:r>
            <a:r>
              <a:rPr lang="de-DE" sz="1537" i="1" spc="-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ff</a:t>
            </a:r>
            <a:r>
              <a:rPr sz="1537" i="1" spc="-78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537" i="1" spc="-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sz="1537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9762" y="3184982"/>
            <a:ext cx="1571294" cy="508278"/>
          </a:xfrm>
          <a:prstGeom prst="rect">
            <a:avLst/>
          </a:prstGeom>
        </p:spPr>
        <p:txBody>
          <a:bodyPr vert="horz" wrap="square" lIns="0" tIns="22159" rIns="0" bIns="0" rtlCol="0">
            <a:spAutoFit/>
          </a:bodyPr>
          <a:lstStyle/>
          <a:p>
            <a:pPr>
              <a:spcBef>
                <a:spcPts val="174"/>
              </a:spcBef>
              <a:tabLst>
                <a:tab pos="1465733" algn="l"/>
              </a:tabLst>
            </a:pPr>
            <a:r>
              <a:rPr sz="1537" i="1" spc="-78" dirty="0">
                <a:latin typeface="Times New Roman"/>
                <a:cs typeface="Times New Roman"/>
              </a:rPr>
              <a:t>M</a:t>
            </a:r>
            <a:r>
              <a:rPr sz="1537" i="1" spc="-11" dirty="0">
                <a:latin typeface="Times New Roman"/>
                <a:cs typeface="Times New Roman"/>
              </a:rPr>
              <a:t>o</a:t>
            </a:r>
            <a:r>
              <a:rPr sz="1537" i="1" spc="-67" dirty="0">
                <a:latin typeface="Times New Roman"/>
                <a:cs typeface="Times New Roman"/>
              </a:rPr>
              <a:t>del</a:t>
            </a:r>
            <a:r>
              <a:rPr sz="1537" i="1" spc="83" dirty="0">
                <a:latin typeface="Times New Roman"/>
                <a:cs typeface="Times New Roman"/>
              </a:rPr>
              <a:t> </a:t>
            </a:r>
            <a:r>
              <a:rPr sz="1537" i="1" spc="-11" dirty="0">
                <a:latin typeface="Times New Roman"/>
                <a:cs typeface="Times New Roman"/>
              </a:rPr>
              <a:t> </a:t>
            </a:r>
            <a:r>
              <a:rPr lang="de-DE" sz="1537" i="1" spc="-11" dirty="0">
                <a:latin typeface="Times New Roman"/>
                <a:cs typeface="Times New Roman"/>
              </a:rPr>
              <a:t>c</a:t>
            </a:r>
            <a:r>
              <a:rPr sz="1537" i="1" spc="-11" dirty="0" err="1">
                <a:latin typeface="Times New Roman"/>
                <a:cs typeface="Times New Roman"/>
              </a:rPr>
              <a:t>omplexi</a:t>
            </a:r>
            <a:r>
              <a:rPr sz="1537" i="1" spc="-47" dirty="0" err="1">
                <a:latin typeface="Times New Roman"/>
                <a:cs typeface="Times New Roman"/>
              </a:rPr>
              <a:t>t</a:t>
            </a:r>
            <a:r>
              <a:rPr sz="1537" i="1" spc="-39" dirty="0" err="1">
                <a:latin typeface="Times New Roman"/>
                <a:cs typeface="Times New Roman"/>
              </a:rPr>
              <a:t>y</a:t>
            </a:r>
            <a:r>
              <a:rPr sz="1537" i="1" dirty="0">
                <a:latin typeface="Times New Roman"/>
                <a:cs typeface="Times New Roman"/>
              </a:rPr>
              <a:t>	</a:t>
            </a:r>
            <a:r>
              <a:rPr sz="1537" spc="-513" dirty="0">
                <a:latin typeface="DejaVu Sans"/>
                <a:cs typeface="DejaVu Sans"/>
              </a:rPr>
              <a:t>↑</a:t>
            </a:r>
            <a:endParaRPr sz="1537" dirty="0">
              <a:latin typeface="DejaVu Sans"/>
              <a:cs typeface="DejaVu Sans"/>
            </a:endParaRPr>
          </a:p>
          <a:p>
            <a:pPr>
              <a:spcBef>
                <a:spcPts val="125"/>
              </a:spcBef>
              <a:tabLst>
                <a:tab pos="1465733" algn="l"/>
              </a:tabLst>
            </a:pPr>
            <a:r>
              <a:rPr sz="1537" i="1" spc="-78" dirty="0">
                <a:latin typeface="Times New Roman"/>
                <a:cs typeface="Times New Roman"/>
              </a:rPr>
              <a:t>M</a:t>
            </a:r>
            <a:r>
              <a:rPr sz="1537" i="1" spc="-11" dirty="0">
                <a:latin typeface="Times New Roman"/>
                <a:cs typeface="Times New Roman"/>
              </a:rPr>
              <a:t>o</a:t>
            </a:r>
            <a:r>
              <a:rPr sz="1537" i="1" spc="-67" dirty="0">
                <a:latin typeface="Times New Roman"/>
                <a:cs typeface="Times New Roman"/>
              </a:rPr>
              <a:t>del</a:t>
            </a:r>
            <a:r>
              <a:rPr sz="1537" i="1" spc="83" dirty="0">
                <a:latin typeface="Times New Roman"/>
                <a:cs typeface="Times New Roman"/>
              </a:rPr>
              <a:t> </a:t>
            </a:r>
            <a:r>
              <a:rPr sz="1537" i="1" spc="-11" dirty="0">
                <a:latin typeface="Times New Roman"/>
                <a:cs typeface="Times New Roman"/>
              </a:rPr>
              <a:t> </a:t>
            </a:r>
            <a:r>
              <a:rPr lang="de-DE" sz="1537" i="1" spc="-11" dirty="0">
                <a:latin typeface="Times New Roman"/>
                <a:cs typeface="Times New Roman"/>
              </a:rPr>
              <a:t>c</a:t>
            </a:r>
            <a:r>
              <a:rPr sz="1537" i="1" spc="-11" dirty="0" err="1">
                <a:latin typeface="Times New Roman"/>
                <a:cs typeface="Times New Roman"/>
              </a:rPr>
              <a:t>omplexi</a:t>
            </a:r>
            <a:r>
              <a:rPr sz="1537" i="1" spc="-47" dirty="0" err="1">
                <a:latin typeface="Times New Roman"/>
                <a:cs typeface="Times New Roman"/>
              </a:rPr>
              <a:t>t</a:t>
            </a:r>
            <a:r>
              <a:rPr sz="1537" i="1" spc="-39" dirty="0" err="1">
                <a:latin typeface="Times New Roman"/>
                <a:cs typeface="Times New Roman"/>
              </a:rPr>
              <a:t>y</a:t>
            </a:r>
            <a:r>
              <a:rPr sz="1537" i="1" dirty="0">
                <a:latin typeface="Times New Roman"/>
                <a:cs typeface="Times New Roman"/>
              </a:rPr>
              <a:t>	</a:t>
            </a:r>
            <a:r>
              <a:rPr sz="1537" spc="-513" dirty="0">
                <a:latin typeface="DejaVu Sans"/>
                <a:cs typeface="DejaVu Sans"/>
              </a:rPr>
              <a:t>↑</a:t>
            </a:r>
            <a:endParaRPr sz="1537" dirty="0">
              <a:latin typeface="DejaVu Sans"/>
              <a:cs typeface="DejaVu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42369" y="3214355"/>
            <a:ext cx="829138" cy="508149"/>
          </a:xfrm>
          <a:prstGeom prst="rect">
            <a:avLst/>
          </a:prstGeom>
        </p:spPr>
        <p:txBody>
          <a:bodyPr vert="horz" wrap="square" lIns="0" tIns="22159" rIns="0" bIns="0" rtlCol="0">
            <a:spAutoFit/>
          </a:bodyPr>
          <a:lstStyle/>
          <a:p>
            <a:pPr marR="2646" algn="ctr">
              <a:spcBef>
                <a:spcPts val="174"/>
              </a:spcBef>
            </a:pPr>
            <a:r>
              <a:rPr sz="2305" i="1" spc="305" baseline="8474" dirty="0">
                <a:latin typeface="Times New Roman"/>
                <a:cs typeface="Times New Roman"/>
              </a:rPr>
              <a:t>E</a:t>
            </a:r>
            <a:r>
              <a:rPr sz="703" i="1" spc="141" dirty="0">
                <a:latin typeface="Times New Roman"/>
                <a:cs typeface="Times New Roman"/>
              </a:rPr>
              <a:t>in</a:t>
            </a:r>
            <a:endParaRPr sz="703" dirty="0">
              <a:latin typeface="Times New Roman"/>
              <a:cs typeface="Times New Roman"/>
            </a:endParaRPr>
          </a:p>
          <a:p>
            <a:pPr marR="2646" algn="ctr">
              <a:spcBef>
                <a:spcPts val="125"/>
              </a:spcBef>
            </a:pPr>
            <a:r>
              <a:rPr sz="2305" i="1" spc="305" baseline="8474" dirty="0" err="1">
                <a:latin typeface="Times New Roman"/>
                <a:cs typeface="Times New Roman"/>
              </a:rPr>
              <a:t>E</a:t>
            </a:r>
            <a:r>
              <a:rPr sz="703" i="1" spc="180" dirty="0" err="1">
                <a:latin typeface="Times New Roman"/>
                <a:cs typeface="Times New Roman"/>
              </a:rPr>
              <a:t>out</a:t>
            </a:r>
            <a:r>
              <a:rPr sz="2305" spc="-125" baseline="8474" dirty="0">
                <a:latin typeface="DejaVu Sans"/>
                <a:cs typeface="DejaVu Sans"/>
              </a:rPr>
              <a:t>−</a:t>
            </a:r>
            <a:r>
              <a:rPr sz="2305" spc="-218" baseline="8474" dirty="0">
                <a:latin typeface="DejaVu Sans"/>
                <a:cs typeface="DejaVu Sans"/>
              </a:rPr>
              <a:t> </a:t>
            </a:r>
            <a:r>
              <a:rPr sz="2305" i="1" spc="305" baseline="8474" dirty="0">
                <a:latin typeface="Times New Roman"/>
                <a:cs typeface="Times New Roman"/>
              </a:rPr>
              <a:t>E</a:t>
            </a:r>
            <a:r>
              <a:rPr sz="703" i="1" spc="141" dirty="0">
                <a:latin typeface="Times New Roman"/>
                <a:cs typeface="Times New Roman"/>
              </a:rPr>
              <a:t>in</a:t>
            </a:r>
            <a:endParaRPr sz="703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25825" y="3184986"/>
            <a:ext cx="105172" cy="508278"/>
          </a:xfrm>
          <a:prstGeom prst="rect">
            <a:avLst/>
          </a:prstGeom>
        </p:spPr>
        <p:txBody>
          <a:bodyPr vert="horz" wrap="square" lIns="0" tIns="22159" rIns="0" bIns="0" rtlCol="0">
            <a:spAutoFit/>
          </a:bodyPr>
          <a:lstStyle/>
          <a:p>
            <a:pPr>
              <a:spcBef>
                <a:spcPts val="174"/>
              </a:spcBef>
            </a:pPr>
            <a:r>
              <a:rPr sz="1537" spc="-513" dirty="0">
                <a:solidFill>
                  <a:srgbClr val="197F19"/>
                </a:solidFill>
                <a:latin typeface="DejaVu Sans"/>
                <a:cs typeface="DejaVu Sans"/>
              </a:rPr>
              <a:t>↓</a:t>
            </a:r>
            <a:endParaRPr sz="1537">
              <a:latin typeface="DejaVu Sans"/>
              <a:cs typeface="DejaVu Sans"/>
            </a:endParaRPr>
          </a:p>
          <a:p>
            <a:pPr>
              <a:spcBef>
                <a:spcPts val="125"/>
              </a:spcBef>
            </a:pPr>
            <a:r>
              <a:rPr sz="1537" spc="-513" dirty="0">
                <a:solidFill>
                  <a:srgbClr val="E51919"/>
                </a:solidFill>
                <a:latin typeface="DejaVu Sans"/>
                <a:cs typeface="DejaVu Sans"/>
              </a:rPr>
              <a:t>↑</a:t>
            </a:r>
            <a:endParaRPr sz="1537"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8546" y="3157484"/>
            <a:ext cx="3306961" cy="0"/>
          </a:xfrm>
          <a:custGeom>
            <a:avLst/>
            <a:gdLst/>
            <a:ahLst/>
            <a:cxnLst/>
            <a:rect l="l" t="t" r="r" b="b"/>
            <a:pathLst>
              <a:path w="6349365">
                <a:moveTo>
                  <a:pt x="0" y="0"/>
                </a:moveTo>
                <a:lnTo>
                  <a:pt x="6348983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2" name="object 22"/>
          <p:cNvSpPr/>
          <p:nvPr/>
        </p:nvSpPr>
        <p:spPr>
          <a:xfrm>
            <a:off x="432118" y="3157088"/>
            <a:ext cx="0" cy="639961"/>
          </a:xfrm>
          <a:custGeom>
            <a:avLst/>
            <a:gdLst/>
            <a:ahLst/>
            <a:cxnLst/>
            <a:rect l="l" t="t" r="r" b="b"/>
            <a:pathLst>
              <a:path h="1228725">
                <a:moveTo>
                  <a:pt x="0" y="0"/>
                </a:moveTo>
                <a:lnTo>
                  <a:pt x="0" y="1228344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3" name="object 23"/>
          <p:cNvSpPr/>
          <p:nvPr/>
        </p:nvSpPr>
        <p:spPr>
          <a:xfrm>
            <a:off x="3732530" y="3157088"/>
            <a:ext cx="0" cy="639961"/>
          </a:xfrm>
          <a:custGeom>
            <a:avLst/>
            <a:gdLst/>
            <a:ahLst/>
            <a:cxnLst/>
            <a:rect l="l" t="t" r="r" b="b"/>
            <a:pathLst>
              <a:path h="1228725">
                <a:moveTo>
                  <a:pt x="0" y="0"/>
                </a:moveTo>
                <a:lnTo>
                  <a:pt x="0" y="1228344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4" name="object 24"/>
          <p:cNvSpPr/>
          <p:nvPr/>
        </p:nvSpPr>
        <p:spPr>
          <a:xfrm>
            <a:off x="428546" y="3796453"/>
            <a:ext cx="3306961" cy="0"/>
          </a:xfrm>
          <a:custGeom>
            <a:avLst/>
            <a:gdLst/>
            <a:ahLst/>
            <a:cxnLst/>
            <a:rect l="l" t="t" r="r" b="b"/>
            <a:pathLst>
              <a:path w="6349365">
                <a:moveTo>
                  <a:pt x="0" y="0"/>
                </a:moveTo>
                <a:lnTo>
                  <a:pt x="6348983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5" name="object 25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solidFill>
            <a:srgbClr val="E5FFE5"/>
          </a:solidFill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6" name="object 26"/>
          <p:cNvSpPr/>
          <p:nvPr/>
        </p:nvSpPr>
        <p:spPr>
          <a:xfrm>
            <a:off x="548034" y="4603129"/>
            <a:ext cx="91943" cy="89628"/>
          </a:xfrm>
          <a:custGeom>
            <a:avLst/>
            <a:gdLst/>
            <a:ahLst/>
            <a:cxnLst/>
            <a:rect l="l" t="t" r="r" b="b"/>
            <a:pathLst>
              <a:path w="176530" h="172084">
                <a:moveTo>
                  <a:pt x="0" y="171985"/>
                </a:moveTo>
                <a:lnTo>
                  <a:pt x="175910" y="171985"/>
                </a:lnTo>
                <a:lnTo>
                  <a:pt x="175910" y="0"/>
                </a:lnTo>
                <a:lnTo>
                  <a:pt x="0" y="0"/>
                </a:lnTo>
                <a:lnTo>
                  <a:pt x="0" y="171985"/>
                </a:lnTo>
                <a:close/>
              </a:path>
            </a:pathLst>
          </a:custGeom>
          <a:ln w="3175">
            <a:solidFill>
              <a:srgbClr val="008E00"/>
            </a:solidFill>
          </a:ln>
        </p:spPr>
        <p:txBody>
          <a:bodyPr wrap="square" lIns="0" tIns="0" rIns="0" bIns="0" rtlCol="0"/>
          <a:lstStyle/>
          <a:p>
            <a:endParaRPr sz="609"/>
          </a:p>
        </p:txBody>
      </p:sp>
      <p:sp>
        <p:nvSpPr>
          <p:cNvPr id="29" name="object 29"/>
          <p:cNvSpPr txBox="1"/>
          <p:nvPr/>
        </p:nvSpPr>
        <p:spPr>
          <a:xfrm>
            <a:off x="422010" y="4601138"/>
            <a:ext cx="7606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15">
              <a:lnSpc>
                <a:spcPts val="659"/>
              </a:lnSpc>
            </a:pPr>
            <a:r>
              <a:rPr sz="625" spc="-91" dirty="0">
                <a:latin typeface="DejaVu Sans"/>
                <a:cs typeface="DejaVu Sans"/>
              </a:rPr>
              <a:t>§</a:t>
            </a:r>
            <a:r>
              <a:rPr sz="703" i="1" spc="226" baseline="3086" dirty="0">
                <a:latin typeface="Times New Roman"/>
                <a:cs typeface="Times New Roman"/>
              </a:rPr>
              <a:t> </a:t>
            </a:r>
            <a:endParaRPr sz="703" baseline="3086">
              <a:latin typeface="Times New Roman"/>
              <a:cs typeface="Times New Roman"/>
            </a:endParaRPr>
          </a:p>
        </p:txBody>
      </p:sp>
      <p:sp>
        <p:nvSpPr>
          <p:cNvPr id="34" name="object 2"/>
          <p:cNvSpPr txBox="1">
            <a:spLocks/>
          </p:cNvSpPr>
          <p:nvPr/>
        </p:nvSpPr>
        <p:spPr>
          <a:xfrm>
            <a:off x="209020" y="715725"/>
            <a:ext cx="5264508" cy="316125"/>
          </a:xfrm>
          <a:prstGeom prst="rect">
            <a:avLst/>
          </a:prstGeom>
        </p:spPr>
        <p:txBody>
          <a:bodyPr vert="horz" wrap="square" lIns="0" tIns="8268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6615">
              <a:spcBef>
                <a:spcPts val="65"/>
              </a:spcBef>
              <a:tabLst>
                <a:tab pos="1146262" algn="l"/>
                <a:tab pos="2017698" algn="l"/>
                <a:tab pos="3113690" algn="l"/>
              </a:tabLst>
            </a:pPr>
            <a:r>
              <a:rPr lang="en-US" sz="2000" kern="0" dirty="0">
                <a:latin typeface="Arial" charset="0"/>
                <a:ea typeface="+mn-ea"/>
                <a:cs typeface="+mn-cs"/>
              </a:rPr>
              <a:t>What the Theory will achieve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90</a:t>
            </a:fld>
            <a:endParaRPr lang="de-DE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4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904" y="660864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/>
              <a:t>Sources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898" y="1651000"/>
            <a:ext cx="680510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hlinkClick r:id="rId3"/>
              </a:rPr>
              <a:t>https</a:t>
            </a:r>
            <a:r>
              <a:rPr lang="de-DE" sz="2000">
                <a:hlinkClick r:id="rId3"/>
              </a:rPr>
              <a:t>://</a:t>
            </a:r>
            <a:r>
              <a:rPr lang="de-DE" sz="2000" smtClean="0">
                <a:hlinkClick r:id="rId3"/>
              </a:rPr>
              <a:t>work.caltech.edu/telecourse.html</a:t>
            </a:r>
            <a:endParaRPr lang="de-DE" sz="2000" smtClean="0"/>
          </a:p>
          <a:p>
            <a:endParaRPr lang="de-DE" sz="2000" dirty="0"/>
          </a:p>
          <a:p>
            <a:r>
              <a:rPr lang="de-DE" sz="2000" dirty="0">
                <a:hlinkClick r:id="rId4"/>
              </a:rPr>
              <a:t>http://gruber.userweb.mwn.de/17.18.statlearn/17.18.statlearn.html</a:t>
            </a:r>
            <a:r>
              <a:rPr lang="de-DE" sz="2000" dirty="0"/>
              <a:t> </a:t>
            </a:r>
          </a:p>
          <a:p>
            <a:r>
              <a:rPr lang="de-DE" sz="20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51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fineonTheme_16_10">
  <a:themeElements>
    <a:clrScheme name="IFX Neues Design 2015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ineonTheme_16_10" id="{96D2EB95-3529-493F-B80D-F064444EEFC5}" vid="{C73FB99C-66BB-41CB-A66C-005DC0C52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FX Neues Design 2015">
    <a:dk1>
      <a:srgbClr val="000000"/>
    </a:dk1>
    <a:lt1>
      <a:srgbClr val="FFFFFF"/>
    </a:lt1>
    <a:dk2>
      <a:srgbClr val="84B6A7"/>
    </a:dk2>
    <a:lt2>
      <a:srgbClr val="E9E6E6"/>
    </a:lt2>
    <a:accent1>
      <a:srgbClr val="E30034"/>
    </a:accent1>
    <a:accent2>
      <a:srgbClr val="928285"/>
    </a:accent2>
    <a:accent3>
      <a:srgbClr val="84B6A7"/>
    </a:accent3>
    <a:accent4>
      <a:srgbClr val="AEC067"/>
    </a:accent4>
    <a:accent5>
      <a:srgbClr val="EE813C"/>
    </a:accent5>
    <a:accent6>
      <a:srgbClr val="AB377A"/>
    </a:accent6>
    <a:hlink>
      <a:srgbClr val="1122CC"/>
    </a:hlink>
    <a:folHlink>
      <a:srgbClr val="1122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4322</Words>
  <Application>Microsoft Office PowerPoint</Application>
  <PresentationFormat>Custom</PresentationFormat>
  <Paragraphs>1364</Paragraphs>
  <Slides>91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3" baseType="lpstr">
      <vt:lpstr>Arial</vt:lpstr>
      <vt:lpstr>Calibri</vt:lpstr>
      <vt:lpstr>Cambria Math</vt:lpstr>
      <vt:lpstr>Courier New</vt:lpstr>
      <vt:lpstr>DejaVu Sans</vt:lpstr>
      <vt:lpstr>DejaVu Serif</vt:lpstr>
      <vt:lpstr>Georgia</vt:lpstr>
      <vt:lpstr>Symbol</vt:lpstr>
      <vt:lpstr>Times New Roman</vt:lpstr>
      <vt:lpstr>Trebuchet MS</vt:lpstr>
      <vt:lpstr>Verdana</vt:lpstr>
      <vt:lpstr>InfineonTheme_16_10</vt:lpstr>
      <vt:lpstr>Machine learning: Methods and Tools</vt:lpstr>
      <vt:lpstr>The Learning Theory</vt:lpstr>
      <vt:lpstr>Agenda: The Learning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For input x = (x1, · · · , xd) 'attributes of a customer'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Eout(h)</vt:lpstr>
      <vt:lpstr>h1  h2 </vt:lpstr>
      <vt:lpstr>PowerPoint Presentation</vt:lpstr>
      <vt:lpstr>Agenda: The Learning Theory</vt:lpstr>
      <vt:lpstr>Question: If you toss a fair coin 10 times, what is the probability that you will get 10 heads?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Agenda: The Learning Theory</vt:lpstr>
      <vt:lpstr>What does  "h ≈  f"  mean?</vt:lpstr>
      <vt:lpstr>Overall error E(h, f) = average of pointwise errors</vt:lpstr>
      <vt:lpstr>PowerPoint Presentation</vt:lpstr>
      <vt:lpstr>Fingerprint Verification:</vt:lpstr>
      <vt:lpstr>Supermarket verifies fingerprint for discounts</vt:lpstr>
      <vt:lpstr>PowerPoint Presentation</vt:lpstr>
      <vt:lpstr>PowerPoint Presentation</vt:lpstr>
      <vt:lpstr>PowerPoint Presentation</vt:lpstr>
      <vt:lpstr>The error measure should be specified by the user.</vt:lpstr>
      <vt:lpstr>PowerPoint Presentation</vt:lpstr>
      <vt:lpstr>The 'target function' is not always a function</vt:lpstr>
      <vt:lpstr>Instead of y = f(x), we use target distribution:</vt:lpstr>
      <vt:lpstr>PowerPoint Presentation</vt:lpstr>
      <vt:lpstr>Agenda: The Learning Theory</vt:lpstr>
      <vt:lpstr>Distinction between P (y|x) and P (x)</vt:lpstr>
      <vt:lpstr>Learning is feasible. It is likely that</vt:lpstr>
      <vt:lpstr>Eout(g) ≈ 0</vt:lpstr>
      <vt:lpstr>PowerPoint Presentation</vt:lpstr>
      <vt:lpstr>B2</vt:lpstr>
      <vt:lpstr>PowerPoint Presentation</vt:lpstr>
      <vt:lpstr>PowerPoint Presentation</vt:lpstr>
      <vt:lpstr>Dichotomies: mini-hypotheses</vt:lpstr>
      <vt:lpstr>The growth function</vt:lpstr>
      <vt:lpstr>Applying mH(N ) definition - perceptrons</vt:lpstr>
      <vt:lpstr>h(x) = −1</vt:lpstr>
      <vt:lpstr>h(x) = −1</vt:lpstr>
      <vt:lpstr>Convex sets</vt:lpstr>
      <vt:lpstr>The 3 growth functions</vt:lpstr>
      <vt:lpstr>PowerPoint Presentation</vt:lpstr>
      <vt:lpstr>PowerPoint Presentation</vt:lpstr>
      <vt:lpstr>PowerPoint Presentation</vt:lpstr>
      <vt:lpstr>⇒ mH(N ) = 2N</vt:lpstr>
      <vt:lpstr>PowerPoint Presentation</vt:lpstr>
      <vt:lpstr>Agenda: The Learning Theory</vt:lpstr>
      <vt:lpstr>PowerPoint Presentation</vt:lpstr>
      <vt:lpstr>PowerPoint Presentation</vt:lpstr>
      <vt:lpstr> (H) is  finite ⇒ g ∈ H will generalize</vt:lpstr>
      <vt:lpstr>PowerPoint Presentation</vt:lpstr>
      <vt:lpstr>PowerPoint Presentation</vt:lpstr>
      <vt:lpstr>Two small quantities in the VC inequality:</vt:lpstr>
      <vt:lpstr>PowerPoint Presentation</vt:lpstr>
      <vt:lpstr>Agenda: The Learning Theory</vt:lpstr>
      <vt:lpstr>Start from the VC inequality:</vt:lpstr>
      <vt:lpstr>With probability ≥ 1 −   δ,</vt:lpstr>
      <vt:lpstr>With probability ≥ 1 −   δ,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Agenda: The Learning Theory</vt:lpstr>
      <vt:lpstr>PowerPoint Presentation</vt:lpstr>
      <vt:lpstr>Expected Eout and Ein</vt:lpstr>
      <vt:lpstr>Eout</vt:lpstr>
      <vt:lpstr>Characterizing the feasibility of learning for  infinite 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/ Day I – Theory Session II</dc:title>
  <dc:creator>Servadei Lorenzo (IFAG DES SDF SCS SLM)</dc:creator>
  <cp:lastModifiedBy>Servadei Lorenzo (IFAG DES SDF SCS SLM)</cp:lastModifiedBy>
  <cp:revision>253</cp:revision>
  <dcterms:created xsi:type="dcterms:W3CDTF">2018-04-11T17:51:41Z</dcterms:created>
  <dcterms:modified xsi:type="dcterms:W3CDTF">2018-10-26T14:01:36Z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2014-12-16T00:00:00Z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2018-04-11T00:00:00Z</vt:filetime>
  </property>
  <property fmtid="{D5CDD505-2E9C-101B-9397-08002B2CF9AE}" pid="5" name="TemplateVersion">
    <vt:lpwstr>v.02.00.01-2016-05-01</vt:lpwstr>
  </property>
  <property fmtid="{D5CDD505-2E9C-101B-9397-08002B2CF9AE}" pid="6" name="TemplateCompany">
    <vt:lpwstr>IFX</vt:lpwstr>
  </property>
  <property fmtid="{D5CDD505-2E9C-101B-9397-08002B2CF9AE}" pid="7" name="DocumentID">
    <vt:lpwstr/>
  </property>
  <property fmtid="{D5CDD505-2E9C-101B-9397-08002B2CF9AE}" pid="8" name="DocumentVersion">
    <vt:lpwstr/>
  </property>
  <property fmtid="{D5CDD505-2E9C-101B-9397-08002B2CF9AE}" pid="9" name="Proprietary">
    <vt:lpwstr/>
  </property>
  <property fmtid="{D5CDD505-2E9C-101B-9397-08002B2CF9AE}" pid="10" name="ConfidentialityMarking">
    <vt:lpwstr>no marking</vt:lpwstr>
  </property>
  <property fmtid="{D5CDD505-2E9C-101B-9397-08002B2CF9AE}" pid="11" name="AdditionalMarking">
    <vt:lpwstr/>
  </property>
</Properties>
</file>